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260" r:id="rId2"/>
    <p:sldId id="305" r:id="rId3"/>
    <p:sldId id="262" r:id="rId4"/>
    <p:sldId id="271" r:id="rId5"/>
    <p:sldId id="264" r:id="rId6"/>
    <p:sldId id="270" r:id="rId7"/>
    <p:sldId id="265" r:id="rId8"/>
    <p:sldId id="266" r:id="rId9"/>
    <p:sldId id="329" r:id="rId10"/>
    <p:sldId id="267" r:id="rId11"/>
    <p:sldId id="272" r:id="rId12"/>
    <p:sldId id="273" r:id="rId13"/>
    <p:sldId id="259" r:id="rId14"/>
    <p:sldId id="280" r:id="rId15"/>
    <p:sldId id="281" r:id="rId16"/>
    <p:sldId id="333" r:id="rId17"/>
    <p:sldId id="330" r:id="rId18"/>
    <p:sldId id="331" r:id="rId19"/>
    <p:sldId id="332" r:id="rId20"/>
    <p:sldId id="310" r:id="rId21"/>
    <p:sldId id="307" r:id="rId22"/>
    <p:sldId id="308" r:id="rId23"/>
    <p:sldId id="311" r:id="rId24"/>
    <p:sldId id="309" r:id="rId25"/>
    <p:sldId id="312" r:id="rId26"/>
    <p:sldId id="313" r:id="rId27"/>
    <p:sldId id="317" r:id="rId28"/>
    <p:sldId id="316" r:id="rId29"/>
    <p:sldId id="314" r:id="rId30"/>
    <p:sldId id="315" r:id="rId31"/>
    <p:sldId id="328" r:id="rId32"/>
    <p:sldId id="32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57" d="100"/>
          <a:sy n="57" d="100"/>
        </p:scale>
        <p:origin x="-1746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A0394-1F64-4B92-966B-F3E76A642E94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99BD0-F264-4CE1-80E5-B81BD5B22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75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7%20&#1082;&#1083;&#1072;&#1089;&#1089;\&#1055;&#1077;&#1088;&#1089;&#1087;&#1077;&#1082;&#1090;&#1080;&#1074;&#1072;\krasivaya-muzyka-Bez-slov--a-lyubov_-osennyaya(muzofon.com).mp3" TargetMode="Externa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348" y="260648"/>
            <a:ext cx="9143999" cy="2151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Правила построения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перспективы.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Воздушная перспектива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4008" y="4005064"/>
            <a:ext cx="4499992" cy="26380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Урок изобразительного искусства</a:t>
            </a:r>
          </a:p>
          <a:p>
            <a:pPr marL="4572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6 класс</a:t>
            </a:r>
          </a:p>
          <a:p>
            <a:pPr marL="4572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Разработал учитель изобразительного искусства </a:t>
            </a:r>
            <a:r>
              <a:rPr lang="ru-RU" sz="1800" smtClean="0">
                <a:solidFill>
                  <a:srgbClr val="002060"/>
                </a:solidFill>
              </a:rPr>
              <a:t>Усова Ольга </a:t>
            </a:r>
            <a:r>
              <a:rPr lang="ru-RU" sz="1800" dirty="0" smtClean="0">
                <a:solidFill>
                  <a:srgbClr val="002060"/>
                </a:solidFill>
              </a:rPr>
              <a:t>Викторовна</a:t>
            </a:r>
          </a:p>
          <a:p>
            <a:pPr marL="4572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МБОУ «</a:t>
            </a:r>
            <a:r>
              <a:rPr lang="ru-RU" sz="1800" dirty="0" err="1" smtClean="0">
                <a:solidFill>
                  <a:srgbClr val="002060"/>
                </a:solidFill>
              </a:rPr>
              <a:t>Молодёжненская</a:t>
            </a:r>
            <a:r>
              <a:rPr lang="ru-RU" sz="1800" dirty="0" smtClean="0">
                <a:solidFill>
                  <a:srgbClr val="002060"/>
                </a:solidFill>
              </a:rPr>
              <a:t> школа №2»</a:t>
            </a:r>
          </a:p>
          <a:p>
            <a:pPr marL="4572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Симферопольского района</a:t>
            </a:r>
          </a:p>
          <a:p>
            <a:pPr marL="4572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Республики Крым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6" name="Picture 2" descr="H:\!ЖАННА\МОЕ\учителям ИЗО и музыки\6 класс\2 четверть НАТЮРМОРТ\4 урок ПРЕДМ НА ПЛОСК ЛИНЕЙНАЯ ПЕРСП\фото\Перспекти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0968"/>
            <a:ext cx="3851920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268760"/>
            <a:ext cx="9144000" cy="36004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ru-RU" sz="3200" dirty="0" smtClean="0"/>
          </a:p>
          <a:p>
            <a:pPr marL="45720" indent="0" algn="ctr">
              <a:buNone/>
            </a:pPr>
            <a:r>
              <a:rPr lang="ru-RU" sz="4800" dirty="0" smtClean="0">
                <a:solidFill>
                  <a:srgbClr val="C00000"/>
                </a:solidFill>
              </a:rPr>
              <a:t>Без </a:t>
            </a:r>
            <a:r>
              <a:rPr lang="ru-RU" sz="4800" dirty="0">
                <a:solidFill>
                  <a:srgbClr val="C00000"/>
                </a:solidFill>
              </a:rPr>
              <a:t>знания законов линейной перспективы невозможно реалистично </a:t>
            </a:r>
            <a:r>
              <a:rPr lang="ru-RU" sz="4800" dirty="0" smtClean="0">
                <a:solidFill>
                  <a:srgbClr val="C00000"/>
                </a:solidFill>
              </a:rPr>
              <a:t>изобразить</a:t>
            </a:r>
          </a:p>
          <a:p>
            <a:pPr marL="45720" indent="0" algn="ctr">
              <a:buNone/>
            </a:pPr>
            <a:r>
              <a:rPr lang="ru-RU" sz="4800" dirty="0" smtClean="0">
                <a:solidFill>
                  <a:srgbClr val="C00000"/>
                </a:solidFill>
              </a:rPr>
              <a:t> </a:t>
            </a:r>
            <a:r>
              <a:rPr lang="ru-RU" sz="4800" dirty="0">
                <a:solidFill>
                  <a:srgbClr val="C00000"/>
                </a:solidFill>
              </a:rPr>
              <a:t>ни один объемный </a:t>
            </a:r>
            <a:r>
              <a:rPr lang="ru-RU" sz="4800" dirty="0" smtClean="0">
                <a:solidFill>
                  <a:srgbClr val="C00000"/>
                </a:solidFill>
              </a:rPr>
              <a:t>предмет</a:t>
            </a:r>
            <a:r>
              <a:rPr lang="ru-RU" sz="4800" dirty="0">
                <a:solidFill>
                  <a:srgbClr val="C00000"/>
                </a:solidFill>
              </a:rPr>
              <a:t>.</a:t>
            </a:r>
            <a:endParaRPr lang="ru-RU" sz="4800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3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-dog.ru/wallpapers/11/3/439567883198762/islandiya-doroga-luga-cvety-lyupin-goriz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5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ЗАКОН ПЕРВЫЙ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Параллельные  прямые, </a:t>
            </a:r>
            <a:r>
              <a:rPr lang="ru-RU" sz="2800" b="1" dirty="0" smtClean="0">
                <a:solidFill>
                  <a:schemeClr val="bg1"/>
                </a:solidFill>
              </a:rPr>
              <a:t>удаляющиеся от нас </a:t>
            </a:r>
            <a:r>
              <a:rPr lang="ru-RU" sz="2800" b="1" dirty="0">
                <a:solidFill>
                  <a:schemeClr val="bg1"/>
                </a:solidFill>
              </a:rPr>
              <a:t>как бы сходятся в одной точке на видимой линии горизонта.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8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-dog.ru/wallpapers/11/3/439567883198762/islandiya-doroga-luga-cvety-lyupin-goriz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5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Эта </a:t>
            </a:r>
            <a:r>
              <a:rPr lang="ru-RU" sz="2800" b="1" dirty="0">
                <a:solidFill>
                  <a:schemeClr val="bg1"/>
                </a:solidFill>
              </a:rPr>
              <a:t>точка называется </a:t>
            </a:r>
            <a:r>
              <a:rPr lang="ru-RU" sz="2800" b="1" dirty="0">
                <a:solidFill>
                  <a:srgbClr val="FF0000"/>
                </a:solidFill>
              </a:rPr>
              <a:t>точкой схода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3646611"/>
            <a:ext cx="9152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 flipH="1">
            <a:off x="4568854" y="3573254"/>
            <a:ext cx="142875" cy="1428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1D06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goodfon.ru/wallpaper/nbig/a/89/doroga-pustynya-gorizont-ne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15375"/>
            <a:ext cx="9097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 точке схода пересекаются параллели, уходящие в глубь рисунка. Они называются линиями схода ( это края дороги, длинного моста, верхние и нижние границы ряда фонарей и т.д.)</a:t>
            </a:r>
          </a:p>
        </p:txBody>
      </p:sp>
    </p:spTree>
    <p:extLst>
      <p:ext uri="{BB962C8B-B14F-4D97-AF65-F5344CB8AC3E}">
        <p14:creationId xmlns:p14="http://schemas.microsoft.com/office/powerpoint/2010/main" val="17670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hotoshopworld.ru/lessons/459/tre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4878908" cy="624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img1.arrivo.ru/cfcd/cd/7463/1/thinkstockphotos.com-iStock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6"/>
            <a:ext cx="9144000" cy="69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08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ЗАКОН ВТОРОЙ</a:t>
            </a:r>
          </a:p>
          <a:p>
            <a:r>
              <a:rPr lang="ru-RU" sz="3200" dirty="0"/>
              <a:t>Предметы одинаковой величины кажутся тем меньше, чем дальше от нас они расположены.</a:t>
            </a:r>
          </a:p>
        </p:txBody>
      </p:sp>
    </p:spTree>
    <p:extLst>
      <p:ext uri="{BB962C8B-B14F-4D97-AF65-F5344CB8AC3E}">
        <p14:creationId xmlns:p14="http://schemas.microsoft.com/office/powerpoint/2010/main" val="42268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.wallhere.com/photos/47/5d/beach_strand_sk_ne_sweden_brygga_barseb_ck_k_vlinge-642384.jpg!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7988" cy="51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316" y="4929158"/>
            <a:ext cx="91096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эта </a:t>
            </a:r>
            <a:r>
              <a:rPr lang="ru-RU" sz="2800" dirty="0"/>
              <a:t>система основана на том, как человеческий глаз видит мир: </a:t>
            </a:r>
            <a:r>
              <a:rPr lang="ru-RU" sz="2800" dirty="0" smtClean="0"/>
              <a:t> </a:t>
            </a:r>
            <a:r>
              <a:rPr lang="ru-RU" sz="2800" dirty="0"/>
              <a:t>более близкие объекты кажутся больше, а более отдалённые – </a:t>
            </a:r>
            <a:r>
              <a:rPr lang="ru-RU" sz="2800" dirty="0" smtClean="0"/>
              <a:t>меньше</a:t>
            </a:r>
            <a:r>
              <a:rPr lang="ru-RU" sz="2800" dirty="0"/>
              <a:t>.</a:t>
            </a:r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5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853443"/>
            <a:ext cx="9144000" cy="98562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Воздушная перспектива </a:t>
            </a:r>
            <a:r>
              <a:rPr lang="ru-RU" sz="20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– это</a:t>
            </a:r>
            <a:r>
              <a:rPr lang="ru-RU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предметов под воздействием воздушной среды и пространства, изменение цвета, очертаний и степени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освещенности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pickimage.ru/wp-content/uploads/images/detskie/aerialperspective/vozdushnayaperspektiv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76913" cy="5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092189"/>
            <a:ext cx="9144000" cy="806335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1. По мере удаления планов тон теряет свою насыщенность и контрастность, светлеет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4" name="Picture 2" descr="https://my-photocamera.ru/wp-content/uploads/2019/12/Vozdushnaya-perspekt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40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092189"/>
            <a:ext cx="9144000" cy="806335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Второе правило об изменении цвета предмета по мере удаления : окутанная воздухом даль голубеет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6" name="Picture 6" descr="https://burenka33.ru/wp-content/uploads/b/d/7/bd7ecd389d70f38041024abfa95294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1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092189"/>
            <a:ext cx="9144000" cy="806335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Пространственные свойства цвета:</a:t>
            </a: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т</a:t>
            </a:r>
            <a:r>
              <a:rPr lang="ru-RU" dirty="0" smtClean="0">
                <a:solidFill>
                  <a:schemeClr val="tx1"/>
                </a:solidFill>
              </a:rPr>
              <a:t>ёплые цвета выступают, кажутся ближе, а холодные – отступают.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10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3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6633"/>
            <a:ext cx="8784976" cy="5818032"/>
          </a:xfrm>
        </p:spPr>
        <p:txBody>
          <a:bodyPr>
            <a:normAutofit fontScale="55000" lnSpcReduction="20000"/>
          </a:bodyPr>
          <a:lstStyle/>
          <a:p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урока: 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художественные знания о плоскости и объеме, перспективе как способе изображения на плоскости предметов </a:t>
            </a:r>
            <a:b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пространстве; знакомить с особенностями видения мира художниками в разные эпохи; с местом и значением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изобразительного 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искусства в жизни общества и жизни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человека.</a:t>
            </a:r>
          </a:p>
          <a:p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урока: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комбинированный </a:t>
            </a:r>
          </a:p>
          <a:p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Планируемые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езультаты: </a:t>
            </a:r>
          </a:p>
          <a:p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Предметные</a:t>
            </a: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ознакомятся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перспективой; </a:t>
            </a:r>
            <a:r>
              <a:rPr lang="ru-RU" sz="3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научатся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различать фронтальную и угловую перспективу, освоят основные правила линейной перспективы; строить в перспективе предметы; выполнять рисунок карандашом; сравнивать объекты по заданным критериям, решать учебные задачи; анализировать и обобщать; определять понятия.</a:t>
            </a:r>
          </a:p>
          <a:p>
            <a:r>
              <a:rPr lang="ru-RU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научатся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воспитывать мотивацию к учебной деятельности, развивать психические познавательные процессы (восприятие, внимание, память, наглядно-образное и логическое мышление, речь); развивать воображение, фантазию, навыки художественно-творческой деятельности, способности творческого самовыражения, используя различные художественные языки и средства; развивать навыки овладения техникой рисования.</a:t>
            </a:r>
          </a:p>
          <a:p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Личностные: 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проявляют интерес к изучению нового материала; стремятся к достижению поставленной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цели.</a:t>
            </a:r>
          </a:p>
          <a:p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и формы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обучения: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объяснительно-иллюстративный,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практический</a:t>
            </a:r>
            <a:r>
              <a:rPr lang="ru-RU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творческий поиск, игра; индивидуальная, фронтальная, групповая </a:t>
            </a:r>
            <a:endParaRPr lang="ru-RU" sz="3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понятия и </a:t>
            </a:r>
            <a:r>
              <a:rPr lang="ru-RU" b="1" dirty="0" smtClean="0"/>
              <a:t>термины: </a:t>
            </a:r>
            <a:r>
              <a:rPr lang="ru-RU" i="1" dirty="0"/>
              <a:t>Перспектива, линейная перспектива, точка зрения, точка схода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4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Users\Ксюша\Pictures\img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" y="836832"/>
            <a:ext cx="9115507" cy="569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71164" y="2132856"/>
            <a:ext cx="2758008" cy="36724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s://coolsen.ru/wp-content/uploads/2022/02/13-20220208_234746-1536x15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5" y="1787878"/>
            <a:ext cx="3930314" cy="39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Users\Ксюша\Pictures\img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" y="764704"/>
            <a:ext cx="9132881" cy="57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C:\Users\Ксюша\Pictures\img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" y="727931"/>
            <a:ext cx="9116790" cy="59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8488" y="1916832"/>
            <a:ext cx="2758008" cy="36724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s://coolsen.ru/wp-content/uploads/2022/02/13-20220208_234746-1536x15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5" y="1787878"/>
            <a:ext cx="3930314" cy="39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C:\Users\Ксюша\Pictures\img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" y="404664"/>
            <a:ext cx="9144000" cy="59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0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:\Users\Ксюша\Pictures\img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476"/>
            <a:ext cx="9144000" cy="56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8488" y="2060848"/>
            <a:ext cx="2758008" cy="36724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s://coolsen.ru/wp-content/uploads/2022/02/13-20220208_234746-1536x15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5" y="1787878"/>
            <a:ext cx="3930314" cy="39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:\Users\Ксюша\Pictures\img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" y="836712"/>
            <a:ext cx="9127268" cy="56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188640"/>
            <a:ext cx="396044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Задание: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4400" b="1" dirty="0" smtClean="0"/>
              <a:t>	изобразить уходящую вдаль аллею с соблюдением правил линейной и воздушной перспективы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6669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13314" name="Picture 2" descr="Forces of Nature Wallpapers and Backgrounds - Page 41 - Desktop Nexus Na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2395840"/>
      </p:ext>
    </p:extLst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Footpaths Wallpapers, Footpaths Backgrounds, Footpaths Images - Desktop Nex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457200"/>
            <a:ext cx="9753600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397481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&amp;ocy;&amp;scy;&amp;iecy;&amp;ncy;&amp;ncy;&amp;yacy;&amp;yacy; &amp;acy;&amp;lcy;&amp;lcy;&amp;iecy;&amp;yacy; FullHD &amp;Fcy;&amp;ocy;&amp;tcy;&amp;ocy; &amp;Kcy;&amp;acy;&amp;rcy;&amp;tcy;&amp;icy;&amp;ncy;&amp;kcy;&amp;icy; &amp;Ocy;&amp;bcy;&amp;ocy;&amp;icy; 1920x1080 128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929119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65661/201409892.1f5/0_13e2f5_fe62516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92" y="5805264"/>
            <a:ext cx="91267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ПЕРСПЕКТИВА</a:t>
            </a:r>
            <a:r>
              <a:rPr lang="ru-RU" sz="2400" b="1" dirty="0">
                <a:solidFill>
                  <a:schemeClr val="bg1"/>
                </a:solidFill>
              </a:rPr>
              <a:t> – система отображения на плоскости глубины пространства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dirty="0" smtClean="0"/>
              <a:t>(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В переводе с латыни </a:t>
            </a:r>
            <a:r>
              <a:rPr lang="ru-RU" sz="2000" dirty="0">
                <a:solidFill>
                  <a:schemeClr val="bg1"/>
                </a:solidFill>
              </a:rPr>
              <a:t>означает </a:t>
            </a:r>
            <a:r>
              <a:rPr lang="ru-RU" sz="2000" dirty="0">
                <a:solidFill>
                  <a:srgbClr val="FFC000"/>
                </a:solidFill>
              </a:rPr>
              <a:t>"смотреть сквозь, правильно видеть". </a:t>
            </a:r>
          </a:p>
        </p:txBody>
      </p:sp>
    </p:spTree>
    <p:extLst>
      <p:ext uri="{BB962C8B-B14F-4D97-AF65-F5344CB8AC3E}">
        <p14:creationId xmlns:p14="http://schemas.microsoft.com/office/powerpoint/2010/main" val="11478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acy;&amp;rcy;&amp;tcy;&amp;icy;&amp;ncy;&amp;kcy;&amp;acy;: &amp;dcy;&amp;iecy;&amp;rcy;&amp;iecy;&amp;vcy;&amp;softcy;&amp;yacy;, &amp;acy;&amp;lcy;&amp;lcy;&amp;iecy;&amp;yacy;, &amp;ocy;&amp;scy;&amp;iecy;&amp;ncy;&amp;softcy; / 521215 - bestforce.ru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pic>
        <p:nvPicPr>
          <p:cNvPr id="6" name="krasivaya-muzyka-Bez-slov--a-lyubov_-osennyay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9916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93036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Users\Ксюша\Pictures\img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" y="332656"/>
            <a:ext cx="910918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4.bp.blogspot.com/-1xFYI85uJV8/WkAzQOJwJOI/AAAAAAAAAic/IeEfraLTV9crf_Rg4iLASqI9rbI_MM13QCEwYBhgL/s1600/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" y="0"/>
            <a:ext cx="9139982" cy="68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772054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Один </a:t>
            </a:r>
            <a:r>
              <a:rPr lang="ru-RU" sz="2400" dirty="0"/>
              <a:t>из двух наиболее распространенных типов перспективных построений.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6632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Перспектива с одной точкой схода.</a:t>
            </a:r>
          </a:p>
        </p:txBody>
      </p:sp>
    </p:spTree>
    <p:extLst>
      <p:ext uri="{BB962C8B-B14F-4D97-AF65-F5344CB8AC3E}">
        <p14:creationId xmlns:p14="http://schemas.microsoft.com/office/powerpoint/2010/main" val="12121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6232177" cy="7254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600" dirty="0" smtClean="0"/>
              <a:t>Нарисуй линию горизонта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F:\2020-04-12\Scan101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418229"/>
            <a:ext cx="3456384" cy="488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4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392417" cy="58261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dirty="0" smtClean="0"/>
              <a:t>Отметь точку схода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F:\2020-04-12\Scan101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7" y="1268760"/>
            <a:ext cx="3667045" cy="5184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463855" cy="6540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dirty="0" smtClean="0"/>
              <a:t>Нарисуй дорогу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F:\2020-04-12\Scan101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4048" y="1110704"/>
            <a:ext cx="3863975" cy="55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6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" y="0"/>
            <a:ext cx="9138708" cy="939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dirty="0" smtClean="0"/>
              <a:t>Проведи вспомогательные линии, определяющие размер деревьев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F:\2020-04-12\Scan101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4379" y="1271041"/>
            <a:ext cx="3643313" cy="51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194"/>
            <a:ext cx="8229600" cy="939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dirty="0" smtClean="0"/>
              <a:t>Проведи вспомогательные линии, определяющие размер деревьев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F:\2020-04-12\Scan101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80" y="1285329"/>
            <a:ext cx="3643312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5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6540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dirty="0" smtClean="0"/>
              <a:t>Наметь </a:t>
            </a:r>
            <a:r>
              <a:rPr lang="ru-RU" sz="2800" dirty="0" smtClean="0"/>
              <a:t>деревья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F:\2020-04-12\Scan101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9454" y="1217860"/>
            <a:ext cx="3713163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6540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dirty="0" smtClean="0"/>
              <a:t>Наметь </a:t>
            </a:r>
            <a:r>
              <a:rPr lang="ru-RU" sz="2800" dirty="0" smtClean="0"/>
              <a:t>облака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F:\2020-04-12\Scan101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29" y="1217860"/>
            <a:ext cx="373221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1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c.pxhere.com/photos/0b/3b/colorado_landscape_dirt_road_sky_clouds_semi_truck_long_distance-1031158.jpg!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80" y="5903893"/>
            <a:ext cx="9099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Горизонт</a:t>
            </a:r>
            <a:r>
              <a:rPr lang="ru-RU" sz="3200" dirty="0">
                <a:solidFill>
                  <a:schemeClr val="bg1"/>
                </a:solidFill>
              </a:rPr>
              <a:t> – это удаленная линия, на которой небо словно сходится с землей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9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87969" y="2859"/>
            <a:ext cx="8972550" cy="86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Нарисуй деревья</a:t>
            </a:r>
          </a:p>
          <a:p>
            <a:pPr algn="ctr" eaLnBrk="0" hangingPunct="0">
              <a:defRPr/>
            </a:pPr>
            <a:r>
              <a:rPr lang="ru-RU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 </a:t>
            </a:r>
            <a:r>
              <a:rPr lang="ru-RU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забудь </a:t>
            </a:r>
            <a:r>
              <a:rPr lang="ru-RU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убрать </a:t>
            </a:r>
            <a:r>
              <a:rPr lang="ru-RU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все вспомогательные линии!</a:t>
            </a:r>
            <a:endParaRPr lang="ru-RU" sz="28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980728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F:\2020-04-12\Scan1010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1079423"/>
            <a:ext cx="3888432" cy="551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6540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 dirty="0" smtClean="0"/>
              <a:t>Выполни рисунок в цвете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984243"/>
            <a:ext cx="5256584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F:\2020-04-12\Scan1011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266" y="1092676"/>
            <a:ext cx="3817476" cy="554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ipbap.ru/wp-content/uploads/2018/09/1579258881_17-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8" y="-15732"/>
            <a:ext cx="9178379" cy="6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6487" y="589264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Линия </a:t>
            </a:r>
            <a:r>
              <a:rPr lang="ru-RU" sz="2800" dirty="0">
                <a:solidFill>
                  <a:schemeClr val="bg1"/>
                </a:solidFill>
              </a:rPr>
              <a:t>горизонта совпадает с уровнем глаз зрителя (художника)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0" y="4164475"/>
            <a:ext cx="914392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27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/>
              <a:t>В изобразительном искусстве по уровню различают классическую, традиционную линию горизонта (чуть выше или чуть ниже середины картинной плоскости), высокую и низкую линию горизонта. </a:t>
            </a:r>
            <a:endParaRPr lang="ru-RU" sz="3200" dirty="0" smtClean="0"/>
          </a:p>
          <a:p>
            <a:pPr marL="45720" indent="0">
              <a:buNone/>
            </a:pPr>
            <a:r>
              <a:rPr lang="ru-RU" sz="3200" dirty="0" smtClean="0"/>
              <a:t>Прямо </a:t>
            </a:r>
            <a:r>
              <a:rPr lang="ru-RU" sz="3200" dirty="0"/>
              <a:t>на горизонтальной оси картины (ровно на середине) линию горизонта располагать не рекомендуется - вместе с вертикальной серединной линией и диагоналями, она является мощнейшей энергетической линией и “</a:t>
            </a:r>
            <a:r>
              <a:rPr lang="ru-RU" sz="3200" dirty="0" err="1"/>
              <a:t>примагничивает</a:t>
            </a:r>
            <a:r>
              <a:rPr lang="ru-RU" sz="3200" dirty="0"/>
              <a:t>” к себе объекты, блокируя движение взгляда зрителя по картине. </a:t>
            </a:r>
            <a:endParaRPr lang="ru-RU" sz="3200" dirty="0" smtClean="0"/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Такого </a:t>
            </a:r>
            <a:r>
              <a:rPr lang="ru-RU" sz="2400" b="1" dirty="0">
                <a:solidFill>
                  <a:srgbClr val="FF0000"/>
                </a:solidFill>
              </a:rPr>
              <a:t>положения линии горизонта лучше избегать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3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et.pxhere.com/photo/landscape-nature-grass-horizon-cloud-sky-sunrise-sunset-field-meadow-prairie-sunlight-morning-hill-dawn-crop-agriculture-plain-grassland-rural-area-atmospheric-phenomenon-grass-family-9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013176"/>
            <a:ext cx="91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Высокая линия горизонта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позволяет увидеть объекты и предметы </a:t>
            </a:r>
            <a:r>
              <a:rPr lang="ru-RU" sz="2400" dirty="0" err="1">
                <a:solidFill>
                  <a:schemeClr val="bg1"/>
                </a:solidFill>
              </a:rPr>
              <a:t>как-будто</a:t>
            </a:r>
            <a:r>
              <a:rPr lang="ru-RU" sz="2400" dirty="0">
                <a:solidFill>
                  <a:schemeClr val="bg1"/>
                </a:solidFill>
              </a:rPr>
              <a:t> с высоты птичьего полёта - в таких рисунках и картинах уделяется земле и воде, а неба изображено совсем чуть-чуть.</a:t>
            </a:r>
          </a:p>
        </p:txBody>
      </p:sp>
    </p:spTree>
    <p:extLst>
      <p:ext uri="{BB962C8B-B14F-4D97-AF65-F5344CB8AC3E}">
        <p14:creationId xmlns:p14="http://schemas.microsoft.com/office/powerpoint/2010/main" val="396565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1.fonwall.ru/o/nj/pole-nebo-oblaka-peyzazh-p8y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" y="0"/>
            <a:ext cx="913828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2737" y="0"/>
            <a:ext cx="9138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Низкая линия горизонта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раскрывает перед зрителем огромное воздушное пространство над землёй. Всё основное действие картины происходит в небе, а земли показано совсем немного.</a:t>
            </a:r>
          </a:p>
        </p:txBody>
      </p:sp>
    </p:spTree>
    <p:extLst>
      <p:ext uri="{BB962C8B-B14F-4D97-AF65-F5344CB8AC3E}">
        <p14:creationId xmlns:p14="http://schemas.microsoft.com/office/powerpoint/2010/main" val="16653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Kcy;&amp;acy;&amp;kcy; &amp;pcy;&amp;iecy;&amp;rcy;&amp;iecy;&amp;zhcy;&amp;icy;&amp;tcy;&amp;softcy; &amp;zcy;&amp;icy;&amp;mcy;&amp;ucy;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30939"/>
            <a:ext cx="7488832" cy="59929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27103" y="5853190"/>
            <a:ext cx="9373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Линейная перспектива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точная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наука, которая учит изображать на плоскости </a:t>
            </a: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предметы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окружающей действительности так, чтобы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создавалось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впечатление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реальности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488</TotalTime>
  <Words>455</Words>
  <Application>Microsoft Office PowerPoint</Application>
  <PresentationFormat>Экран (4:3)</PresentationFormat>
  <Paragraphs>57</Paragraphs>
  <Slides>41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Воздушный поток</vt:lpstr>
      <vt:lpstr>Правила построения  перспективы. Воздушная перспектива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Нарисуй линию горизонта</vt:lpstr>
      <vt:lpstr>Отметь точку схода</vt:lpstr>
      <vt:lpstr>Нарисуй дорогу</vt:lpstr>
      <vt:lpstr>Проведи вспомогательные линии, определяющие размер деревьев</vt:lpstr>
      <vt:lpstr>Проведи вспомогательные линии, определяющие размер деревьев</vt:lpstr>
      <vt:lpstr>Наметь деревья</vt:lpstr>
      <vt:lpstr>Наметь облака</vt:lpstr>
      <vt:lpstr>Презентация PowerPoint</vt:lpstr>
      <vt:lpstr>Выполни рисунок в цвете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Оля</cp:lastModifiedBy>
  <cp:revision>55</cp:revision>
  <dcterms:created xsi:type="dcterms:W3CDTF">2022-03-11T17:05:48Z</dcterms:created>
  <dcterms:modified xsi:type="dcterms:W3CDTF">2023-04-02T11:30:17Z</dcterms:modified>
  <cp:contentStatus/>
</cp:coreProperties>
</file>