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3" r:id="rId4"/>
    <p:sldId id="258" r:id="rId5"/>
    <p:sldId id="259" r:id="rId6"/>
    <p:sldId id="260" r:id="rId7"/>
    <p:sldId id="261" r:id="rId8"/>
    <p:sldId id="262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21.02.2022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ru-RU" dirty="0" smtClean="0"/>
              <a:t>Окончание смутного времени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Урок истории России 7 класс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472" y="428604"/>
            <a:ext cx="8001056" cy="7078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40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Работа с таблицей</a:t>
            </a:r>
            <a:endParaRPr lang="ru-RU" sz="400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428597" y="1214423"/>
          <a:ext cx="8143931" cy="5355520"/>
        </p:xfrm>
        <a:graphic>
          <a:graphicData uri="http://schemas.openxmlformats.org/drawingml/2006/table">
            <a:tbl>
              <a:tblPr/>
              <a:tblGrid>
                <a:gridCol w="1407794"/>
                <a:gridCol w="979220"/>
                <a:gridCol w="2036368"/>
                <a:gridCol w="904960"/>
                <a:gridCol w="2815589"/>
              </a:tblGrid>
              <a:tr h="75736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400" dirty="0">
                          <a:solidFill>
                            <a:srgbClr val="555555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Политическая сила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400" dirty="0">
                          <a:solidFill>
                            <a:srgbClr val="555555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Период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400" dirty="0">
                          <a:solidFill>
                            <a:srgbClr val="555555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Сторонники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400">
                          <a:solidFill>
                            <a:srgbClr val="555555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Цель</a:t>
                      </a: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400" dirty="0">
                          <a:solidFill>
                            <a:srgbClr val="555555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Причина поражения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657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800" dirty="0">
                          <a:solidFill>
                            <a:srgbClr val="555555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Лжедмитрий I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742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800" dirty="0">
                          <a:solidFill>
                            <a:srgbClr val="555555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Василий Шуйский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5314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800" dirty="0">
                          <a:solidFill>
                            <a:srgbClr val="555555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Иван Болотников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58622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800" dirty="0">
                          <a:solidFill>
                            <a:srgbClr val="555555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Лжедмитрий II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428596" y="500043"/>
          <a:ext cx="8358246" cy="6153253"/>
        </p:xfrm>
        <a:graphic>
          <a:graphicData uri="http://schemas.openxmlformats.org/drawingml/2006/table">
            <a:tbl>
              <a:tblPr/>
              <a:tblGrid>
                <a:gridCol w="1444841"/>
                <a:gridCol w="698299"/>
                <a:gridCol w="2396648"/>
                <a:gridCol w="928774"/>
                <a:gridCol w="2889684"/>
              </a:tblGrid>
              <a:tr h="3120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1" dirty="0">
                          <a:solidFill>
                            <a:srgbClr val="555555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Политическая сила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1">
                          <a:solidFill>
                            <a:srgbClr val="555555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Период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1">
                          <a:solidFill>
                            <a:srgbClr val="555555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Сторонники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1">
                          <a:solidFill>
                            <a:srgbClr val="555555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Цель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1">
                          <a:solidFill>
                            <a:srgbClr val="555555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Причина поражения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2482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1" dirty="0">
                          <a:solidFill>
                            <a:srgbClr val="555555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Лжедмитрий I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1" dirty="0">
                          <a:solidFill>
                            <a:srgbClr val="555555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1604—1660 гг.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1" dirty="0">
                          <a:solidFill>
                            <a:srgbClr val="555555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Поляки, католическая церковь, крестьяне, казаки, дворяне и бояре, недовольные царем Борисом Годуновым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1">
                          <a:solidFill>
                            <a:srgbClr val="555555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Стать царем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1">
                          <a:solidFill>
                            <a:srgbClr val="555555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Разочаровал сторонников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93621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1">
                          <a:solidFill>
                            <a:srgbClr val="555555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Василий Шуйский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1">
                          <a:solidFill>
                            <a:srgbClr val="555555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1606—1610 гг.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1" dirty="0">
                          <a:solidFill>
                            <a:srgbClr val="555555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Бояре, в борьбе с </a:t>
                      </a:r>
                      <a:r>
                        <a:rPr lang="ru-RU" sz="1400" b="1" dirty="0" err="1">
                          <a:solidFill>
                            <a:srgbClr val="555555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Болотниковым</a:t>
                      </a:r>
                      <a:r>
                        <a:rPr lang="ru-RU" sz="1400" b="1" dirty="0">
                          <a:solidFill>
                            <a:srgbClr val="555555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— дворяне, в борьбе с поляками — шведы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1" dirty="0">
                          <a:solidFill>
                            <a:srgbClr val="555555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Удержать власть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1">
                          <a:solidFill>
                            <a:srgbClr val="555555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Оказался слабым правителем. Перестал устраивать сторонников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4965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1">
                          <a:solidFill>
                            <a:srgbClr val="555555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Иван Болотников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1">
                          <a:solidFill>
                            <a:srgbClr val="555555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1606—1607 гг.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1">
                          <a:solidFill>
                            <a:srgbClr val="555555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Холопы, крестьяне, казаки, посадские люди, мелкопоместные дворяне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1" dirty="0">
                          <a:solidFill>
                            <a:srgbClr val="555555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Отобрать у бояр имения и богатства и посадить на престол «истинного царя»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1" dirty="0">
                          <a:solidFill>
                            <a:srgbClr val="555555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Не смог предъявить народу «истинного царя» и сплотить сторонников. Предательство дворян и вероломство Василия Шуйского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93621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1">
                          <a:solidFill>
                            <a:srgbClr val="555555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Лжедмитрий II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1">
                          <a:solidFill>
                            <a:srgbClr val="555555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1608—1609 гг.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1">
                          <a:solidFill>
                            <a:srgbClr val="555555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Казаки, остатки отрядов Болотникова, посадские люди, поляки,часть дворян и бояр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1">
                          <a:solidFill>
                            <a:srgbClr val="555555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Стать царем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1" dirty="0">
                          <a:solidFill>
                            <a:srgbClr val="555555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Разбит шведским отрядом и русскими войсками под предводительством М.В. Скопина-Шуйского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42910" y="428604"/>
            <a:ext cx="7929617" cy="923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Причины смуты</a:t>
            </a:r>
            <a:endParaRPr lang="ru-RU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71472" y="1397001"/>
          <a:ext cx="8072494" cy="50944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36247"/>
                <a:gridCol w="4036247"/>
              </a:tblGrid>
              <a:tr h="930706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ФАКТОР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ХАРАКТЕРИСТИКА</a:t>
                      </a:r>
                      <a:endParaRPr lang="ru-RU" sz="2400" dirty="0"/>
                    </a:p>
                  </a:txBody>
                  <a:tcPr/>
                </a:tc>
              </a:tr>
              <a:tr h="930706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Экономический кризис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30706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Социальный</a:t>
                      </a:r>
                      <a:r>
                        <a:rPr lang="ru-RU" sz="2800" baseline="0" dirty="0" smtClean="0"/>
                        <a:t> кризис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930706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Политический кризис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309570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Территориальные притязания соседних государств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428604"/>
            <a:ext cx="8001055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Работа с </a:t>
            </a:r>
            <a:r>
              <a:rPr lang="ru-RU" sz="32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контурной картой</a:t>
            </a:r>
            <a:endParaRPr lang="ru-RU" sz="32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42910" y="1142984"/>
            <a:ext cx="7858179" cy="39703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8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Перед вами контурная карта. Необходимо выполнить следующие задания:</a:t>
            </a:r>
          </a:p>
          <a:p>
            <a:pPr marL="514350" indent="-514350">
              <a:buAutoNum type="arabicPeriod"/>
            </a:pPr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Обведите </a:t>
            </a:r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границы Российского государства в начале </a:t>
            </a:r>
            <a:r>
              <a:rPr lang="en-US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XVII</a:t>
            </a:r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века и подпишите название его столицы</a:t>
            </a:r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</a:t>
            </a:r>
          </a:p>
          <a:p>
            <a:pPr marL="514350" indent="-514350">
              <a:buAutoNum type="arabicPeriod"/>
            </a:pPr>
            <a:r>
              <a:rPr lang="ru-RU" sz="28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Обозначьте на карте города и территории, которые были захвачены иностранными интервентами (Речью </a:t>
            </a:r>
            <a:r>
              <a:rPr lang="ru-RU" sz="28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Посполитой</a:t>
            </a:r>
            <a:r>
              <a:rPr lang="ru-RU" sz="28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и Швецией).</a:t>
            </a:r>
            <a:endParaRPr lang="ru-RU" sz="28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admin\Downloads\7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428604"/>
            <a:ext cx="8286808" cy="59293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Покажите на карте города, которые захватила Швеция.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 descr="C:\Users\admin\Desktop\karta-rossijskoe-gosudarstvo-v-nachale-xvii-veka-smutnoe-vremja-istorija-rossii-4a05f6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к уроку 21.0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43</TotalTime>
  <Words>236</Words>
  <PresentationFormat>Экран (4:3)</PresentationFormat>
  <Paragraphs>49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Аспект</vt:lpstr>
      <vt:lpstr>Окончание смутного времени</vt:lpstr>
      <vt:lpstr>Слайд 2</vt:lpstr>
      <vt:lpstr>Слайд 3</vt:lpstr>
      <vt:lpstr>Слайд 4</vt:lpstr>
      <vt:lpstr>Слайд 5</vt:lpstr>
      <vt:lpstr>Слайд 6</vt:lpstr>
      <vt:lpstr>Покажите на карте города, которые захватила Швеция.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Окончание смутного времени</dc:title>
  <dc:creator>admin</dc:creator>
  <cp:lastModifiedBy>admin</cp:lastModifiedBy>
  <cp:revision>12</cp:revision>
  <dcterms:created xsi:type="dcterms:W3CDTF">2022-02-20T18:37:43Z</dcterms:created>
  <dcterms:modified xsi:type="dcterms:W3CDTF">2022-02-21T20:55:40Z</dcterms:modified>
</cp:coreProperties>
</file>