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51" r:id="rId3"/>
    <p:sldId id="354" r:id="rId4"/>
    <p:sldId id="353" r:id="rId5"/>
    <p:sldId id="343" r:id="rId6"/>
    <p:sldId id="303" r:id="rId7"/>
    <p:sldId id="344" r:id="rId8"/>
    <p:sldId id="315" r:id="rId9"/>
    <p:sldId id="312" r:id="rId10"/>
    <p:sldId id="314" r:id="rId11"/>
    <p:sldId id="316" r:id="rId12"/>
    <p:sldId id="319" r:id="rId13"/>
    <p:sldId id="321" r:id="rId14"/>
    <p:sldId id="323" r:id="rId15"/>
    <p:sldId id="324" r:id="rId16"/>
    <p:sldId id="326" r:id="rId17"/>
    <p:sldId id="327" r:id="rId18"/>
    <p:sldId id="328" r:id="rId19"/>
    <p:sldId id="330" r:id="rId20"/>
    <p:sldId id="331" r:id="rId21"/>
    <p:sldId id="329" r:id="rId22"/>
    <p:sldId id="334" r:id="rId23"/>
    <p:sldId id="322" r:id="rId24"/>
    <p:sldId id="345" r:id="rId25"/>
    <p:sldId id="342" r:id="rId26"/>
    <p:sldId id="341" r:id="rId27"/>
    <p:sldId id="348" r:id="rId28"/>
    <p:sldId id="346" r:id="rId29"/>
    <p:sldId id="347" r:id="rId30"/>
    <p:sldId id="349" r:id="rId31"/>
    <p:sldId id="350" r:id="rId32"/>
    <p:sldId id="30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3" clrIdx="0">
    <p:extLst>
      <p:ext uri="{19B8F6BF-5375-455C-9EA6-DF929625EA0E}">
        <p15:presenceInfo xmlns:p15="http://schemas.microsoft.com/office/powerpoint/2012/main" userId=" 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ECFF"/>
    <a:srgbClr val="9BE5FF"/>
    <a:srgbClr val="40FE5B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6" autoAdjust="0"/>
    <p:restoredTop sz="94660"/>
  </p:normalViewPr>
  <p:slideViewPr>
    <p:cSldViewPr snapToGrid="0">
      <p:cViewPr varScale="1">
        <p:scale>
          <a:sx n="44" d="100"/>
          <a:sy n="44" d="100"/>
        </p:scale>
        <p:origin x="86" y="8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loud.mail.ru/public/yAyR/ztzQyu1hv" TargetMode="External"/><Relationship Id="rId2" Type="http://schemas.openxmlformats.org/officeDocument/2006/relationships/hyperlink" Target="https://cloud.mail.ru/public/UvSj/S3pCWSaG1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loud.mail.ru/public/JF7r/QKFYNfzWq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/preview/9068349434991568335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xuZJOt0dZBA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148" y="421491"/>
            <a:ext cx="10590852" cy="3007509"/>
          </a:xfrm>
          <a:noFill/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Bookman Old Style" panose="02050604050505020204" pitchFamily="18" charset="0"/>
              </a:rPr>
              <a:t>РЕСПУБЛИКАНСКИЙ  вебинар</a:t>
            </a:r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2000" b="1" dirty="0">
                <a:latin typeface="Bookman Old Style" panose="02050604050505020204" pitchFamily="18" charset="0"/>
              </a:rPr>
              <a:t>17 ФЕВРАЛЯ 2023 г. </a:t>
            </a:r>
            <a:br>
              <a:rPr lang="ru-RU" sz="3600" b="1" dirty="0">
                <a:latin typeface="Bookman Old Style" panose="02050604050505020204" pitchFamily="18" charset="0"/>
              </a:rPr>
            </a:br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«</a:t>
            </a:r>
            <a:r>
              <a:rPr lang="ru-RU" sz="3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Формирование основ </a:t>
            </a:r>
            <a:br>
              <a:rPr lang="ru-RU" sz="3600" b="1" dirty="0">
                <a:solidFill>
                  <a:srgbClr val="C00000"/>
                </a:solidFill>
                <a:latin typeface="Bookman Old Style" panose="02050604050505020204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Функциональной грамотности на уроках музыки»</a:t>
            </a:r>
            <a:r>
              <a:rPr lang="ru-RU" sz="31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 </a:t>
            </a:r>
            <a:br>
              <a:rPr lang="ru-RU" sz="31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1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       </a:t>
            </a:r>
            <a:endParaRPr lang="ru-RU" sz="2200" b="1" dirty="0"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46" y="172628"/>
            <a:ext cx="1938195" cy="121725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7132" y="1550006"/>
            <a:ext cx="22496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Bookman Old Style" panose="02050604050505020204" pitchFamily="18" charset="0"/>
              </a:rPr>
              <a:t>КРИППО</a:t>
            </a:r>
          </a:p>
          <a:p>
            <a:pPr algn="ctr"/>
            <a:r>
              <a:rPr lang="ru-RU" sz="1200" dirty="0">
                <a:solidFill>
                  <a:prstClr val="black"/>
                </a:solidFill>
                <a:latin typeface="Bookman Old Style" panose="02050604050505020204" pitchFamily="18" charset="0"/>
              </a:rPr>
              <a:t>ГБОУ ДПО РК «Крымский республиканский  институт постдипломного педагогического образования»</a:t>
            </a:r>
            <a:br>
              <a:rPr lang="ru-RU" sz="1200" dirty="0">
                <a:solidFill>
                  <a:prstClr val="black"/>
                </a:solidFill>
                <a:latin typeface="Bookman Old Style" panose="02050604050505020204" pitchFamily="18" charset="0"/>
              </a:rPr>
            </a:br>
            <a:endParaRPr lang="ru-RU" sz="1200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6B525A-4D09-4F3E-9FFB-2EF84DB2F973}"/>
              </a:ext>
            </a:extLst>
          </p:cNvPr>
          <p:cNvSpPr/>
          <p:nvPr/>
        </p:nvSpPr>
        <p:spPr>
          <a:xfrm>
            <a:off x="402846" y="3677863"/>
            <a:ext cx="11224981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575"/>
              </a:lnSpc>
            </a:pPr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800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    </a:t>
            </a:r>
            <a:r>
              <a:rPr lang="ru-RU" sz="2800" b="1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«Как важен, велик и священен сан воспитателя: в его руках участь целой жизни человека. Ученик никогда не превзойдёт учителя, если видит в нём образец, а не соперника». </a:t>
            </a: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 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Виссарион Григорьевич Белинский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73601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CA2720-2F19-4D22-9278-7D64461ED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171473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ВИДЫ ФУНКЦИОНАЛЬНОЙ ГРАМОТНОСТИ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AF3047-444A-4F65-87AD-08C799639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9"/>
            <a:ext cx="12191999" cy="563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973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3D0E6F-90CF-4549-AE54-224B648A3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90" y="186414"/>
            <a:ext cx="3886200" cy="144985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КАКОВА </a:t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РОЛЬ </a:t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ИСКУССТВА ?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87A6F30-A763-41D4-9D28-E8C888F71419}"/>
              </a:ext>
            </a:extLst>
          </p:cNvPr>
          <p:cNvSpPr/>
          <p:nvPr/>
        </p:nvSpPr>
        <p:spPr>
          <a:xfrm>
            <a:off x="5779476" y="911343"/>
            <a:ext cx="6096000" cy="57708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endParaRPr lang="ru-RU" sz="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4000" b="1" dirty="0">
                <a:latin typeface="Bookman Old Style" panose="02050604050505020204" pitchFamily="18" charset="0"/>
              </a:rPr>
              <a:t>Критическое мышление </a:t>
            </a:r>
            <a:endParaRPr lang="ru-RU" sz="4000" dirty="0">
              <a:latin typeface="Bookman Old Style" panose="02050604050505020204" pitchFamily="18" charset="0"/>
            </a:endParaRPr>
          </a:p>
          <a:p>
            <a:endParaRPr lang="ru-RU" sz="4000" b="1" dirty="0">
              <a:latin typeface="Bookman Old Style" panose="02050604050505020204" pitchFamily="18" charset="0"/>
            </a:endParaRPr>
          </a:p>
          <a:p>
            <a:r>
              <a:rPr lang="ru-RU" sz="4000" b="1" dirty="0">
                <a:latin typeface="Bookman Old Style" panose="02050604050505020204" pitchFamily="18" charset="0"/>
              </a:rPr>
              <a:t>Креативность </a:t>
            </a:r>
            <a:endParaRPr lang="ru-RU" sz="4000" dirty="0">
              <a:latin typeface="Bookman Old Style" panose="02050604050505020204" pitchFamily="18" charset="0"/>
            </a:endParaRPr>
          </a:p>
          <a:p>
            <a:endParaRPr lang="ru-RU" sz="4000" b="1" dirty="0">
              <a:latin typeface="Bookman Old Style" panose="02050604050505020204" pitchFamily="18" charset="0"/>
            </a:endParaRPr>
          </a:p>
          <a:p>
            <a:r>
              <a:rPr lang="ru-RU" sz="4000" b="1" dirty="0">
                <a:latin typeface="Bookman Old Style" panose="02050604050505020204" pitchFamily="18" charset="0"/>
              </a:rPr>
              <a:t>Любознательность </a:t>
            </a:r>
            <a:endParaRPr lang="ru-RU" sz="4000" dirty="0">
              <a:latin typeface="Bookman Old Style" panose="02050604050505020204" pitchFamily="18" charset="0"/>
            </a:endParaRPr>
          </a:p>
          <a:p>
            <a:endParaRPr lang="ru-RU" sz="4000" b="1" dirty="0">
              <a:latin typeface="Bookman Old Style" panose="02050604050505020204" pitchFamily="18" charset="0"/>
            </a:endParaRPr>
          </a:p>
          <a:p>
            <a:r>
              <a:rPr lang="ru-RU" sz="4000" b="1" dirty="0">
                <a:latin typeface="Bookman Old Style" panose="02050604050505020204" pitchFamily="18" charset="0"/>
              </a:rPr>
              <a:t>Способность адаптироваться </a:t>
            </a:r>
            <a:endParaRPr lang="ru-RU" sz="4000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3D0A1A-5B35-4809-986B-07DCA8D49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31" y="1946462"/>
            <a:ext cx="4081159" cy="473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5430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50596C-82C0-4999-9831-2708E3E02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995" y="294565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ФУНКЦИОНАЛЬНАЯ ГРАМОТНОСТЬ (КОМПОНЕНТЫ)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B9235CDC-F5F9-401C-87F8-F47BD5A6F6F2}"/>
              </a:ext>
            </a:extLst>
          </p:cNvPr>
          <p:cNvSpPr/>
          <p:nvPr/>
        </p:nvSpPr>
        <p:spPr>
          <a:xfrm>
            <a:off x="1" y="1916724"/>
            <a:ext cx="6095999" cy="494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91FC886-1DF5-4498-9B68-B567434ECB9D}"/>
              </a:ext>
            </a:extLst>
          </p:cNvPr>
          <p:cNvSpPr/>
          <p:nvPr/>
        </p:nvSpPr>
        <p:spPr>
          <a:xfrm>
            <a:off x="322385" y="2079038"/>
            <a:ext cx="5451230" cy="375487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ru-RU" sz="1000" b="1" dirty="0">
              <a:ln/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3200" b="1" dirty="0">
                <a:ln/>
                <a:solidFill>
                  <a:srgbClr val="40FE5B"/>
                </a:solidFill>
                <a:latin typeface="Bookman Old Style" panose="02050604050505020204" pitchFamily="18" charset="0"/>
              </a:rPr>
              <a:t>ПРЕДМЕТНЫЕ</a:t>
            </a:r>
          </a:p>
          <a:p>
            <a:pPr algn="ctr"/>
            <a:endParaRPr lang="ru-RU" sz="2800" b="1" dirty="0">
              <a:ln/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ln/>
                <a:solidFill>
                  <a:srgbClr val="FFFF00"/>
                </a:solidFill>
                <a:latin typeface="Bookman Old Style" panose="02050604050505020204" pitchFamily="18" charset="0"/>
              </a:rPr>
              <a:t>ЯЗЫКОВАЯ</a:t>
            </a:r>
          </a:p>
          <a:p>
            <a:pPr algn="ctr"/>
            <a:r>
              <a:rPr lang="ru-RU" sz="2800" b="1" dirty="0">
                <a:ln/>
                <a:solidFill>
                  <a:schemeClr val="bg1"/>
                </a:solidFill>
                <a:latin typeface="Bookman Old Style" panose="02050604050505020204" pitchFamily="18" charset="0"/>
              </a:rPr>
              <a:t>МАТЕМАТИЧЕСКАЯ</a:t>
            </a:r>
          </a:p>
          <a:p>
            <a:pPr algn="ctr"/>
            <a:r>
              <a:rPr lang="ru-RU" sz="2800" b="1" dirty="0">
                <a:ln/>
                <a:solidFill>
                  <a:schemeClr val="bg1"/>
                </a:solidFill>
                <a:latin typeface="Bookman Old Style" panose="02050604050505020204" pitchFamily="18" charset="0"/>
              </a:rPr>
              <a:t>ЕСТЕСТВЕННО-НАУЧНАЯ </a:t>
            </a:r>
          </a:p>
          <a:p>
            <a:pPr algn="ctr"/>
            <a:r>
              <a:rPr lang="ru-RU" sz="2800" b="1" dirty="0">
                <a:ln/>
                <a:solidFill>
                  <a:srgbClr val="FFFF00"/>
                </a:solidFill>
                <a:latin typeface="Bookman Old Style" panose="02050604050505020204" pitchFamily="18" charset="0"/>
              </a:rPr>
              <a:t>ХУДОЖЕСТВЕННАЯ</a:t>
            </a:r>
          </a:p>
          <a:p>
            <a:pPr algn="ctr"/>
            <a:r>
              <a:rPr lang="ru-RU" sz="2800" b="1" dirty="0">
                <a:ln/>
                <a:solidFill>
                  <a:srgbClr val="FFFF00"/>
                </a:solidFill>
                <a:latin typeface="Bookman Old Style" panose="02050604050505020204" pitchFamily="18" charset="0"/>
              </a:rPr>
              <a:t>ОБЩЕКУЛЬТУРНАЯ</a:t>
            </a:r>
          </a:p>
          <a:p>
            <a:pPr algn="ctr"/>
            <a:r>
              <a:rPr lang="ru-RU" sz="2800" b="1" dirty="0">
                <a:ln/>
                <a:solidFill>
                  <a:srgbClr val="FFFF00"/>
                </a:solidFill>
                <a:latin typeface="Bookman Old Style" panose="02050604050505020204" pitchFamily="18" charset="0"/>
              </a:rPr>
              <a:t>ЗДОРОВЬЕСБЕРЕГАЮЩАЯ</a:t>
            </a:r>
            <a:endParaRPr lang="ru-RU" sz="2400" b="1" dirty="0">
              <a:ln/>
              <a:solidFill>
                <a:srgbClr val="FFFF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2239F004-2749-4051-9038-23FD26390443}"/>
              </a:ext>
            </a:extLst>
          </p:cNvPr>
          <p:cNvSpPr/>
          <p:nvPr/>
        </p:nvSpPr>
        <p:spPr>
          <a:xfrm>
            <a:off x="6281487" y="1916724"/>
            <a:ext cx="5910513" cy="49412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     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D3B22A4-FA46-4809-A949-0672313BC5D5}"/>
              </a:ext>
            </a:extLst>
          </p:cNvPr>
          <p:cNvSpPr/>
          <p:nvPr/>
        </p:nvSpPr>
        <p:spPr>
          <a:xfrm>
            <a:off x="6812145" y="2703356"/>
            <a:ext cx="4757487" cy="289310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endParaRPr lang="ru-RU" sz="1000" b="1" dirty="0">
              <a:ln/>
              <a:solidFill>
                <a:schemeClr val="accent3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3200" b="1" dirty="0">
                <a:ln/>
                <a:solidFill>
                  <a:srgbClr val="40FE5B"/>
                </a:solidFill>
                <a:latin typeface="Bookman Old Style" panose="02050604050505020204" pitchFamily="18" charset="0"/>
              </a:rPr>
              <a:t>ИНТЕГРАТИВНЫЕ</a:t>
            </a:r>
          </a:p>
          <a:p>
            <a:pPr algn="ctr"/>
            <a:endParaRPr lang="ru-RU" sz="2800" b="1" dirty="0">
              <a:ln/>
              <a:solidFill>
                <a:schemeClr val="bg1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ln/>
                <a:solidFill>
                  <a:schemeClr val="bg1"/>
                </a:solidFill>
                <a:latin typeface="Bookman Old Style" panose="02050604050505020204" pitchFamily="18" charset="0"/>
              </a:rPr>
              <a:t>ЧИТАТЕЛЬСКАЯ </a:t>
            </a:r>
          </a:p>
          <a:p>
            <a:pPr algn="ctr"/>
            <a:r>
              <a:rPr lang="ru-RU" sz="2800" b="1" dirty="0">
                <a:ln/>
                <a:solidFill>
                  <a:schemeClr val="bg1"/>
                </a:solidFill>
                <a:latin typeface="Bookman Old Style" panose="02050604050505020204" pitchFamily="18" charset="0"/>
              </a:rPr>
              <a:t>КОММУНИКАТИВНАЯ</a:t>
            </a:r>
          </a:p>
          <a:p>
            <a:pPr algn="ctr"/>
            <a:r>
              <a:rPr lang="ru-RU" sz="2800" b="1" dirty="0">
                <a:ln/>
                <a:solidFill>
                  <a:schemeClr val="bg1"/>
                </a:solidFill>
                <a:latin typeface="Bookman Old Style" panose="02050604050505020204" pitchFamily="18" charset="0"/>
              </a:rPr>
              <a:t>ИНФОРМАЦИОННАЯ </a:t>
            </a:r>
          </a:p>
          <a:p>
            <a:pPr algn="ctr"/>
            <a:r>
              <a:rPr lang="ru-RU" sz="2800" b="1" dirty="0">
                <a:ln/>
                <a:solidFill>
                  <a:schemeClr val="bg1"/>
                </a:solidFill>
                <a:latin typeface="Bookman Old Style" panose="02050604050505020204" pitchFamily="18" charset="0"/>
              </a:rPr>
              <a:t>СОЦИАЛЬНАЯ И ДР.</a:t>
            </a:r>
            <a:endParaRPr lang="ru-RU" sz="2400" b="1" dirty="0">
              <a:ln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983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0078DF-D25D-45B3-A0AB-820C4B31F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08" y="228655"/>
            <a:ext cx="11904784" cy="118618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>
                <a:ln/>
                <a:latin typeface="Bookman Old Style" panose="02050604050505020204" pitchFamily="18" charset="0"/>
              </a:rPr>
              <a:t>ПРЕДМЕТНЫЕ КОМПЕТЕНЦИИ</a:t>
            </a:r>
            <a:br>
              <a:rPr lang="ru-RU" b="1" dirty="0">
                <a:ln/>
                <a:solidFill>
                  <a:srgbClr val="40FE5B"/>
                </a:solidFill>
                <a:latin typeface="Bookman Old Style" panose="02050604050505020204" pitchFamily="18" charset="0"/>
              </a:rPr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FC3E672-7505-4B54-8ED9-F7D751DA0A29}"/>
              </a:ext>
            </a:extLst>
          </p:cNvPr>
          <p:cNvSpPr/>
          <p:nvPr/>
        </p:nvSpPr>
        <p:spPr>
          <a:xfrm>
            <a:off x="0" y="1779687"/>
            <a:ext cx="12192000" cy="470898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C00000"/>
                </a:solidFill>
                <a:latin typeface="Bookman Old Style" panose="02050604050505020204" pitchFamily="18" charset="0"/>
              </a:rPr>
              <a:t>Предметная компетентность </a:t>
            </a:r>
            <a:r>
              <a:rPr lang="ru-RU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– способность решать проблемы, возникающие в окружающей среде, средствами конкретного учебного предмета </a:t>
            </a:r>
            <a:endParaRPr lang="ru-RU" sz="2800" b="1" dirty="0">
              <a:latin typeface="Bookman Old Style" panose="02050604050505020204" pitchFamily="18" charset="0"/>
            </a:endParaRPr>
          </a:p>
          <a:p>
            <a:pPr marL="457200" indent="-457200">
              <a:buFontTx/>
              <a:buChar char="-"/>
            </a:pPr>
            <a:r>
              <a:rPr lang="ru-RU" sz="2400" b="1" dirty="0">
                <a:latin typeface="Bookman Old Style" panose="02050604050505020204" pitchFamily="18" charset="0"/>
              </a:rPr>
              <a:t>распознавать проблемы, возникающие в окружающей </a:t>
            </a:r>
            <a:r>
              <a:rPr lang="ru-RU" sz="2400" b="1" dirty="0" err="1">
                <a:latin typeface="Bookman Old Style" panose="02050604050505020204" pitchFamily="18" charset="0"/>
              </a:rPr>
              <a:t>действитель</a:t>
            </a:r>
            <a:r>
              <a:rPr lang="ru-RU" sz="2400" b="1" dirty="0">
                <a:latin typeface="Bookman Old Style" panose="02050604050505020204" pitchFamily="18" charset="0"/>
              </a:rPr>
              <a:t>-</a:t>
            </a:r>
          </a:p>
          <a:p>
            <a:r>
              <a:rPr lang="ru-RU" sz="2400" b="1" dirty="0" err="1">
                <a:latin typeface="Bookman Old Style" panose="02050604050505020204" pitchFamily="18" charset="0"/>
              </a:rPr>
              <a:t>ности</a:t>
            </a:r>
            <a:r>
              <a:rPr lang="ru-RU" sz="2400" b="1" dirty="0">
                <a:latin typeface="Bookman Old Style" panose="02050604050505020204" pitchFamily="18" charset="0"/>
              </a:rPr>
              <a:t>, которые могут быть решены средствами данного предмета; </a:t>
            </a:r>
            <a:endParaRPr lang="ru-RU" sz="2400" dirty="0">
              <a:latin typeface="Bookman Old Style" panose="02050604050505020204" pitchFamily="18" charset="0"/>
            </a:endParaRPr>
          </a:p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- формулировать эти проблемы на языке данного предмета; </a:t>
            </a:r>
            <a:endParaRPr lang="ru-RU" sz="2400" dirty="0">
              <a:latin typeface="Bookman Old Style" panose="02050604050505020204" pitchFamily="18" charset="0"/>
            </a:endParaRPr>
          </a:p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- решать эти проблемы, используя предметные знания и методы; </a:t>
            </a:r>
            <a:endParaRPr lang="ru-RU" sz="2400" dirty="0">
              <a:latin typeface="Bookman Old Style" panose="02050604050505020204" pitchFamily="18" charset="0"/>
            </a:endParaRPr>
          </a:p>
          <a:p>
            <a:pPr algn="just"/>
            <a:r>
              <a:rPr lang="ru-RU" sz="2400" b="1" dirty="0">
                <a:latin typeface="Bookman Old Style" panose="02050604050505020204" pitchFamily="18" charset="0"/>
              </a:rPr>
              <a:t>- анализировать использованные методы решения;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интерпретировать полученные результаты с учетом поставленной проблемы;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формулировать и записывать окончательные результаты решения поставленной проблемы. 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66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E678B6-C68F-41E3-A307-266CEEF85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057" y="417658"/>
            <a:ext cx="10333885" cy="1049235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ФГ и виды музыкально-практической деятельности учащихся-1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D0A3E1-EF1B-4982-B37A-BEE73E3A6EAB}"/>
              </a:ext>
            </a:extLst>
          </p:cNvPr>
          <p:cNvSpPr/>
          <p:nvPr/>
        </p:nvSpPr>
        <p:spPr>
          <a:xfrm>
            <a:off x="0" y="2025908"/>
            <a:ext cx="12192000" cy="48320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Восприятие музыки и размышления о ней.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Певческая деятельность (хоровая, сольная, ансамблевая).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Активное музицирование (игра на музыкальных инструментах,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пластическое интонирование, свободное дирижирование,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инсценировки, драматизации музыкальных сочинений, разного рода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импровизации – речевые, вокальные, ритмические, пластические,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художественные).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Освоение музыкального языка в процессе изучения элементов музыкальной грамоты.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Работа с «текстами» учебников и рабочих /творческих тетрадей (информационные, художественные, нотные, графические), включая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электронную форму учебников (ЭФУ). 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063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938EBB-AD45-452A-8B44-7F5B3529EE41}"/>
              </a:ext>
            </a:extLst>
          </p:cNvPr>
          <p:cNvSpPr/>
          <p:nvPr/>
        </p:nvSpPr>
        <p:spPr>
          <a:xfrm>
            <a:off x="0" y="1656576"/>
            <a:ext cx="12192000" cy="5201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Поиск информации в Интернете, словарях, справочниках, на порталах «Культура. РФ», «Культура школьников. РФ», «Московская электронная школа» (МЭШ), «Российская электронная школа» (РЭШ), «</a:t>
            </a:r>
            <a:r>
              <a:rPr lang="ru-RU" sz="2400" b="1" dirty="0" err="1">
                <a:latin typeface="Bookman Old Style" panose="02050604050505020204" pitchFamily="18" charset="0"/>
              </a:rPr>
              <a:t>Фольклор.ру</a:t>
            </a:r>
            <a:r>
              <a:rPr lang="ru-RU" sz="2400" b="1" dirty="0">
                <a:latin typeface="Bookman Old Style" panose="02050604050505020204" pitchFamily="18" charset="0"/>
              </a:rPr>
              <a:t>» и др.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 Развитие ассоциативно-образного мышления школьников.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latin typeface="Bookman Old Style" panose="02050604050505020204" pitchFamily="18" charset="0"/>
              </a:rPr>
              <a:t>Проектная, исследовательская, творческая деятельность.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latin typeface="Bookman Old Style" panose="02050604050505020204" pitchFamily="18" charset="0"/>
              </a:rPr>
              <a:t>Диагностика развития музыкальной культуры учащихся на разных уровнях образования.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latin typeface="Bookman Old Style" panose="02050604050505020204" pitchFamily="18" charset="0"/>
              </a:rPr>
              <a:t>Использование информационно-коммуникационных технологии на уроках музыки.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latin typeface="Bookman Old Style" panose="02050604050505020204" pitchFamily="18" charset="0"/>
              </a:rPr>
              <a:t>Арт-терапия, музыкотерапия, </a:t>
            </a:r>
            <a:r>
              <a:rPr lang="ru-RU" sz="2400" b="1" dirty="0" err="1">
                <a:latin typeface="Bookman Old Style" panose="02050604050505020204" pitchFamily="18" charset="0"/>
              </a:rPr>
              <a:t>здоровьесбережение</a:t>
            </a:r>
            <a:r>
              <a:rPr lang="ru-RU" sz="2400" b="1" dirty="0">
                <a:latin typeface="Bookman Old Style" panose="02050604050505020204" pitchFamily="18" charset="0"/>
              </a:rPr>
              <a:t> на уроках музыки. </a:t>
            </a:r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b="1" dirty="0">
                <a:latin typeface="Bookman Old Style" panose="02050604050505020204" pitchFamily="18" charset="0"/>
              </a:rPr>
              <a:t>-</a:t>
            </a:r>
            <a:r>
              <a:rPr lang="ru-RU" sz="2400" dirty="0">
                <a:latin typeface="Bookman Old Style" panose="02050604050505020204" pitchFamily="18" charset="0"/>
              </a:rPr>
              <a:t> </a:t>
            </a:r>
            <a:r>
              <a:rPr lang="ru-RU" sz="2400" b="1" dirty="0">
                <a:latin typeface="Bookman Old Style" panose="02050604050505020204" pitchFamily="18" charset="0"/>
              </a:rPr>
              <a:t>Музыкальное самообразование школьников. </a:t>
            </a: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99ACCCA-C622-4519-AB79-84474FC7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769" y="435586"/>
            <a:ext cx="10902462" cy="1049337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ФГ и виды музыкально-практической деятельности учащихся-2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531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0D9F2-89F1-4D47-91BC-62173BC08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470" y="329735"/>
            <a:ext cx="11131060" cy="162215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Развитие читательской грамотности – компонент функциональной грамотности на уроках искусства </a:t>
            </a:r>
            <a:br>
              <a:rPr lang="ru-RU" b="1" dirty="0">
                <a:latin typeface="Bookman Old Style" panose="02050604050505020204" pitchFamily="18" charset="0"/>
              </a:rPr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FD87743-BA08-45E4-9CE7-E7A1F31C1952}"/>
              </a:ext>
            </a:extLst>
          </p:cNvPr>
          <p:cNvSpPr/>
          <p:nvPr/>
        </p:nvSpPr>
        <p:spPr>
          <a:xfrm>
            <a:off x="0" y="1716800"/>
            <a:ext cx="12192000" cy="51587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4290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Наиболее успешными для решения проблем формирования читательской грамотности являются задания следующего характера: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определите правильность / неправильность утверждений;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продолжите предложение;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подчеркните в тексте все, что касается …;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выделите все, что характеризует …;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составьте кластер характеристик...;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найдите ответ на вопрос…;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составьте маршрут экскурсии для…;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сделайте макет билета…;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создайте афишу спектакля…;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найдите, укажите и исправьте ошибки.</a:t>
            </a: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0615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1BB341-2B68-4D91-97EC-AFF4125A6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470" y="364904"/>
            <a:ext cx="11131060" cy="13045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ряд заданий в решении учебных задач по развитию читательской грамотности обучающихся на уроках искусства</a:t>
            </a:r>
            <a:br>
              <a:rPr lang="ru-RU" sz="3600" b="1" i="1" dirty="0">
                <a:latin typeface="Bookman Old Style" panose="02050604050505020204" pitchFamily="18" charset="0"/>
              </a:rPr>
            </a:br>
            <a:br>
              <a:rPr lang="ru-RU" b="1" dirty="0">
                <a:latin typeface="Bookman Old Style" panose="02050604050505020204" pitchFamily="18" charset="0"/>
              </a:rPr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0B96478-6549-4DD3-AABD-832D8D225A6C}"/>
              </a:ext>
            </a:extLst>
          </p:cNvPr>
          <p:cNvSpPr/>
          <p:nvPr/>
        </p:nvSpPr>
        <p:spPr>
          <a:xfrm>
            <a:off x="0" y="2477648"/>
            <a:ext cx="12192000" cy="43143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u="sng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К. Паустовский «Корзина с еловыми шишками»</a:t>
            </a:r>
            <a:endParaRPr lang="ru-RU" sz="2000" b="1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Задача: приобретение навыков смыслового чтения, умение найти ответ на поставленный вопрос.</a:t>
            </a:r>
            <a:endParaRPr lang="ru-RU" sz="2000" b="1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Что в понимании Э. Грига счастье? (Композитор отдал молодёжи жизнь, работу, талант, т.е. счастье – это самоотдача.)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Были ли слушатели у композитора, когда он сочинял произведение? (Это были синицы на дереве, загулявшие матросы из порта, прачка из соседнего дома, сверчок, Золушка в заштопанном платье).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Какими являются события, описанные в рассказе К. Паустовского, из жизни Э. Грига?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 реальными – нет;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вымышленными – нет;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взяв отдельные факты из биографии Грига и соединив их воедино – да.</a:t>
            </a:r>
            <a:endParaRPr lang="ru-RU" sz="20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164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DCACE-2F39-497D-8B30-D033383AB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417658"/>
            <a:ext cx="9603275" cy="619835"/>
          </a:xfrm>
        </p:spPr>
        <p:txBody>
          <a:bodyPr>
            <a:noAutofit/>
          </a:bodyPr>
          <a:lstStyle/>
          <a:p>
            <a:pPr algn="ctr"/>
            <a:r>
              <a:rPr lang="ru-RU" b="1" u="sng" dirty="0">
                <a:latin typeface="Bookman Old Style" panose="02050604050505020204" pitchFamily="18" charset="0"/>
              </a:rPr>
              <a:t>Задание «Музыкальные облака»</a:t>
            </a:r>
            <a:br>
              <a:rPr lang="ru-RU" b="1" dirty="0">
                <a:latin typeface="Bookman Old Style" panose="02050604050505020204" pitchFamily="18" charset="0"/>
              </a:rPr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FC2C7C-45BD-42BD-BB4F-48F1A97EDC10}"/>
              </a:ext>
            </a:extLst>
          </p:cNvPr>
          <p:cNvSpPr/>
          <p:nvPr/>
        </p:nvSpPr>
        <p:spPr>
          <a:xfrm>
            <a:off x="158262" y="1037493"/>
            <a:ext cx="11904783" cy="14802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Внимательно рассмотрите  предложенные облака слов. Каждое облако   слов представляет собой понятие одного музыкального термина. Догадайтесь, о  каком термине идет речь, а также приведите составленное вами из облака   определение для каждого термина. </a:t>
            </a:r>
            <a:endParaRPr lang="ru-RU" sz="2000" b="1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7" name="Picture 9">
            <a:extLst>
              <a:ext uri="{FF2B5EF4-FFF2-40B4-BE49-F238E27FC236}">
                <a16:creationId xmlns:a16="http://schemas.microsoft.com/office/drawing/2014/main" id="{42066EE1-E31E-4723-86BF-797295D2C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70" y="2826869"/>
            <a:ext cx="4396153" cy="3831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A0F8E2-7C4C-4910-83D8-0C41637B69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789" y="2831123"/>
            <a:ext cx="4944550" cy="38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7707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">
            <a:extLst>
              <a:ext uri="{FF2B5EF4-FFF2-40B4-BE49-F238E27FC236}">
                <a16:creationId xmlns:a16="http://schemas.microsoft.com/office/drawing/2014/main" id="{41F1F434-0B90-44C3-B1A4-1E46F5809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945" y="220632"/>
            <a:ext cx="4559328" cy="405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3">
            <a:extLst>
              <a:ext uri="{FF2B5EF4-FFF2-40B4-BE49-F238E27FC236}">
                <a16:creationId xmlns:a16="http://schemas.microsoft.com/office/drawing/2014/main" id="{5012C99E-2A49-4E1A-8BB3-11AF2CB5C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716" y="4611932"/>
            <a:ext cx="3497787" cy="198229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Опера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– музыкально-драматическое произведение, в котором действующие лица поют в сопровождении оркестра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6" name="Picture 5">
            <a:extLst>
              <a:ext uri="{FF2B5EF4-FFF2-40B4-BE49-F238E27FC236}">
                <a16:creationId xmlns:a16="http://schemas.microsoft.com/office/drawing/2014/main" id="{48E9DE93-EE6A-4B89-900A-42535D16A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478" y="220632"/>
            <a:ext cx="4738966" cy="405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5AAA921-F8E0-479D-A595-C3000A3EC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0753" y="4414356"/>
            <a:ext cx="3834316" cy="237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631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95C81-CD4E-4C7F-8013-A8F1A6511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0442" y="808892"/>
            <a:ext cx="5457092" cy="93593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latin typeface="Bookman Old Style" panose="02050604050505020204" pitchFamily="18" charset="0"/>
              </a:rPr>
              <a:t>Османова</a:t>
            </a:r>
            <a:r>
              <a:rPr lang="ru-RU" sz="3200" b="1" dirty="0">
                <a:latin typeface="Bookman Old Style" panose="02050604050505020204" pitchFamily="18" charset="0"/>
              </a:rPr>
              <a:t> </a:t>
            </a:r>
            <a:br>
              <a:rPr lang="ru-RU" sz="3200" b="1" dirty="0">
                <a:latin typeface="Bookman Old Style" panose="02050604050505020204" pitchFamily="18" charset="0"/>
              </a:rPr>
            </a:br>
            <a:r>
              <a:rPr lang="ru-RU" sz="3200" b="1" dirty="0" err="1">
                <a:latin typeface="Bookman Old Style" panose="02050604050505020204" pitchFamily="18" charset="0"/>
              </a:rPr>
              <a:t>Севиль</a:t>
            </a:r>
            <a:r>
              <a:rPr lang="ru-RU" sz="3200" b="1" dirty="0">
                <a:latin typeface="Bookman Old Style" panose="02050604050505020204" pitchFamily="18" charset="0"/>
              </a:rPr>
              <a:t> </a:t>
            </a:r>
            <a:r>
              <a:rPr lang="ru-RU" sz="3200" b="1" dirty="0" err="1">
                <a:latin typeface="Bookman Old Style" panose="02050604050505020204" pitchFamily="18" charset="0"/>
              </a:rPr>
              <a:t>Энверовна</a:t>
            </a:r>
            <a:endParaRPr lang="ru-RU" sz="3200" b="1" dirty="0">
              <a:latin typeface="Bookman Old Style" panose="02050604050505020204" pitchFamily="18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6DAF26-86E3-484B-BA4B-1A4A4B5F74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87619" y="2074986"/>
            <a:ext cx="6669919" cy="3378688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100" b="1" dirty="0">
                <a:latin typeface="Bookman Old Style" panose="02050604050505020204" pitchFamily="18" charset="0"/>
              </a:rPr>
              <a:t>заместитель директора по УВР Частного общеобразовательного учреждения Республики Крым «Симферопольская международная школа», учитель музыки высшей квалификационной категории, лауреат международных, всероссийских и республиканских педагогических конкурсов </a:t>
            </a:r>
          </a:p>
          <a:p>
            <a:pPr algn="ctr"/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698449A-A191-4B03-BA6E-ED8D008091C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66" y="334107"/>
            <a:ext cx="4309650" cy="61897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1118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6D668-F8BA-42DB-90A7-546E51FB5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546" y="181690"/>
            <a:ext cx="9603275" cy="627204"/>
          </a:xfrm>
        </p:spPr>
        <p:txBody>
          <a:bodyPr>
            <a:noAutofit/>
          </a:bodyPr>
          <a:lstStyle/>
          <a:p>
            <a:pPr algn="ctr"/>
            <a:r>
              <a:rPr lang="ru-RU" b="1" u="sng" dirty="0">
                <a:latin typeface="Bookman Old Style" panose="02050604050505020204" pitchFamily="18" charset="0"/>
              </a:rPr>
              <a:t>Задание «Созвучный пейзаж»</a:t>
            </a:r>
            <a:br>
              <a:rPr lang="ru-RU" b="1" dirty="0">
                <a:latin typeface="Bookman Old Style" panose="02050604050505020204" pitchFamily="18" charset="0"/>
              </a:rPr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CA7FFB-EA59-48ED-902B-0701891711EF}"/>
              </a:ext>
            </a:extLst>
          </p:cNvPr>
          <p:cNvSpPr/>
          <p:nvPr/>
        </p:nvSpPr>
        <p:spPr>
          <a:xfrm>
            <a:off x="0" y="990112"/>
            <a:ext cx="12192000" cy="58678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Задача: умение находить общность настроения в музыке, живописи, поэзии.</a:t>
            </a:r>
            <a:endParaRPr lang="ru-RU" sz="2400" b="1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Осыпаются астры в садах,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Стройный клён под окошком желтеет,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холодный туман на полях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Целый день неподвижно белеет.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Ближний лес затихает, и в нём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Показались повсюду просветы,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красив он в уборе своём, 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Золотистой </a:t>
            </a:r>
            <a:r>
              <a:rPr lang="ru-RU" sz="20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листвою</a:t>
            </a: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одетый.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И.Бунин</a:t>
            </a: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Прочтите стихотворение, назовите созвучное его художественному образу музыкальное сочинение. Выберите наиболее близкую ему по художественному образу репродукцию из трёх предложенных. Поясните, что объединяет эти сочинения.</a:t>
            </a: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4B22A164-2935-4876-85F3-807CC147E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49" y="1392822"/>
            <a:ext cx="1627174" cy="1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BA704F-58FA-4A8E-A37E-759031C82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5535" y="2156597"/>
            <a:ext cx="3307664" cy="239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3">
            <a:extLst>
              <a:ext uri="{FF2B5EF4-FFF2-40B4-BE49-F238E27FC236}">
                <a16:creationId xmlns:a16="http://schemas.microsoft.com/office/drawing/2014/main" id="{1C34E74D-8233-4A84-80D4-2AD513A47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38" y="3010981"/>
            <a:ext cx="3495796" cy="216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20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8FBCF-E57E-44C3-9EEF-123DDA9A5C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727" y="510519"/>
            <a:ext cx="9603275" cy="88360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История создания флейты Пана</a:t>
            </a:r>
            <a:r>
              <a:rPr lang="ru-RU" sz="3600" b="1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C29E092-253D-4C3D-AC06-0EE459BAD593}"/>
              </a:ext>
            </a:extLst>
          </p:cNvPr>
          <p:cNvSpPr/>
          <p:nvPr/>
        </p:nvSpPr>
        <p:spPr>
          <a:xfrm>
            <a:off x="0" y="1699215"/>
            <a:ext cx="12192000" cy="51587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Задача: приобретение навыков смыслового чтения, знаково-символическое действие. </a:t>
            </a:r>
            <a:endParaRPr lang="ru-RU" sz="2400" b="1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Вставьте пропущенные слова.</a:t>
            </a:r>
            <a:endParaRPr lang="ru-RU" sz="2400" b="1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Древнегреческий бог лесов и пастбищ, покровитель пастухов и охотников (1) полюбил прекрасную нимфу (2). Однажды, убегая от него, нимфа попросила бога реки спасти ее, и тот превратил её в (3). Пан сделал из него (4), которую стали называть (5). </a:t>
            </a: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 – флейта    Б – свирель    В – Пан     Г – тростник     Д – </a:t>
            </a:r>
            <a:r>
              <a:rPr lang="ru-RU" sz="2400" dirty="0" err="1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Сиринкс</a:t>
            </a: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Выберите правильный ответ</a:t>
            </a: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1)1А 2Б  3В  4Г 5Д   </a:t>
            </a: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2) 1В  2Д  3Г  4Б  5А   </a:t>
            </a:r>
            <a:endParaRPr lang="ru-RU" sz="24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3) 1Б  2В  3Г  4А  5Д</a:t>
            </a:r>
            <a:endParaRPr lang="ru-RU" sz="24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114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901A7C-162E-415C-BD18-B0B15BDFB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276980"/>
            <a:ext cx="9603275" cy="104923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Развитие креативного мышления </a:t>
            </a:r>
            <a:br>
              <a:rPr lang="ru-RU" b="1" dirty="0">
                <a:latin typeface="Bookman Old Style" panose="02050604050505020204" pitchFamily="18" charset="0"/>
              </a:rPr>
            </a:br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128DC90-5728-429F-8B3E-78BB406F2191}"/>
              </a:ext>
            </a:extLst>
          </p:cNvPr>
          <p:cNvSpPr/>
          <p:nvPr/>
        </p:nvSpPr>
        <p:spPr>
          <a:xfrm>
            <a:off x="0" y="1090320"/>
            <a:ext cx="12192000" cy="57301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42265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КМ</a:t>
            </a: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-дополнительный компонент функциональной грамотности, способность порождать необычные идеи, отклоняться от традиционных схем мышления, быстро решать проблемные ситуации. </a:t>
            </a:r>
            <a:endParaRPr lang="ru-RU" sz="2000" b="1" i="1" dirty="0">
              <a:latin typeface="Bookman Old Style" panose="02050604050505020204" pitchFamily="18" charset="0"/>
            </a:endParaRP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Ученые и педагоги, занимающиеся разработкой программ и методик творческого воспитания, выделяют следующие способности креативной личности:</a:t>
            </a:r>
            <a:endParaRPr lang="ru-RU" sz="2000" dirty="0"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способность рисковать;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дивергентное мышление (метод творческого мышления, заключается в поиске множества решений одной и той же проблемы. Исследованиями дивергентного мышления занимались: Э.П. </a:t>
            </a:r>
            <a:r>
              <a:rPr lang="ru-RU" sz="20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Торренс</a:t>
            </a: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Д. </a:t>
            </a:r>
            <a:r>
              <a:rPr lang="ru-RU" sz="20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Гилфорд</a:t>
            </a: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К. Тейлор, Г. Груббер, А.Б. </a:t>
            </a:r>
            <a:r>
              <a:rPr lang="ru-RU" sz="2000" dirty="0" err="1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Шнедер</a:t>
            </a: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Д. Роджерс.);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гибкость в мышлении и действиях;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скорость мышления;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способность высказывать оригинальные идеи и изобретать новые;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богатое воображение;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восприятие неоднозначности вещей и явлений;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высокие эстетические ценности;</a:t>
            </a:r>
          </a:p>
          <a:p>
            <a:pPr indent="34226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развитая интуиция.</a:t>
            </a:r>
            <a:endParaRPr lang="ru-RU" sz="2000" dirty="0"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858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47954-CB1B-4B68-A1C9-1BF6860B7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642068"/>
            <a:ext cx="9603275" cy="10367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Bookman Old Style" panose="02050604050505020204" pitchFamily="18" charset="0"/>
              </a:rPr>
              <a:t>формирование </a:t>
            </a:r>
            <a:r>
              <a:rPr lang="ru-RU" sz="3600" b="1" dirty="0" err="1">
                <a:latin typeface="Bookman Old Style" panose="02050604050505020204" pitchFamily="18" charset="0"/>
              </a:rPr>
              <a:t>Фг</a:t>
            </a:r>
            <a:r>
              <a:rPr lang="ru-RU" sz="3600" b="1" dirty="0">
                <a:latin typeface="Bookman Old Style" panose="02050604050505020204" pitchFamily="18" charset="0"/>
              </a:rPr>
              <a:t> на уроках музыки </a:t>
            </a:r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(из опыта работы педагогов </a:t>
            </a:r>
            <a:r>
              <a:rPr lang="ru-RU" sz="2200" b="1" dirty="0" err="1">
                <a:latin typeface="Bookman Old Style" panose="02050604050505020204" pitchFamily="18" charset="0"/>
              </a:rPr>
              <a:t>рк</a:t>
            </a:r>
            <a:r>
              <a:rPr lang="ru-RU" sz="2200" b="1" dirty="0">
                <a:latin typeface="Bookman Old Style" panose="02050604050505020204" pitchFamily="18" charset="0"/>
              </a:rPr>
              <a:t>)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4443D5D-9617-4947-A0F9-312AB8538EE4}"/>
              </a:ext>
            </a:extLst>
          </p:cNvPr>
          <p:cNvSpPr/>
          <p:nvPr/>
        </p:nvSpPr>
        <p:spPr>
          <a:xfrm>
            <a:off x="3648782" y="3639766"/>
            <a:ext cx="6479958" cy="9031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u="sng" dirty="0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https://cloud.mail.ru/public/UvSj/S3pCWSaG1</a:t>
            </a:r>
            <a:endParaRPr lang="ru-RU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err="1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Минабилова</a:t>
            </a:r>
            <a:r>
              <a:rPr lang="ru-RU" sz="2000" dirty="0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Р.С.- оркестр (муз. термины)</a:t>
            </a:r>
            <a:endParaRPr lang="ru-RU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6AEDFAE-6DE6-4720-BCDB-322B3F626829}"/>
              </a:ext>
            </a:extLst>
          </p:cNvPr>
          <p:cNvSpPr/>
          <p:nvPr/>
        </p:nvSpPr>
        <p:spPr>
          <a:xfrm>
            <a:off x="638908" y="2360251"/>
            <a:ext cx="6479958" cy="9031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u="sng" dirty="0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https://cloud.mail.ru/public/yAyR/ztzQyu1hv</a:t>
            </a:r>
            <a:endParaRPr lang="ru-RU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Лешуков И.А.-слушание музыки</a:t>
            </a:r>
            <a:endParaRPr lang="ru-RU" sz="20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DC342FC-6F69-497B-838F-6C15D20921D8}"/>
              </a:ext>
            </a:extLst>
          </p:cNvPr>
          <p:cNvSpPr/>
          <p:nvPr/>
        </p:nvSpPr>
        <p:spPr>
          <a:xfrm>
            <a:off x="5244613" y="4848075"/>
            <a:ext cx="6277681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>
                <a:latin typeface="Bookman Old Style" panose="02050604050505020204" pitchFamily="18" charset="0"/>
                <a:hlinkClick r:id="rId4"/>
              </a:rPr>
              <a:t>https://cloud.mail.ru/public/JF7r/QKFYNfzWq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sz="2000" dirty="0" err="1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Мартынишин</a:t>
            </a:r>
            <a:r>
              <a:rPr lang="ru-RU" dirty="0">
                <a:solidFill>
                  <a:srgbClr val="0000FF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А.В.- музицирование (мастер-класс)</a:t>
            </a:r>
            <a:endParaRPr lang="ru-RU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7210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A72C51-EF72-470F-8628-8B33031984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962"/>
          <a:stretch/>
        </p:blipFill>
        <p:spPr>
          <a:xfrm>
            <a:off x="1" y="0"/>
            <a:ext cx="5081954" cy="67163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F1C17B-1329-44FB-8B7B-27D28E060CBC}"/>
              </a:ext>
            </a:extLst>
          </p:cNvPr>
          <p:cNvSpPr txBox="1"/>
          <p:nvPr/>
        </p:nvSpPr>
        <p:spPr>
          <a:xfrm>
            <a:off x="5383318" y="1746440"/>
            <a:ext cx="6468713" cy="4431983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Музыка</a:t>
            </a:r>
            <a:r>
              <a:rPr lang="ru-RU" sz="2400" dirty="0">
                <a:latin typeface="Bookman Old Style" panose="02050604050505020204" pitchFamily="18" charset="0"/>
              </a:rPr>
              <a:t> из 66 </a:t>
            </a:r>
            <a:r>
              <a:rPr lang="ru-RU" sz="2400" dirty="0" err="1">
                <a:latin typeface="Bookman Old Style" panose="02050604050505020204" pitchFamily="18" charset="0"/>
              </a:rPr>
              <a:t>уч</a:t>
            </a:r>
            <a:r>
              <a:rPr lang="ru-RU" sz="2400" dirty="0">
                <a:latin typeface="Bookman Old Style" panose="02050604050505020204" pitchFamily="18" charset="0"/>
              </a:rPr>
              <a:t>-в: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19 победителей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25 призеров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(Армянск, Бахчисарайский р-он, Симферополь, Джанкой, Симферопольский р-он, Красноперекопск, </a:t>
            </a:r>
            <a:r>
              <a:rPr lang="ru-RU" sz="2400" dirty="0" err="1">
                <a:latin typeface="Bookman Old Style" panose="02050604050505020204" pitchFamily="18" charset="0"/>
              </a:rPr>
              <a:t>Красноперекопский</a:t>
            </a:r>
            <a:r>
              <a:rPr lang="ru-RU" sz="2400" dirty="0">
                <a:latin typeface="Bookman Old Style" panose="02050604050505020204" pitchFamily="18" charset="0"/>
              </a:rPr>
              <a:t> р-он Черноморский р-он, Саки, Сакский р-он, Судак, Красногвардейский р-он, </a:t>
            </a:r>
            <a:r>
              <a:rPr lang="ru-RU" sz="2400" dirty="0" err="1">
                <a:latin typeface="Bookman Old Style" panose="02050604050505020204" pitchFamily="18" charset="0"/>
              </a:rPr>
              <a:t>Раздольненский</a:t>
            </a:r>
            <a:r>
              <a:rPr lang="ru-RU" sz="2400" dirty="0">
                <a:latin typeface="Bookman Old Style" panose="02050604050505020204" pitchFamily="18" charset="0"/>
              </a:rPr>
              <a:t> р-он, Керчь)</a:t>
            </a:r>
          </a:p>
          <a:p>
            <a:endParaRPr lang="ru-RU" b="1" dirty="0">
              <a:latin typeface="Bookman Old Style" panose="020506040505050202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E60834C-E38A-43D9-9D24-EACE6DFDE579}"/>
              </a:ext>
            </a:extLst>
          </p:cNvPr>
          <p:cNvSpPr txBox="1">
            <a:spLocks/>
          </p:cNvSpPr>
          <p:nvPr/>
        </p:nvSpPr>
        <p:spPr>
          <a:xfrm>
            <a:off x="5213131" y="200384"/>
            <a:ext cx="6138041" cy="10593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atin typeface="Bookman Old Style" panose="02050604050505020204" pitchFamily="18" charset="0"/>
              </a:rPr>
              <a:t>Результаты формирования ФГ на уроках искусства</a:t>
            </a:r>
          </a:p>
        </p:txBody>
      </p:sp>
    </p:spTree>
    <p:extLst>
      <p:ext uri="{BB962C8B-B14F-4D97-AF65-F5344CB8AC3E}">
        <p14:creationId xmlns:p14="http://schemas.microsoft.com/office/powerpoint/2010/main" val="14266613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535AD4-2638-450F-B821-DEF2280D3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1" y="279901"/>
            <a:ext cx="9603275" cy="1049235"/>
          </a:xfrm>
        </p:spPr>
        <p:txBody>
          <a:bodyPr/>
          <a:lstStyle/>
          <a:p>
            <a:pPr algn="ctr"/>
            <a:br>
              <a:rPr lang="ru-RU" dirty="0"/>
            </a:br>
            <a:r>
              <a:rPr lang="ru-RU" b="1" dirty="0">
                <a:latin typeface="Bookman Old Style" panose="02050604050505020204" pitchFamily="18" charset="0"/>
              </a:rPr>
              <a:t>ИСПОЛЬЗОВАННЫЕ ИСТОЧНИКИ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6E9258A-E544-47F0-934F-5BBAD32624DE}"/>
              </a:ext>
            </a:extLst>
          </p:cNvPr>
          <p:cNvSpPr/>
          <p:nvPr/>
        </p:nvSpPr>
        <p:spPr>
          <a:xfrm>
            <a:off x="134815" y="2287518"/>
            <a:ext cx="11922369" cy="457048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105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1050" dirty="0">
              <a:latin typeface="Times New Roman" panose="02020603050405020304" pitchFamily="18" charset="0"/>
            </a:endParaRPr>
          </a:p>
          <a:p>
            <a:r>
              <a:rPr lang="ru-RU" b="1" dirty="0">
                <a:latin typeface="Bookman Old Style" panose="02050604050505020204" pitchFamily="18" charset="0"/>
              </a:rPr>
              <a:t>Критская Е.Д., Сергеева Г.П., </a:t>
            </a:r>
            <a:r>
              <a:rPr lang="ru-RU" b="1" dirty="0" err="1">
                <a:latin typeface="Bookman Old Style" panose="02050604050505020204" pitchFamily="18" charset="0"/>
              </a:rPr>
              <a:t>Шмагина</a:t>
            </a:r>
            <a:r>
              <a:rPr lang="ru-RU" b="1" dirty="0">
                <a:latin typeface="Bookman Old Style" panose="02050604050505020204" pitchFamily="18" charset="0"/>
              </a:rPr>
              <a:t> Т.С. Музыка. 1 – 4 классы (серия «Школы России»): учебники для </a:t>
            </a:r>
            <a:r>
              <a:rPr lang="ru-RU" b="1" dirty="0" err="1">
                <a:latin typeface="Bookman Old Style" panose="02050604050505020204" pitchFamily="18" charset="0"/>
              </a:rPr>
              <a:t>общеобразоват</a:t>
            </a:r>
            <a:r>
              <a:rPr lang="ru-RU" b="1" dirty="0">
                <a:latin typeface="Bookman Old Style" panose="02050604050505020204" pitchFamily="18" charset="0"/>
              </a:rPr>
              <a:t>. организаций. – М., Просвещение, 2022.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 err="1">
                <a:latin typeface="Bookman Old Style" panose="02050604050505020204" pitchFamily="18" charset="0"/>
              </a:rPr>
              <a:t>Пиличяускас</a:t>
            </a:r>
            <a:r>
              <a:rPr lang="ru-RU" b="1" dirty="0">
                <a:latin typeface="Bookman Old Style" panose="02050604050505020204" pitchFamily="18" charset="0"/>
              </a:rPr>
              <a:t> А. Познание музыки, как воспитательная проблема. – М.: МИРОС, 1992.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Российская электронная школа – РЭШ. Электронный ресурс: https://resh.edu.ru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Сергеева Г.П., Критская Е.Д. Музыка. 5 – 8 классы: учебники для </a:t>
            </a:r>
            <a:r>
              <a:rPr lang="ru-RU" b="1" dirty="0" err="1">
                <a:latin typeface="Bookman Old Style" panose="02050604050505020204" pitchFamily="18" charset="0"/>
              </a:rPr>
              <a:t>общеобразоват</a:t>
            </a:r>
            <a:r>
              <a:rPr lang="ru-RU" b="1" dirty="0">
                <a:latin typeface="Bookman Old Style" panose="02050604050505020204" pitchFamily="18" charset="0"/>
              </a:rPr>
              <a:t>. организаций. – М., Просвещение, 2022.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Сергеева Г.П., Критская Е.Д. Уроки музыки: поурочные разработки. 5 – 6 классы. – М., Просвещение, 2018.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Сергеева Г.П., Критская Е.Д. Уроки музыки: поурочные разработки. 7 – 8 классы. – М., Просвещение, 2018.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Сергеева Г.П., Суслова Н.В. Музыка. 1 – 4 классы (серия «Перспектива»): учебные пособия для </a:t>
            </a:r>
            <a:r>
              <a:rPr lang="ru-RU" b="1" dirty="0" err="1">
                <a:latin typeface="Bookman Old Style" panose="02050604050505020204" pitchFamily="18" charset="0"/>
              </a:rPr>
              <a:t>общеобразоват</a:t>
            </a:r>
            <a:r>
              <a:rPr lang="ru-RU" b="1" dirty="0">
                <a:latin typeface="Bookman Old Style" panose="02050604050505020204" pitchFamily="18" charset="0"/>
              </a:rPr>
              <a:t>. организаций. – М., Просвещение, 2022.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Сергеева Г.П. Учебники на уроке музыки: теория и практика. </a:t>
            </a:r>
            <a:r>
              <a:rPr lang="ru-RU" b="1" dirty="0" err="1">
                <a:latin typeface="Bookman Old Style" panose="02050604050505020204" pitchFamily="18" charset="0"/>
              </a:rPr>
              <a:t>Моногр</a:t>
            </a:r>
            <a:r>
              <a:rPr lang="ru-RU" b="1" dirty="0">
                <a:latin typeface="Bookman Old Style" panose="02050604050505020204" pitchFamily="18" charset="0"/>
              </a:rPr>
              <a:t>. – М.: Триумф, 2016. </a:t>
            </a:r>
            <a:endParaRPr lang="ru-RU" dirty="0">
              <a:latin typeface="Bookman Old Style" panose="02050604050505020204" pitchFamily="18" charset="0"/>
            </a:endParaRPr>
          </a:p>
          <a:p>
            <a:r>
              <a:rPr lang="ru-RU" dirty="0">
                <a:latin typeface="Bookman Old Style" panose="02050604050505020204" pitchFamily="18" charset="0"/>
              </a:rPr>
              <a:t>•</a:t>
            </a:r>
            <a:r>
              <a:rPr lang="ru-RU" b="1" dirty="0">
                <a:latin typeface="Bookman Old Style" panose="02050604050505020204" pitchFamily="18" charset="0"/>
              </a:rPr>
              <a:t>Сергеева Г.П. Развитие функциональной грамотности на уроках музыки. Электронный журнал «Вестник Просвещения». 2021, № 6. С. 551 – 621.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410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266BA8-ED99-4D6C-8BF4-001F1FE34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4" y="2291842"/>
            <a:ext cx="11840306" cy="130418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latin typeface="Bookman Old Style" panose="02050604050505020204" pitchFamily="18" charset="0"/>
              </a:rPr>
              <a:t>Функциональная грамотность педагога.</a:t>
            </a:r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3600" b="1" dirty="0">
                <a:latin typeface="Bookman Old Style" panose="02050604050505020204" pitchFamily="18" charset="0"/>
              </a:rPr>
              <a:t>Педагогический ринг «Грани таланта»</a:t>
            </a:r>
            <a:br>
              <a:rPr lang="ru-RU" sz="3600" b="1" dirty="0">
                <a:latin typeface="Bookman Old Style" panose="02050604050505020204" pitchFamily="18" charset="0"/>
              </a:rPr>
            </a:br>
            <a:r>
              <a:rPr lang="ru-RU" sz="3600" b="1" dirty="0">
                <a:latin typeface="Bookman Old Style" panose="02050604050505020204" pitchFamily="18" charset="0"/>
              </a:rPr>
              <a:t>март-2023 год</a:t>
            </a:r>
          </a:p>
        </p:txBody>
      </p:sp>
    </p:spTree>
    <p:extLst>
      <p:ext uri="{BB962C8B-B14F-4D97-AF65-F5344CB8AC3E}">
        <p14:creationId xmlns:p14="http://schemas.microsoft.com/office/powerpoint/2010/main" val="27585272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BF537D-5929-499E-915E-C2AC40DE97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399" t="24616" r="15011" b="21795"/>
          <a:stretch/>
        </p:blipFill>
        <p:spPr>
          <a:xfrm>
            <a:off x="286883" y="235626"/>
            <a:ext cx="11905117" cy="581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2871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504E1B-59EA-4B3A-AB88-444F62466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57" y="56217"/>
            <a:ext cx="11760285" cy="674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134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08B8E0-915A-4B79-848C-7DCDEAAC9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379" y="211015"/>
            <a:ext cx="11764599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73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A5DFC83-2A7C-40EA-9610-5AE48D74FB93}"/>
              </a:ext>
            </a:extLst>
          </p:cNvPr>
          <p:cNvSpPr/>
          <p:nvPr/>
        </p:nvSpPr>
        <p:spPr>
          <a:xfrm>
            <a:off x="5503983" y="1104811"/>
            <a:ext cx="6224955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РОМАЗАН </a:t>
            </a:r>
          </a:p>
          <a:p>
            <a:pPr algn="ctr"/>
            <a:r>
              <a:rPr lang="ru-RU" sz="3200" b="1" dirty="0">
                <a:latin typeface="Bookman Old Style" panose="02050604050505020204" pitchFamily="18" charset="0"/>
              </a:rPr>
              <a:t>ОЛЬГА АЛЕКСЕЕВНА</a:t>
            </a:r>
            <a:endParaRPr lang="ru-RU" sz="3200" dirty="0">
              <a:latin typeface="Bookman Old Style" panose="02050604050505020204" pitchFamily="18" charset="0"/>
            </a:endParaRPr>
          </a:p>
          <a:p>
            <a:pPr algn="ctr"/>
            <a:r>
              <a:rPr lang="ru-RU" sz="2800" dirty="0">
                <a:latin typeface="Bookman Old Style" panose="02050604050505020204" pitchFamily="18" charset="0"/>
              </a:rPr>
              <a:t>   </a:t>
            </a:r>
          </a:p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методист Центра непрерывного повышения профессионального мастерства педагогических работников ГБОУ ДПО РК КРИППО, Заслуженный работник образования Республики Крым </a:t>
            </a:r>
            <a:endParaRPr lang="ru-RU" sz="2400" b="1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8AAAE1-8FD8-41B0-A43B-9C07EDC101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1186"/>
          <a:stretch/>
        </p:blipFill>
        <p:spPr>
          <a:xfrm>
            <a:off x="273656" y="518747"/>
            <a:ext cx="5015022" cy="582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447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9773A52-5DA9-401C-904E-AB19520346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12" y="492369"/>
            <a:ext cx="11832176" cy="587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5467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E77CF9-A515-43C2-81D2-7603536F67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39" t="25897" r="14850" b="36923"/>
          <a:stretch/>
        </p:blipFill>
        <p:spPr>
          <a:xfrm>
            <a:off x="253461" y="1055077"/>
            <a:ext cx="11733179" cy="423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73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60 картинок &amp;quot;Спасибо за внимание!&amp;quot; для конца презентац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4AB537F-4790-4A88-9DE4-B7E95A395088}"/>
              </a:ext>
            </a:extLst>
          </p:cNvPr>
          <p:cNvSpPr/>
          <p:nvPr/>
        </p:nvSpPr>
        <p:spPr>
          <a:xfrm>
            <a:off x="2191020" y="3552092"/>
            <a:ext cx="7809957" cy="2508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4000" b="1" dirty="0">
              <a:solidFill>
                <a:srgbClr val="CC0066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5400" b="1" dirty="0">
                <a:solidFill>
                  <a:srgbClr val="CC0066"/>
                </a:solidFill>
                <a:latin typeface="Bookman Old Style" panose="02050604050505020204" pitchFamily="18" charset="0"/>
              </a:rPr>
              <a:t>Здоровья, </a:t>
            </a:r>
            <a:endParaRPr lang="en-US" sz="5400" b="1" dirty="0">
              <a:solidFill>
                <a:srgbClr val="CC0066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5400" b="1" dirty="0">
                <a:solidFill>
                  <a:srgbClr val="CC0066"/>
                </a:solidFill>
                <a:latin typeface="Bookman Old Style" panose="02050604050505020204" pitchFamily="18" charset="0"/>
              </a:rPr>
              <a:t>успехов в работе! </a:t>
            </a:r>
            <a:endParaRPr lang="ru-RU" sz="5400" dirty="0">
              <a:solidFill>
                <a:srgbClr val="CC0066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906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C59610-7D99-46CF-A56F-B003BC27F249}"/>
              </a:ext>
            </a:extLst>
          </p:cNvPr>
          <p:cNvSpPr/>
          <p:nvPr/>
        </p:nvSpPr>
        <p:spPr>
          <a:xfrm>
            <a:off x="389792" y="355851"/>
            <a:ext cx="11412415" cy="614629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1.Актуальные вопросы развития предметной области «Искусство» на современном этапе: функциональная грамотность как база адаптации в социуме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ru-RU" sz="2800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2.</a:t>
            </a:r>
            <a:r>
              <a:rPr lang="ru-RU" sz="2800" b="1" dirty="0">
                <a:latin typeface="Bookman Old Style" panose="02050604050505020204" pitchFamily="18" charset="0"/>
              </a:rPr>
              <a:t> Виды заданий</a:t>
            </a:r>
            <a:r>
              <a:rPr lang="ru-RU" sz="2800" i="1" dirty="0">
                <a:latin typeface="Bookman Old Style" panose="02050604050505020204" pitchFamily="18" charset="0"/>
              </a:rPr>
              <a:t>, </a:t>
            </a:r>
            <a:r>
              <a:rPr lang="ru-RU" sz="2800" b="1" i="1" dirty="0">
                <a:latin typeface="Bookman Old Style" panose="02050604050505020204" pitchFamily="18" charset="0"/>
              </a:rPr>
              <a:t>направленных на формирование функциональной грамотности.</a:t>
            </a:r>
            <a:endParaRPr lang="ru-RU" sz="2800" b="1" dirty="0">
              <a:latin typeface="Bookman Old Style" panose="020506040505050202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8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r>
              <a:rPr lang="ru-RU" sz="2800" b="1" dirty="0">
                <a:latin typeface="Bookman Old Style" panose="02050604050505020204" pitchFamily="18" charset="0"/>
              </a:rPr>
              <a:t>3.Мастер-класс</a:t>
            </a:r>
            <a:r>
              <a:rPr lang="ru-RU" sz="2800" dirty="0">
                <a:latin typeface="Bookman Old Style" panose="02050604050505020204" pitchFamily="18" charset="0"/>
              </a:rPr>
              <a:t> </a:t>
            </a:r>
            <a:r>
              <a:rPr lang="ru-RU" sz="2800" b="1" i="1" dirty="0">
                <a:latin typeface="Bookman Old Style" panose="02050604050505020204" pitchFamily="18" charset="0"/>
              </a:rPr>
              <a:t>по теме «Образы симфонической музыки. «Метель». Музыкальные иллюстрации к повести А.С. Пушкина»</a:t>
            </a:r>
            <a:r>
              <a:rPr lang="ru-RU" sz="2800" b="1" dirty="0">
                <a:latin typeface="Bookman Old Style" panose="02050604050505020204" pitchFamily="18" charset="0"/>
              </a:rPr>
              <a:t> </a:t>
            </a:r>
          </a:p>
          <a:p>
            <a:endParaRPr lang="ru-RU" sz="2800" b="1" dirty="0">
              <a:latin typeface="Bookman Old Style" panose="02050604050505020204" pitchFamily="18" charset="0"/>
            </a:endParaRPr>
          </a:p>
          <a:p>
            <a:r>
              <a:rPr lang="ru-RU" sz="2800" b="1" dirty="0">
                <a:latin typeface="Bookman Old Style" panose="02050604050505020204" pitchFamily="18" charset="0"/>
              </a:rPr>
              <a:t>4. Формирование функциональной грамотности педагога. Педагогический ринг «Грани таланта»</a:t>
            </a:r>
          </a:p>
        </p:txBody>
      </p:sp>
    </p:spTree>
    <p:extLst>
      <p:ext uri="{BB962C8B-B14F-4D97-AF65-F5344CB8AC3E}">
        <p14:creationId xmlns:p14="http://schemas.microsoft.com/office/powerpoint/2010/main" val="2805267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91C3A89-7B89-4773-A7B1-11614FD005A0}"/>
              </a:ext>
            </a:extLst>
          </p:cNvPr>
          <p:cNvSpPr/>
          <p:nvPr/>
        </p:nvSpPr>
        <p:spPr>
          <a:xfrm>
            <a:off x="161193" y="379447"/>
            <a:ext cx="11869614" cy="6529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latin typeface="Bookman Old Style" panose="02050604050505020204" pitchFamily="18" charset="0"/>
              </a:rPr>
              <a:t>   </a:t>
            </a:r>
            <a:r>
              <a:rPr lang="ru-RU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Искусство играет огромную роль в развитии человека и жизни общества</a:t>
            </a:r>
            <a:r>
              <a:rPr lang="ru-RU" sz="2800" dirty="0">
                <a:solidFill>
                  <a:srgbClr val="C00000"/>
                </a:solidFill>
                <a:latin typeface="Bookman Old Style" panose="02050604050505020204" pitchFamily="18" charset="0"/>
              </a:rPr>
              <a:t>. </a:t>
            </a:r>
            <a:r>
              <a:rPr lang="ru-RU" sz="2800" dirty="0">
                <a:latin typeface="Bookman Old Style" panose="02050604050505020204" pitchFamily="18" charset="0"/>
              </a:rPr>
              <a:t>Являясь художественным отображением действительности, оно оказывает сильное воздействие на развитие личности, </a:t>
            </a:r>
            <a:r>
              <a:rPr lang="ru-RU" sz="2800" b="1" dirty="0">
                <a:latin typeface="Bookman Old Style" panose="02050604050505020204" pitchFamily="18" charset="0"/>
              </a:rPr>
              <a:t>формирует чувства, мысли, нравственность и жизненные принципы. </a:t>
            </a:r>
            <a:endParaRPr lang="en-US" sz="2800" b="1" dirty="0">
              <a:latin typeface="Bookman Old Style" panose="02050604050505020204" pitchFamily="18" charset="0"/>
            </a:endParaRPr>
          </a:p>
          <a:p>
            <a:pPr algn="just"/>
            <a:r>
              <a:rPr lang="en-US" sz="2800" dirty="0">
                <a:solidFill>
                  <a:srgbClr val="333333"/>
                </a:solidFill>
                <a:latin typeface="Bookman Old Style" panose="02050604050505020204" pitchFamily="18" charset="0"/>
              </a:rPr>
              <a:t>   </a:t>
            </a:r>
            <a:r>
              <a:rPr lang="ru-RU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Цель</a:t>
            </a:r>
            <a:r>
              <a:rPr lang="ru-RU" sz="2800" b="1" dirty="0">
                <a:solidFill>
                  <a:srgbClr val="333333"/>
                </a:solidFill>
                <a:latin typeface="Bookman Old Style" panose="02050604050505020204" pitchFamily="18" charset="0"/>
              </a:rPr>
              <a:t> </a:t>
            </a:r>
            <a:r>
              <a:rPr lang="ru-RU" sz="2800" dirty="0">
                <a:solidFill>
                  <a:srgbClr val="333333"/>
                </a:solidFill>
                <a:latin typeface="Bookman Old Style" panose="02050604050505020204" pitchFamily="18" charset="0"/>
              </a:rPr>
              <a:t>преподавания художественных предметов: </a:t>
            </a:r>
            <a:r>
              <a:rPr lang="ru-RU" sz="2800" b="1" dirty="0">
                <a:solidFill>
                  <a:srgbClr val="333333"/>
                </a:solidFill>
                <a:latin typeface="Bookman Old Style" panose="02050604050505020204" pitchFamily="18" charset="0"/>
              </a:rPr>
              <a:t>донести до ребёнка и вложить в него истинные ценности нашей жизни, обратить его внимание на вечные духовные ценности, на то, что близко каждому человеку, что помогает любить и созидать, воспитать человека-творца с развитой индивидуальностью, богатого духовными интересами и запросами, </a:t>
            </a:r>
            <a:r>
              <a:rPr lang="ru-RU" sz="2800" b="1" dirty="0">
                <a:solidFill>
                  <a:srgbClr val="C00000"/>
                </a:solidFill>
                <a:latin typeface="Bookman Old Style" panose="02050604050505020204" pitchFamily="18" charset="0"/>
              </a:rPr>
              <a:t>способного к творческому труду в любом виде деятельности</a:t>
            </a:r>
          </a:p>
          <a:p>
            <a:pPr algn="just">
              <a:spcAft>
                <a:spcPts val="1030"/>
              </a:spcAft>
            </a:pPr>
            <a:r>
              <a:rPr lang="ru-RU" sz="2800" dirty="0">
                <a:solidFill>
                  <a:srgbClr val="333333"/>
                </a:solidFill>
                <a:latin typeface="Bookman Old Style" panose="02050604050505020204" pitchFamily="18" charset="0"/>
              </a:rPr>
              <a:t> </a:t>
            </a:r>
            <a:endParaRPr lang="ru-RU" sz="2800" dirty="0">
              <a:solidFill>
                <a:srgbClr val="181818"/>
              </a:solidFill>
              <a:latin typeface="Bookman Old Style" panose="02050604050505020204" pitchFamily="18" charset="0"/>
            </a:endParaRPr>
          </a:p>
          <a:p>
            <a:pPr algn="just">
              <a:spcAft>
                <a:spcPts val="1030"/>
              </a:spcAft>
            </a:pPr>
            <a:r>
              <a:rPr lang="ru-RU" dirty="0">
                <a:solidFill>
                  <a:srgbClr val="444444"/>
                </a:solidFill>
                <a:latin typeface="Times New Roman" panose="02020603050405020304" pitchFamily="18" charset="0"/>
              </a:rPr>
              <a:t> </a:t>
            </a:r>
            <a:endParaRPr lang="ru-RU" b="0" i="0" dirty="0">
              <a:solidFill>
                <a:srgbClr val="181818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2137491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AEEB1FE-318C-4625-8349-5AABF1386A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6090"/>
          <a:stretch/>
        </p:blipFill>
        <p:spPr>
          <a:xfrm>
            <a:off x="4421214" y="265695"/>
            <a:ext cx="7542185" cy="564791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9F757F-CFAD-467E-A96B-68A27D7F2ABA}"/>
              </a:ext>
            </a:extLst>
          </p:cNvPr>
          <p:cNvSpPr/>
          <p:nvPr/>
        </p:nvSpPr>
        <p:spPr>
          <a:xfrm>
            <a:off x="228601" y="650631"/>
            <a:ext cx="402687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u="sng" dirty="0">
                <a:solidFill>
                  <a:srgbClr val="0000FF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https://yandex.ru/video/preview/9068349434991568335</a:t>
            </a:r>
            <a:endParaRPr lang="ru-RU" sz="28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Открытие форума учителей музыки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800" u="sng" dirty="0">
                <a:solidFill>
                  <a:srgbClr val="0000FF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https://www.youtube.com/watch?v=xuZJOt0dZBA</a:t>
            </a:r>
            <a:endParaRPr lang="ru-RU" sz="2800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Новости о форуме учителей музыки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ru-RU" sz="2800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4511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870004-5EC2-47DE-A3BD-D98A9C683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71450"/>
            <a:ext cx="88773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048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3B2B6F-C99C-475A-A2B1-EB705CA27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77" y="369332"/>
            <a:ext cx="11605846" cy="954749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Нормативно-правовые документы </a:t>
            </a:r>
            <a:br>
              <a:rPr lang="en-US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по формированию </a:t>
            </a:r>
            <a:br>
              <a:rPr lang="en-US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функциональной грамотности 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BB4BA8-78F0-4FC7-BB30-83CAEBFCD2A0}"/>
              </a:ext>
            </a:extLst>
          </p:cNvPr>
          <p:cNvSpPr/>
          <p:nvPr/>
        </p:nvSpPr>
        <p:spPr>
          <a:xfrm>
            <a:off x="1" y="1964353"/>
            <a:ext cx="12191999" cy="45243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2400" dirty="0">
              <a:latin typeface="Bookman Old Style" panose="02050604050505020204" pitchFamily="18" charset="0"/>
            </a:endParaRPr>
          </a:p>
          <a:p>
            <a:r>
              <a:rPr lang="ru-RU" sz="2400" dirty="0">
                <a:latin typeface="Bookman Old Style" panose="02050604050505020204" pitchFamily="18" charset="0"/>
              </a:rPr>
              <a:t>•Приказ </a:t>
            </a:r>
            <a:r>
              <a:rPr lang="ru-RU" sz="2400" dirty="0" err="1">
                <a:latin typeface="Bookman Old Style" panose="02050604050505020204" pitchFamily="18" charset="0"/>
              </a:rPr>
              <a:t>Минпроса</a:t>
            </a:r>
            <a:r>
              <a:rPr lang="ru-RU" sz="2400" dirty="0">
                <a:latin typeface="Bookman Old Style" panose="02050604050505020204" pitchFamily="18" charset="0"/>
              </a:rPr>
              <a:t> РФ от 06.05.2019 № 219 Об утверждении методологии и критериев оценки качества общего образования в образовательных организациях.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•Письмо </a:t>
            </a:r>
            <a:r>
              <a:rPr lang="ru-RU" sz="2400" dirty="0" err="1">
                <a:latin typeface="Bookman Old Style" panose="02050604050505020204" pitchFamily="18" charset="0"/>
              </a:rPr>
              <a:t>Минпроса</a:t>
            </a:r>
            <a:r>
              <a:rPr lang="ru-RU" sz="2400" dirty="0">
                <a:latin typeface="Bookman Old Style" panose="02050604050505020204" pitchFamily="18" charset="0"/>
              </a:rPr>
              <a:t> РФ от 12.09.2019 № ТС-2176-04 О материалах для формирования и оценки функциональной грамотности обучающихся.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•Письмо </a:t>
            </a:r>
            <a:r>
              <a:rPr lang="ru-RU" sz="2400" dirty="0" err="1">
                <a:latin typeface="Bookman Old Style" panose="02050604050505020204" pitchFamily="18" charset="0"/>
              </a:rPr>
              <a:t>Минпроса</a:t>
            </a:r>
            <a:r>
              <a:rPr lang="ru-RU" sz="2400" dirty="0">
                <a:latin typeface="Bookman Old Style" panose="02050604050505020204" pitchFamily="18" charset="0"/>
              </a:rPr>
              <a:t> РФ от 26.01.2021 № ТВ-94-04 Об электронном банке тренировочных заданий по оценке функциональной грамотности.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•Письмо </a:t>
            </a:r>
            <a:r>
              <a:rPr lang="ru-RU" sz="2400" dirty="0" err="1">
                <a:latin typeface="Bookman Old Style" panose="02050604050505020204" pitchFamily="18" charset="0"/>
              </a:rPr>
              <a:t>Минпроса</a:t>
            </a:r>
            <a:r>
              <a:rPr lang="ru-RU" sz="2400" dirty="0">
                <a:latin typeface="Bookman Old Style" panose="02050604050505020204" pitchFamily="18" charset="0"/>
              </a:rPr>
              <a:t> РФ от 14.09.2021 № 03-1510 Об организации работы повышению функциональной грамотности. </a:t>
            </a:r>
          </a:p>
          <a:p>
            <a:r>
              <a:rPr lang="ru-RU" sz="2400" dirty="0">
                <a:latin typeface="Bookman Old Style" panose="02050604050505020204" pitchFamily="18" charset="0"/>
              </a:rPr>
              <a:t>•Письмо </a:t>
            </a:r>
            <a:r>
              <a:rPr lang="ru-RU" sz="2400" dirty="0" err="1">
                <a:latin typeface="Bookman Old Style" panose="02050604050505020204" pitchFamily="18" charset="0"/>
              </a:rPr>
              <a:t>Минпроса</a:t>
            </a:r>
            <a:r>
              <a:rPr lang="ru-RU" sz="2400" dirty="0">
                <a:latin typeface="Bookman Old Style" panose="02050604050505020204" pitchFamily="18" charset="0"/>
              </a:rPr>
              <a:t> РФ от 17.09.2021 № 03-1526 О методическом обеспечении работы по повышению функциональной грамотности. </a:t>
            </a:r>
          </a:p>
        </p:txBody>
      </p:sp>
    </p:spTree>
    <p:extLst>
      <p:ext uri="{BB962C8B-B14F-4D97-AF65-F5344CB8AC3E}">
        <p14:creationId xmlns:p14="http://schemas.microsoft.com/office/powerpoint/2010/main" val="1247417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C6FED0-0A45-41D2-9923-1871A8E13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770" y="488012"/>
            <a:ext cx="11623430" cy="1049235"/>
          </a:xfrm>
        </p:spPr>
        <p:txBody>
          <a:bodyPr/>
          <a:lstStyle/>
          <a:p>
            <a:pPr algn="ctr"/>
            <a:r>
              <a:rPr lang="ru-RU" b="1" dirty="0">
                <a:latin typeface="Bookman Old Style" panose="02050604050505020204" pitchFamily="18" charset="0"/>
              </a:rPr>
              <a:t>ИССЛЕДОВАНИЯ В СФЕРЕ </a:t>
            </a:r>
            <a:br>
              <a:rPr lang="ru-RU" b="1" dirty="0">
                <a:latin typeface="Bookman Old Style" panose="02050604050505020204" pitchFamily="18" charset="0"/>
              </a:rPr>
            </a:br>
            <a:r>
              <a:rPr lang="ru-RU" b="1" dirty="0">
                <a:latin typeface="Bookman Old Style" panose="02050604050505020204" pitchFamily="18" charset="0"/>
              </a:rPr>
              <a:t>ОБРАЗОВАНИЯ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F2710ED-76DF-4DC0-A4C8-8D2A48819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700" y="2085522"/>
            <a:ext cx="1371305" cy="150120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1E05D2-CEA0-4E92-81A7-622BD039B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49" y="2085522"/>
            <a:ext cx="1371305" cy="15012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76D103-BE28-478C-83F8-EF617BDC94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2869" y="2042384"/>
            <a:ext cx="1861038" cy="154434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2A66BF-9F00-42C9-96BF-247B62C4CE86}"/>
              </a:ext>
            </a:extLst>
          </p:cNvPr>
          <p:cNvSpPr/>
          <p:nvPr/>
        </p:nvSpPr>
        <p:spPr>
          <a:xfrm>
            <a:off x="5830695" y="3877303"/>
            <a:ext cx="2125385" cy="17851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Применять 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полученные 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знания 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в жизни</a:t>
            </a:r>
            <a:r>
              <a:rPr lang="ru-RU" b="1" dirty="0">
                <a:latin typeface="Arial" panose="020B0604020202020204" pitchFamily="34" charset="0"/>
              </a:rPr>
              <a:t> </a:t>
            </a:r>
            <a:endParaRPr lang="en-US" b="1" dirty="0">
              <a:latin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F820F7F-6743-4DB3-BCEC-23675BD7837D}"/>
              </a:ext>
            </a:extLst>
          </p:cNvPr>
          <p:cNvSpPr/>
          <p:nvPr/>
        </p:nvSpPr>
        <p:spPr>
          <a:xfrm>
            <a:off x="2923967" y="3886015"/>
            <a:ext cx="2426676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Математика </a:t>
            </a:r>
            <a:endParaRPr lang="ru-RU" sz="2000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и </a:t>
            </a:r>
            <a:endParaRPr lang="ru-RU" sz="2000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естественные </a:t>
            </a:r>
            <a:endParaRPr lang="ru-RU" sz="2000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науки </a:t>
            </a:r>
            <a:endParaRPr lang="en-US" sz="2000" b="1" dirty="0">
              <a:latin typeface="Bookman Old Style" panose="020506040505050202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A4620C3-07EE-41AA-90B7-34DF495240BD}"/>
              </a:ext>
            </a:extLst>
          </p:cNvPr>
          <p:cNvSpPr/>
          <p:nvPr/>
        </p:nvSpPr>
        <p:spPr>
          <a:xfrm>
            <a:off x="633662" y="3893709"/>
            <a:ext cx="1727960" cy="181588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12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Читать 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и 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понимать 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тексты </a:t>
            </a:r>
            <a:endParaRPr lang="en-US" sz="2000" b="1" dirty="0">
              <a:latin typeface="Bookman Old Style" panose="02050604050505020204" pitchFamily="18" charset="0"/>
            </a:endParaRPr>
          </a:p>
          <a:p>
            <a:pPr algn="ctr"/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0CE6B9E-B8C9-4462-A4E8-C1B784E7AC4A}"/>
              </a:ext>
            </a:extLst>
          </p:cNvPr>
          <p:cNvSpPr/>
          <p:nvPr/>
        </p:nvSpPr>
        <p:spPr>
          <a:xfrm>
            <a:off x="8696320" y="2437214"/>
            <a:ext cx="3190880" cy="361637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sz="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sz="2000" b="1" dirty="0">
                <a:latin typeface="Bookman Old Style" panose="02050604050505020204" pitchFamily="18" charset="0"/>
              </a:rPr>
              <a:t>В PIRLS наши дети показывают хорошие результаты, </a:t>
            </a:r>
          </a:p>
          <a:p>
            <a:endParaRPr lang="en-US" sz="2000" b="1" dirty="0">
              <a:latin typeface="Bookman Old Style" panose="02050604050505020204" pitchFamily="18" charset="0"/>
            </a:endParaRPr>
          </a:p>
          <a:p>
            <a:r>
              <a:rPr lang="ru-RU" sz="2000" b="1" dirty="0">
                <a:latin typeface="Bookman Old Style" panose="02050604050505020204" pitchFamily="18" charset="0"/>
              </a:rPr>
              <a:t>в TIMSS входят в десятку лучших, </a:t>
            </a:r>
          </a:p>
          <a:p>
            <a:r>
              <a:rPr lang="ru-RU" sz="2000" b="1" dirty="0">
                <a:latin typeface="Bookman Old Style" panose="02050604050505020204" pitchFamily="18" charset="0"/>
              </a:rPr>
              <a:t>но по исследованию </a:t>
            </a:r>
            <a:endParaRPr lang="en-US" sz="2000" b="1" dirty="0">
              <a:latin typeface="Bookman Old Style" panose="02050604050505020204" pitchFamily="18" charset="0"/>
            </a:endParaRPr>
          </a:p>
          <a:p>
            <a:endParaRPr lang="en-US" sz="2000" b="1" dirty="0">
              <a:latin typeface="Bookman Old Style" panose="02050604050505020204" pitchFamily="18" charset="0"/>
            </a:endParaRPr>
          </a:p>
          <a:p>
            <a:r>
              <a:rPr lang="ru-RU" sz="2000" b="1" dirty="0">
                <a:latin typeface="Bookman Old Style" panose="02050604050505020204" pitchFamily="18" charset="0"/>
              </a:rPr>
              <a:t>PISA наши результаты: 32 место из 72 стран </a:t>
            </a:r>
          </a:p>
        </p:txBody>
      </p:sp>
    </p:spTree>
    <p:extLst>
      <p:ext uri="{BB962C8B-B14F-4D97-AF65-F5344CB8AC3E}">
        <p14:creationId xmlns:p14="http://schemas.microsoft.com/office/powerpoint/2010/main" val="2973831111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1209</TotalTime>
  <Words>1831</Words>
  <Application>Microsoft Office PowerPoint</Application>
  <PresentationFormat>Широкоэкранный</PresentationFormat>
  <Paragraphs>204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Bookman Old Style</vt:lpstr>
      <vt:lpstr>Gill Sans MT</vt:lpstr>
      <vt:lpstr>Open Sans</vt:lpstr>
      <vt:lpstr>Times New Roman</vt:lpstr>
      <vt:lpstr>Gallery</vt:lpstr>
      <vt:lpstr>РЕСПУБЛИКАНСКИЙ  вебинар 17 ФЕВРАЛЯ 2023 г.   «Формирование основ  Функциональной грамотности на уроках музыки»           </vt:lpstr>
      <vt:lpstr>Османова  Севиль Энверовна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Нормативно-правовые документы  по формированию  функциональной грамотности </vt:lpstr>
      <vt:lpstr>ИССЛЕДОВАНИЯ В СФЕРЕ  ОБРАЗОВАНИЯ</vt:lpstr>
      <vt:lpstr>ВИДЫ ФУНКЦИОНАЛЬНОЙ ГРАМОТНОСТИ</vt:lpstr>
      <vt:lpstr>КАКОВА  РОЛЬ  ИСКУССТВА ?</vt:lpstr>
      <vt:lpstr>ФУНКЦИОНАЛЬНАЯ ГРАМОТНОСТЬ (КОМПОНЕНТЫ)</vt:lpstr>
      <vt:lpstr>ПРЕДМЕТНЫЕ КОМПЕТЕНЦИИ </vt:lpstr>
      <vt:lpstr>ФГ и виды музыкально-практической деятельности учащихся-1 </vt:lpstr>
      <vt:lpstr>ФГ и виды музыкально-практической деятельности учащихся-2 </vt:lpstr>
      <vt:lpstr>Развитие читательской грамотности – компонент функциональной грамотности на уроках искусства  </vt:lpstr>
      <vt:lpstr>ряд заданий в решении учебных задач по развитию читательской грамотности обучающихся на уроках искусства  </vt:lpstr>
      <vt:lpstr>Задание «Музыкальные облака» </vt:lpstr>
      <vt:lpstr>Презентация PowerPoint</vt:lpstr>
      <vt:lpstr>Задание «Созвучный пейзаж» </vt:lpstr>
      <vt:lpstr>История создания флейты Пана  </vt:lpstr>
      <vt:lpstr>Развитие креативного мышления  </vt:lpstr>
      <vt:lpstr>формирование Фг на уроках музыки  (из опыта работы педагогов рк)</vt:lpstr>
      <vt:lpstr>Презентация PowerPoint</vt:lpstr>
      <vt:lpstr> ИСПОЛЬЗОВАННЫЕ ИСТОЧНИКИ </vt:lpstr>
      <vt:lpstr>Функциональная грамотность педагога. Педагогический ринг «Грани таланта» март-2023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Ассамблея предметная область «Искусство». Музыка.  11 марта 2022 г.</dc:title>
  <dc:creator>olga</dc:creator>
  <cp:lastModifiedBy> </cp:lastModifiedBy>
  <cp:revision>30</cp:revision>
  <dcterms:created xsi:type="dcterms:W3CDTF">2022-03-11T07:35:26Z</dcterms:created>
  <dcterms:modified xsi:type="dcterms:W3CDTF">2023-02-17T08:38:58Z</dcterms:modified>
</cp:coreProperties>
</file>