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21"/>
  </p:notesMasterIdLst>
  <p:sldIdLst>
    <p:sldId id="256" r:id="rId2"/>
    <p:sldId id="313" r:id="rId3"/>
    <p:sldId id="285" r:id="rId4"/>
    <p:sldId id="272" r:id="rId5"/>
    <p:sldId id="294" r:id="rId6"/>
    <p:sldId id="295" r:id="rId7"/>
    <p:sldId id="302" r:id="rId8"/>
    <p:sldId id="303" r:id="rId9"/>
    <p:sldId id="296" r:id="rId10"/>
    <p:sldId id="273" r:id="rId11"/>
    <p:sldId id="297" r:id="rId12"/>
    <p:sldId id="298" r:id="rId13"/>
    <p:sldId id="305" r:id="rId14"/>
    <p:sldId id="306" r:id="rId15"/>
    <p:sldId id="307" r:id="rId16"/>
    <p:sldId id="308" r:id="rId17"/>
    <p:sldId id="309" r:id="rId18"/>
    <p:sldId id="310" r:id="rId19"/>
    <p:sldId id="312" r:id="rId20"/>
  </p:sldIdLst>
  <p:sldSz cx="9144000" cy="5143500" type="screen16x9"/>
  <p:notesSz cx="6858000" cy="9144000"/>
  <p:embeddedFontLst>
    <p:embeddedFont>
      <p:font typeface="Roboto Slab" charset="0"/>
      <p:regular r:id="rId22"/>
      <p:bold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 userDrawn="1">
          <p15:clr>
            <a:srgbClr val="A4A3A4"/>
          </p15:clr>
        </p15:guide>
        <p15:guide id="3" pos="5329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993" userDrawn="1">
          <p15:clr>
            <a:srgbClr val="A4A3A4"/>
          </p15:clr>
        </p15:guide>
        <p15:guide id="8" pos="1882" userDrawn="1">
          <p15:clr>
            <a:srgbClr val="A4A3A4"/>
          </p15:clr>
        </p15:guide>
        <p15:guide id="9" pos="2154" userDrawn="1">
          <p15:clr>
            <a:srgbClr val="A4A3A4"/>
          </p15:clr>
        </p15:guide>
        <p15:guide id="10" pos="3628" userDrawn="1">
          <p15:clr>
            <a:srgbClr val="A4A3A4"/>
          </p15:clr>
        </p15:guide>
        <p15:guide id="11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A5DA"/>
    <a:srgbClr val="F9A737"/>
    <a:srgbClr val="8DD1D3"/>
    <a:srgbClr val="90D0BF"/>
    <a:srgbClr val="FFA432"/>
    <a:srgbClr val="18A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2642" autoAdjust="0"/>
  </p:normalViewPr>
  <p:slideViewPr>
    <p:cSldViewPr snapToGrid="0">
      <p:cViewPr varScale="1">
        <p:scale>
          <a:sx n="90" d="100"/>
          <a:sy n="90" d="100"/>
        </p:scale>
        <p:origin x="-732" y="-96"/>
      </p:cViewPr>
      <p:guideLst>
        <p:guide orient="horz" pos="237"/>
        <p:guide orient="horz" pos="3003"/>
        <p:guide pos="5329"/>
        <p:guide pos="408"/>
        <p:guide pos="2767"/>
        <p:guide pos="2993"/>
        <p:guide pos="1882"/>
        <p:guide pos="2154"/>
        <p:guide pos="3628"/>
        <p:guide pos="3878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0F632-0CDD-4C85-AA40-0B47DB2328A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D07A0-3C04-427B-A8E4-4D068599D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96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26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882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30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71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77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88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1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9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06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13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89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D07A0-3C04-427B-A8E4-4D068599DD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41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76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6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52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9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59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9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36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19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62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9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4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65DB-1957-45DF-A84A-7186E6B9B5E5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68AD-E6FD-486E-8B49-973F481AC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8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67050"/>
            <a:ext cx="9144000" cy="1700213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+mj-lt"/>
              </a:rPr>
              <a:t>Координатная плоскость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6680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3241" y="2761803"/>
            <a:ext cx="566165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solidFill>
                  <a:schemeClr val="bg1"/>
                </a:solidFill>
              </a:rPr>
              <a:t>можно определить положение любой точки.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4422" y="1739106"/>
            <a:ext cx="4896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С помощью координатной плоскости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51463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Определение положения точки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1" y="1455383"/>
            <a:ext cx="5053963" cy="2949930"/>
          </a:xfrm>
          <a:prstGeom prst="rect">
            <a:avLst/>
          </a:prstGeom>
          <a:ln w="25400">
            <a:noFill/>
          </a:ln>
        </p:spPr>
      </p:pic>
      <p:sp>
        <p:nvSpPr>
          <p:cNvPr id="8" name="Овал 7"/>
          <p:cNvSpPr/>
          <p:nvPr/>
        </p:nvSpPr>
        <p:spPr>
          <a:xfrm>
            <a:off x="4251325" y="2286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92453" y="2017473"/>
            <a:ext cx="2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325" y="1507097"/>
            <a:ext cx="247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37877" y="1507097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(5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4415" y="1507279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600" dirty="0"/>
              <a:t>; 3</a:t>
            </a:r>
            <a:r>
              <a:rPr lang="ru-RU" sz="1600" dirty="0"/>
              <a:t>)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49327" y="15069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=</a:t>
            </a:r>
            <a:r>
              <a:rPr lang="en-US" sz="1600" dirty="0"/>
              <a:t>&gt; x</a:t>
            </a:r>
            <a:r>
              <a:rPr lang="en-US" sz="1600" baseline="-25000" dirty="0"/>
              <a:t>A</a:t>
            </a:r>
            <a:r>
              <a:rPr lang="en-US" sz="1600" dirty="0"/>
              <a:t> = 5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0985" y="1506922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, y</a:t>
            </a:r>
            <a:r>
              <a:rPr lang="ru-RU" sz="1600" baseline="-25000" dirty="0"/>
              <a:t>А</a:t>
            </a:r>
            <a:r>
              <a:rPr lang="ru-RU" sz="1600" dirty="0"/>
              <a:t> = 3</a:t>
            </a:r>
            <a:endParaRPr lang="ru-RU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156326" y="3673298"/>
            <a:ext cx="99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 (–3; 5)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01095" y="1546225"/>
            <a:ext cx="529930" cy="26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56326" y="2286000"/>
            <a:ext cx="198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Координаты точки А</a:t>
            </a:r>
          </a:p>
        </p:txBody>
      </p:sp>
      <p:cxnSp>
        <p:nvCxnSpPr>
          <p:cNvPr id="23" name="Прямая со стрелкой 22"/>
          <p:cNvCxnSpPr>
            <a:stCxn id="18" idx="2"/>
            <a:endCxn id="19" idx="0"/>
          </p:cNvCxnSpPr>
          <p:nvPr/>
        </p:nvCxnSpPr>
        <p:spPr>
          <a:xfrm>
            <a:off x="6666060" y="1812925"/>
            <a:ext cx="484041" cy="47307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2338675" y="187619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2125949" y="1608301"/>
            <a:ext cx="2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</a:t>
            </a:r>
            <a:endParaRPr lang="ru-RU" sz="1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314700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551237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790230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033117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274183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8" idx="4"/>
          </p:cNvCxnSpPr>
          <p:nvPr/>
        </p:nvCxnSpPr>
        <p:spPr>
          <a:xfrm flipV="1">
            <a:off x="4274183" y="2331719"/>
            <a:ext cx="2" cy="38290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3007520" y="2731294"/>
            <a:ext cx="12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3009902" y="2513648"/>
            <a:ext cx="12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3009901" y="2306478"/>
            <a:ext cx="12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8" idx="2"/>
          </p:cNvCxnSpPr>
          <p:nvPr/>
        </p:nvCxnSpPr>
        <p:spPr>
          <a:xfrm>
            <a:off x="3133520" y="2305881"/>
            <a:ext cx="1117805" cy="2979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3012282" y="2101691"/>
            <a:ext cx="12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3009901" y="1893335"/>
            <a:ext cx="126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839170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597078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360541" y="2876550"/>
            <a:ext cx="3175" cy="127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96" idx="4"/>
          </p:cNvCxnSpPr>
          <p:nvPr/>
        </p:nvCxnSpPr>
        <p:spPr>
          <a:xfrm flipH="1" flipV="1">
            <a:off x="2361535" y="1921910"/>
            <a:ext cx="2179" cy="802241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endCxn id="96" idx="2"/>
          </p:cNvCxnSpPr>
          <p:nvPr/>
        </p:nvCxnSpPr>
        <p:spPr>
          <a:xfrm flipH="1">
            <a:off x="2338675" y="1893335"/>
            <a:ext cx="500495" cy="571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526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" grpId="0" animBg="1"/>
      <p:bldP spid="10" grpId="0"/>
      <p:bldP spid="11" grpId="0"/>
      <p:bldP spid="13" grpId="0"/>
      <p:bldP spid="14" grpId="0"/>
      <p:bldP spid="16" grpId="0"/>
      <p:bldP spid="17" grpId="0"/>
      <p:bldP spid="95" grpId="0"/>
      <p:bldP spid="18" grpId="0" animBg="1"/>
      <p:bldP spid="19" grpId="0"/>
      <p:bldP spid="96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Декартова система координат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1884437"/>
            <a:ext cx="4928117" cy="2876475"/>
          </a:xfrm>
          <a:prstGeom prst="rect">
            <a:avLst/>
          </a:prstGeom>
          <a:ln w="2540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36535" y="1448774"/>
            <a:ext cx="2679463" cy="2654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2516" y="4271384"/>
            <a:ext cx="1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Рене Декарт</a:t>
            </a:r>
          </a:p>
          <a:p>
            <a:pPr algn="ctr"/>
            <a:r>
              <a:rPr lang="ru-RU" sz="1600" dirty="0"/>
              <a:t>(1596–1650)</a:t>
            </a:r>
          </a:p>
        </p:txBody>
      </p:sp>
    </p:spTree>
    <p:extLst>
      <p:ext uri="{BB962C8B-B14F-4D97-AF65-F5344CB8AC3E}">
        <p14:creationId xmlns:p14="http://schemas.microsoft.com/office/powerpoint/2010/main" xmlns="" val="338807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7700" y="376238"/>
            <a:ext cx="61768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Навигация в среде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Scratch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7700" y="1554525"/>
            <a:ext cx="36287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Сцена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Scratch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7699" y="1937336"/>
            <a:ext cx="3476626" cy="517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представляет собой координатную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плоскость с началом отсчёта в центре.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" y="3158294"/>
            <a:ext cx="36287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Навигация спрайтов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7699" y="3541105"/>
            <a:ext cx="2887981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на сцене происходит с помощью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различных блоков из категории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«Движение».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606" y="1069388"/>
            <a:ext cx="4813195" cy="3811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53993">
            <a:off x="7014159" y="1709285"/>
            <a:ext cx="982647" cy="9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40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549" y="223284"/>
            <a:ext cx="8654901" cy="46676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0" dist="5080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72809" y="3668233"/>
            <a:ext cx="786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62177" y="3668233"/>
            <a:ext cx="10632" cy="318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62176" y="3987210"/>
            <a:ext cx="829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848986" y="3657600"/>
            <a:ext cx="10633" cy="308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407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Тема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330" y="1843049"/>
            <a:ext cx="288992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В 1872 году французский </a:t>
            </a:r>
          </a:p>
          <a:p>
            <a:pPr>
              <a:lnSpc>
                <a:spcPct val="125000"/>
              </a:lnSpc>
            </a:pPr>
            <a:r>
              <a:rPr lang="ru-RU" sz="1400" dirty="0"/>
              <a:t>писатель-фантаст </a:t>
            </a:r>
            <a:r>
              <a:rPr lang="ru-RU" sz="1400" b="1" dirty="0"/>
              <a:t>Жюль Верн</a:t>
            </a:r>
          </a:p>
          <a:p>
            <a:pPr>
              <a:lnSpc>
                <a:spcPct val="125000"/>
              </a:lnSpc>
            </a:pPr>
            <a:r>
              <a:rPr lang="ru-RU" sz="1400" dirty="0"/>
              <a:t>написал один из своих </a:t>
            </a:r>
          </a:p>
          <a:p>
            <a:pPr>
              <a:lnSpc>
                <a:spcPct val="125000"/>
              </a:lnSpc>
            </a:pPr>
            <a:r>
              <a:rPr lang="ru-RU" sz="1400" dirty="0"/>
              <a:t>знаменитых романов</a:t>
            </a:r>
          </a:p>
          <a:p>
            <a:pPr>
              <a:lnSpc>
                <a:spcPct val="125000"/>
              </a:lnSpc>
            </a:pPr>
            <a:r>
              <a:rPr lang="ru-RU" sz="1400" b="1" dirty="0"/>
              <a:t>«Вокруг света за 80 дней»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945" y="1349407"/>
            <a:ext cx="2130443" cy="2426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0908" y="3775547"/>
            <a:ext cx="134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600" dirty="0"/>
              <a:t>Жюль Верн</a:t>
            </a:r>
          </a:p>
          <a:p>
            <a:pPr algn="ctr">
              <a:lnSpc>
                <a:spcPct val="125000"/>
              </a:lnSpc>
            </a:pPr>
            <a:r>
              <a:rPr lang="ru-RU" sz="1600" dirty="0"/>
              <a:t>(1828–1905)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325" y="1006591"/>
            <a:ext cx="2326323" cy="34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8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Тема проекта</a:t>
            </a:r>
          </a:p>
        </p:txBody>
      </p:sp>
      <p:pic>
        <p:nvPicPr>
          <p:cNvPr id="3" name="Рисунок 2" descr="Изображение выглядит как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4FF2A22-32E1-43C1-9539-1D91B636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22" y="1163783"/>
            <a:ext cx="2521172" cy="3776516"/>
          </a:xfrm>
          <a:prstGeom prst="rect">
            <a:avLst/>
          </a:prstGeom>
        </p:spPr>
      </p:pic>
      <p:sp>
        <p:nvSpPr>
          <p:cNvPr id="8" name="Овальная выноска 2">
            <a:extLst>
              <a:ext uri="{FF2B5EF4-FFF2-40B4-BE49-F238E27FC236}">
                <a16:creationId xmlns:a16="http://schemas.microsoft.com/office/drawing/2014/main" xmlns="" id="{E35FB638-201A-43EC-B89C-433B5A4A3769}"/>
              </a:ext>
            </a:extLst>
          </p:cNvPr>
          <p:cNvSpPr/>
          <p:nvPr/>
        </p:nvSpPr>
        <p:spPr>
          <a:xfrm>
            <a:off x="2951163" y="931363"/>
            <a:ext cx="1337373" cy="1295400"/>
          </a:xfrm>
          <a:prstGeom prst="wedgeEllipseCallout">
            <a:avLst>
              <a:gd name="adj1" fmla="val 91204"/>
              <a:gd name="adj2" fmla="val 14576"/>
            </a:avLst>
          </a:prstGeom>
          <a:noFill/>
          <a:ln w="25400">
            <a:solidFill>
              <a:srgbClr val="F9A7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DE8BFC-5F67-430B-9E27-BC6C2C8A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639" y="1039545"/>
            <a:ext cx="107442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42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Тема проекта</a:t>
            </a:r>
          </a:p>
        </p:txBody>
      </p:sp>
      <p:pic>
        <p:nvPicPr>
          <p:cNvPr id="3" name="Рисунок 2" descr="Изображение выглядит как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4FF2A22-32E1-43C1-9539-1D91B636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722" y="1163783"/>
            <a:ext cx="2521172" cy="3776516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носит, костюм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7D9942E-F619-49A3-8808-87B1C2FE8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86" y="1016001"/>
            <a:ext cx="2797686" cy="38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89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6D5844A-3CC5-4B17-896F-E3324B38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4703"/>
            <a:ext cx="9144000" cy="685800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69D555F0-AAA9-412F-82C7-8ECC45266BAD}"/>
              </a:ext>
            </a:extLst>
          </p:cNvPr>
          <p:cNvSpPr/>
          <p:nvPr/>
        </p:nvSpPr>
        <p:spPr>
          <a:xfrm>
            <a:off x="4298160" y="1978817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F3490AB-3982-4C4A-8CB1-CD5BAA2371E4}"/>
              </a:ext>
            </a:extLst>
          </p:cNvPr>
          <p:cNvSpPr/>
          <p:nvPr/>
        </p:nvSpPr>
        <p:spPr>
          <a:xfrm>
            <a:off x="4727511" y="2315432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22BAC71-9FCE-418D-8560-F195FE194568}"/>
              </a:ext>
            </a:extLst>
          </p:cNvPr>
          <p:cNvSpPr/>
          <p:nvPr/>
        </p:nvSpPr>
        <p:spPr>
          <a:xfrm>
            <a:off x="5058504" y="2582298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E443E202-BFBB-4730-8FB2-60C0CB34D39A}"/>
              </a:ext>
            </a:extLst>
          </p:cNvPr>
          <p:cNvSpPr/>
          <p:nvPr/>
        </p:nvSpPr>
        <p:spPr>
          <a:xfrm>
            <a:off x="5344254" y="3004918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78E378A-75A1-4CA4-9342-AC47ECD86A0A}"/>
              </a:ext>
            </a:extLst>
          </p:cNvPr>
          <p:cNvSpPr/>
          <p:nvPr/>
        </p:nvSpPr>
        <p:spPr>
          <a:xfrm>
            <a:off x="6030053" y="2830646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CF34C710-A12B-431A-870C-9B340365A3B2}"/>
              </a:ext>
            </a:extLst>
          </p:cNvPr>
          <p:cNvSpPr/>
          <p:nvPr/>
        </p:nvSpPr>
        <p:spPr>
          <a:xfrm>
            <a:off x="6339615" y="2806832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36A73C70-69CF-4778-AF31-2152A315BC79}"/>
              </a:ext>
            </a:extLst>
          </p:cNvPr>
          <p:cNvSpPr/>
          <p:nvPr/>
        </p:nvSpPr>
        <p:spPr>
          <a:xfrm>
            <a:off x="6753950" y="3292605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28308576-679F-4C69-92C0-8BDF6A2DAA6F}"/>
              </a:ext>
            </a:extLst>
          </p:cNvPr>
          <p:cNvSpPr/>
          <p:nvPr/>
        </p:nvSpPr>
        <p:spPr>
          <a:xfrm>
            <a:off x="7013505" y="2779693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B089C34-2B37-429F-9835-2AA564A8DA1E}"/>
              </a:ext>
            </a:extLst>
          </p:cNvPr>
          <p:cNvSpPr/>
          <p:nvPr/>
        </p:nvSpPr>
        <p:spPr>
          <a:xfrm>
            <a:off x="7594528" y="2460731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0C7E15DA-3A85-41E5-9799-26DDEF155CC1}"/>
              </a:ext>
            </a:extLst>
          </p:cNvPr>
          <p:cNvSpPr/>
          <p:nvPr/>
        </p:nvSpPr>
        <p:spPr>
          <a:xfrm>
            <a:off x="1430488" y="2404718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EFA548C2-B7EB-41E4-BE7B-57DC48446387}"/>
              </a:ext>
            </a:extLst>
          </p:cNvPr>
          <p:cNvSpPr/>
          <p:nvPr/>
        </p:nvSpPr>
        <p:spPr>
          <a:xfrm>
            <a:off x="2577667" y="2303527"/>
            <a:ext cx="72000" cy="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5F891261-30F4-459A-9DDF-3F35158E0510}"/>
              </a:ext>
            </a:extLst>
          </p:cNvPr>
          <p:cNvCxnSpPr>
            <a:cxnSpLocks/>
            <a:stCxn id="16" idx="5"/>
            <a:endCxn id="22" idx="1"/>
          </p:cNvCxnSpPr>
          <p:nvPr/>
        </p:nvCxnSpPr>
        <p:spPr>
          <a:xfrm>
            <a:off x="4788967" y="2376888"/>
            <a:ext cx="280081" cy="21595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6A47E74F-06CB-4D08-84FE-1555FC2C5445}"/>
              </a:ext>
            </a:extLst>
          </p:cNvPr>
          <p:cNvCxnSpPr>
            <a:cxnSpLocks/>
            <a:stCxn id="22" idx="5"/>
            <a:endCxn id="23" idx="1"/>
          </p:cNvCxnSpPr>
          <p:nvPr/>
        </p:nvCxnSpPr>
        <p:spPr>
          <a:xfrm>
            <a:off x="5119960" y="2643754"/>
            <a:ext cx="234838" cy="3717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0EFE2AD3-35D8-4ED4-B571-F91F0386B7A2}"/>
              </a:ext>
            </a:extLst>
          </p:cNvPr>
          <p:cNvCxnSpPr>
            <a:cxnSpLocks/>
            <a:stCxn id="23" idx="5"/>
            <a:endCxn id="24" idx="3"/>
          </p:cNvCxnSpPr>
          <p:nvPr/>
        </p:nvCxnSpPr>
        <p:spPr>
          <a:xfrm flipV="1">
            <a:off x="5405710" y="2892102"/>
            <a:ext cx="634887" cy="1742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39AA521B-2CC7-4A88-8F8A-637BFA25693C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 flipV="1">
            <a:off x="6102053" y="2842832"/>
            <a:ext cx="237562" cy="2381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6BF95DC8-4FE4-4A33-814F-75BDCAC26A2B}"/>
              </a:ext>
            </a:extLst>
          </p:cNvPr>
          <p:cNvCxnSpPr>
            <a:cxnSpLocks/>
            <a:stCxn id="25" idx="5"/>
            <a:endCxn id="26" idx="2"/>
          </p:cNvCxnSpPr>
          <p:nvPr/>
        </p:nvCxnSpPr>
        <p:spPr>
          <a:xfrm>
            <a:off x="6401071" y="2868288"/>
            <a:ext cx="352879" cy="46031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0AA3A09F-EA32-4D9E-BA69-84ED98A48904}"/>
              </a:ext>
            </a:extLst>
          </p:cNvPr>
          <p:cNvCxnSpPr>
            <a:cxnSpLocks/>
            <a:stCxn id="27" idx="4"/>
            <a:endCxn id="26" idx="6"/>
          </p:cNvCxnSpPr>
          <p:nvPr/>
        </p:nvCxnSpPr>
        <p:spPr>
          <a:xfrm flipH="1">
            <a:off x="6825950" y="2851693"/>
            <a:ext cx="223555" cy="4769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2509266-CE8C-4A77-921F-9D7EC48D052E}"/>
              </a:ext>
            </a:extLst>
          </p:cNvPr>
          <p:cNvCxnSpPr>
            <a:cxnSpLocks/>
            <a:stCxn id="28" idx="3"/>
            <a:endCxn id="27" idx="6"/>
          </p:cNvCxnSpPr>
          <p:nvPr/>
        </p:nvCxnSpPr>
        <p:spPr>
          <a:xfrm flipH="1">
            <a:off x="7085505" y="2522187"/>
            <a:ext cx="519567" cy="29350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B8AA3FFE-A3C8-4F20-A643-3D97567F8BDC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7666528" y="2496731"/>
            <a:ext cx="147747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4219E2C2-812C-40F0-9233-0F1D56F5A8D3}"/>
              </a:ext>
            </a:extLst>
          </p:cNvPr>
          <p:cNvCxnSpPr>
            <a:cxnSpLocks/>
            <a:stCxn id="29" idx="2"/>
          </p:cNvCxnSpPr>
          <p:nvPr/>
        </p:nvCxnSpPr>
        <p:spPr>
          <a:xfrm flipH="1" flipV="1">
            <a:off x="0" y="2435361"/>
            <a:ext cx="1430488" cy="535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D78C3B8-EB86-41B0-874D-1DF90C8ABFE9}"/>
              </a:ext>
            </a:extLst>
          </p:cNvPr>
          <p:cNvCxnSpPr>
            <a:cxnSpLocks/>
            <a:stCxn id="30" idx="2"/>
            <a:endCxn id="29" idx="6"/>
          </p:cNvCxnSpPr>
          <p:nvPr/>
        </p:nvCxnSpPr>
        <p:spPr>
          <a:xfrm flipH="1">
            <a:off x="1502488" y="2339527"/>
            <a:ext cx="1075179" cy="10119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0D9DCD3D-EA7A-471C-918D-B039B2269BFF}"/>
              </a:ext>
            </a:extLst>
          </p:cNvPr>
          <p:cNvCxnSpPr>
            <a:cxnSpLocks/>
            <a:stCxn id="2" idx="3"/>
            <a:endCxn id="30" idx="6"/>
          </p:cNvCxnSpPr>
          <p:nvPr/>
        </p:nvCxnSpPr>
        <p:spPr>
          <a:xfrm flipH="1">
            <a:off x="2649667" y="2040273"/>
            <a:ext cx="1659037" cy="29925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8FB06F4-0C17-4754-AB7F-AEDD9BA9C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56" y="2556664"/>
            <a:ext cx="305380" cy="3049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5C1D330-4635-4C36-ACA2-6BF9557F3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3506" y="2687634"/>
            <a:ext cx="366412" cy="3664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74E122C-94A1-45BD-87E6-04A521B3B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678" y="2130425"/>
            <a:ext cx="305380" cy="3049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E7DD401-8A43-4014-9AB1-40414F32C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3912" y="1764013"/>
            <a:ext cx="366412" cy="3664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B55DF5A-33BB-4B99-A74A-58ABD5169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28782" y="2241034"/>
            <a:ext cx="366412" cy="3664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BC61652-4842-48B3-9695-3996695E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70" y="2151059"/>
            <a:ext cx="305380" cy="30493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5E72FF7-F97B-4B23-A3C4-226885DA3126}"/>
              </a:ext>
            </a:extLst>
          </p:cNvPr>
          <p:cNvCxnSpPr>
            <a:stCxn id="2" idx="5"/>
          </p:cNvCxnSpPr>
          <p:nvPr/>
        </p:nvCxnSpPr>
        <p:spPr>
          <a:xfrm>
            <a:off x="4359616" y="2040273"/>
            <a:ext cx="367895" cy="2751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87DAF00-53E2-4768-A4F2-C6F7DA706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215" y="2065774"/>
            <a:ext cx="305380" cy="30493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CC7080E-9827-429B-B31A-6B3813C8BEB8}"/>
              </a:ext>
            </a:extLst>
          </p:cNvPr>
          <p:cNvSpPr txBox="1"/>
          <p:nvPr/>
        </p:nvSpPr>
        <p:spPr>
          <a:xfrm>
            <a:off x="4392613" y="1660569"/>
            <a:ext cx="92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Лондон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AEF768D-5A94-479E-A122-F85698814694}"/>
              </a:ext>
            </a:extLst>
          </p:cNvPr>
          <p:cNvSpPr txBox="1"/>
          <p:nvPr/>
        </p:nvSpPr>
        <p:spPr>
          <a:xfrm>
            <a:off x="4788967" y="2078120"/>
            <a:ext cx="92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Бриндизи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CB717E8-2F96-4ED5-B4D7-CD8BB3402126}"/>
              </a:ext>
            </a:extLst>
          </p:cNvPr>
          <p:cNvSpPr txBox="1"/>
          <p:nvPr/>
        </p:nvSpPr>
        <p:spPr>
          <a:xfrm>
            <a:off x="5116743" y="2409607"/>
            <a:ext cx="92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Суэц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FBDE55C-F4ED-4FE9-8AAB-0970ED09B3F8}"/>
              </a:ext>
            </a:extLst>
          </p:cNvPr>
          <p:cNvSpPr txBox="1"/>
          <p:nvPr/>
        </p:nvSpPr>
        <p:spPr>
          <a:xfrm>
            <a:off x="5084355" y="3025259"/>
            <a:ext cx="570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Аден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FB424A9-9CF2-4930-AEE2-D6F32872EB7E}"/>
              </a:ext>
            </a:extLst>
          </p:cNvPr>
          <p:cNvSpPr txBox="1"/>
          <p:nvPr/>
        </p:nvSpPr>
        <p:spPr>
          <a:xfrm>
            <a:off x="5606108" y="2955562"/>
            <a:ext cx="76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Бомбей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2C8CEE6-5561-4100-BB82-8EDB8C4D7715}"/>
              </a:ext>
            </a:extLst>
          </p:cNvPr>
          <p:cNvSpPr txBox="1"/>
          <p:nvPr/>
        </p:nvSpPr>
        <p:spPr>
          <a:xfrm>
            <a:off x="5765759" y="2315417"/>
            <a:ext cx="95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Калькутта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965FC2F-7140-4A80-8792-603493590CA3}"/>
              </a:ext>
            </a:extLst>
          </p:cNvPr>
          <p:cNvSpPr txBox="1"/>
          <p:nvPr/>
        </p:nvSpPr>
        <p:spPr>
          <a:xfrm>
            <a:off x="6339615" y="3319080"/>
            <a:ext cx="95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Сингапур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253CF9F-349D-4B1E-A45A-BAC5DB74BAAD}"/>
              </a:ext>
            </a:extLst>
          </p:cNvPr>
          <p:cNvSpPr txBox="1"/>
          <p:nvPr/>
        </p:nvSpPr>
        <p:spPr>
          <a:xfrm>
            <a:off x="7023299" y="2759119"/>
            <a:ext cx="95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Гонконг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5127424-3835-4977-BE08-D0EE9DA8D58B}"/>
              </a:ext>
            </a:extLst>
          </p:cNvPr>
          <p:cNvSpPr txBox="1"/>
          <p:nvPr/>
        </p:nvSpPr>
        <p:spPr>
          <a:xfrm>
            <a:off x="7521102" y="2518119"/>
            <a:ext cx="95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Йокогама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32B230F-73AA-4993-B6F6-AAB4E7618C0C}"/>
              </a:ext>
            </a:extLst>
          </p:cNvPr>
          <p:cNvSpPr txBox="1"/>
          <p:nvPr/>
        </p:nvSpPr>
        <p:spPr>
          <a:xfrm>
            <a:off x="341183" y="2538883"/>
            <a:ext cx="143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Сан-Франциско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965201C-BA65-4BB7-A53A-1155DD1F9E13}"/>
              </a:ext>
            </a:extLst>
          </p:cNvPr>
          <p:cNvSpPr txBox="1"/>
          <p:nvPr/>
        </p:nvSpPr>
        <p:spPr>
          <a:xfrm>
            <a:off x="2519864" y="2362711"/>
            <a:ext cx="143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Нью-Йорк</a:t>
            </a:r>
          </a:p>
        </p:txBody>
      </p:sp>
    </p:spTree>
    <p:extLst>
      <p:ext uri="{BB962C8B-B14F-4D97-AF65-F5344CB8AC3E}">
        <p14:creationId xmlns:p14="http://schemas.microsoft.com/office/powerpoint/2010/main" xmlns="" val="22398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827E-6 L 0.04323 0.0759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3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3951E-6 L 0.04323 0.0592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2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4323 0.05926 L 0.06996 0.132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64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6996 0.1321 L 0.14253 0.114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9136E-6 L 0.03681 -0.0209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0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0988E-6 L 0.0401 0.0993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49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401 0.09939 L 0.0802 0.0003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02 0.00031 L 0.13802 -0.06759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339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-0.06759 L 0.32013 -0.06728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7 L 0.17413 -0.0003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349 -0.0401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04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3951E-6 L 0.18715 -0.05278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296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7700" y="1750471"/>
            <a:ext cx="36287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Команда «Плыть в точку»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7699" y="2133282"/>
            <a:ext cx="3476626" cy="498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плавно перемещает спрайт в заданную точку за заданное время.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" y="3158294"/>
            <a:ext cx="36287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Команда «Ждать»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7699" y="3541105"/>
            <a:ext cx="2887981" cy="498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делает паузу в выполнении команд на заданное время.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0A2BC9-1214-48CD-B145-A020ED94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52000"/>
            <a:ext cx="5143500" cy="51435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бъект, часы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26C9178-1EE8-4358-9656-6549863AB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2973902"/>
            <a:ext cx="1646237" cy="16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40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07" y="331848"/>
            <a:ext cx="2421394" cy="2615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07" y="331847"/>
            <a:ext cx="2421394" cy="261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366" y="2379916"/>
            <a:ext cx="3080447" cy="2387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163" y="434608"/>
            <a:ext cx="3141455" cy="21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0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700" y="1499471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Вопросы к изучению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1" y="2936055"/>
            <a:ext cx="21178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Координатная плоскость.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0821" y="2932799"/>
            <a:ext cx="24149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Положение точек на координатной плоскости.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062779" y="1091386"/>
            <a:ext cx="2739115" cy="2960729"/>
            <a:chOff x="5828885" y="1916071"/>
            <a:chExt cx="2739115" cy="2960729"/>
          </a:xfrm>
        </p:grpSpPr>
        <p:sp>
          <p:nvSpPr>
            <p:cNvPr id="12" name="Овал 11"/>
            <p:cNvSpPr/>
            <p:nvPr/>
          </p:nvSpPr>
          <p:spPr>
            <a:xfrm>
              <a:off x="6219825" y="4581525"/>
              <a:ext cx="2192338" cy="295275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828885" y="1916071"/>
              <a:ext cx="2739115" cy="2958244"/>
            </a:xfrm>
            <a:prstGeom prst="rect">
              <a:avLst/>
            </a:prstGeom>
          </p:spPr>
        </p:pic>
      </p:grpSp>
      <p:sp>
        <p:nvSpPr>
          <p:cNvPr id="17" name="Овал 16"/>
          <p:cNvSpPr/>
          <p:nvPr/>
        </p:nvSpPr>
        <p:spPr>
          <a:xfrm>
            <a:off x="647700" y="2315675"/>
            <a:ext cx="540000" cy="540000"/>
          </a:xfrm>
          <a:prstGeom prst="ellipse">
            <a:avLst/>
          </a:prstGeom>
          <a:solidFill>
            <a:srgbClr val="F9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40821" y="2315675"/>
            <a:ext cx="540000" cy="540000"/>
          </a:xfrm>
          <a:prstGeom prst="ellipse">
            <a:avLst/>
          </a:prstGeom>
          <a:solidFill>
            <a:srgbClr val="F9A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5755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79566"/>
            <a:ext cx="4644223" cy="41987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4525" y="1828800"/>
            <a:ext cx="2735263" cy="180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600" y="2095501"/>
            <a:ext cx="1178492" cy="136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6947" y="2095500"/>
            <a:ext cx="108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БИЛЕТ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8356" y="2689048"/>
            <a:ext cx="108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Ряд: 3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68355" y="3066974"/>
            <a:ext cx="11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Место: 5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5" y="4095750"/>
            <a:ext cx="4453723" cy="6715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87676" y="4095750"/>
            <a:ext cx="503238" cy="6715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93024" y="2733498"/>
            <a:ext cx="291037" cy="2827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82474" y="3110769"/>
            <a:ext cx="291037" cy="2827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59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99" y="787399"/>
            <a:ext cx="3744913" cy="3744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740" y="1064700"/>
            <a:ext cx="3500048" cy="31840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5320" y="990600"/>
            <a:ext cx="3726000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5320" y="1410960"/>
            <a:ext cx="3726000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5320" y="1819910"/>
            <a:ext cx="3726000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5320" y="2231390"/>
            <a:ext cx="3726000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7225" y="2649236"/>
            <a:ext cx="3721098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5320" y="3064520"/>
            <a:ext cx="3726000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5319" y="3479852"/>
            <a:ext cx="3724095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5320" y="3906559"/>
            <a:ext cx="3726000" cy="41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3440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72540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91640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98266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5978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23992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43092" y="793744"/>
            <a:ext cx="414000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54645" y="793744"/>
            <a:ext cx="433973" cy="372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46993" y="2244008"/>
            <a:ext cx="56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С5</a:t>
            </a:r>
          </a:p>
        </p:txBody>
      </p:sp>
    </p:spTree>
    <p:extLst>
      <p:ext uri="{BB962C8B-B14F-4D97-AF65-F5344CB8AC3E}">
        <p14:creationId xmlns:p14="http://schemas.microsoft.com/office/powerpoint/2010/main" xmlns="" val="283617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Координаты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1398924"/>
            <a:ext cx="3345566" cy="2918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12463" y="1775815"/>
            <a:ext cx="1881408" cy="1236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1"/>
                </a:solidFill>
              </a:rPr>
              <a:t>Вася Петров</a:t>
            </a:r>
          </a:p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1"/>
                </a:solidFill>
              </a:rPr>
              <a:t>3-я Садовая улица, </a:t>
            </a:r>
          </a:p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1"/>
                </a:solidFill>
              </a:rPr>
              <a:t>дом 7, квартира 34.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768" y="1955157"/>
            <a:ext cx="248980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9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Координаты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2463" y="1775815"/>
            <a:ext cx="1881408" cy="1236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1"/>
                </a:solidFill>
              </a:rPr>
              <a:t>Вася Петров</a:t>
            </a:r>
          </a:p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1"/>
                </a:solidFill>
              </a:rPr>
              <a:t>3-я Садовая улица, </a:t>
            </a:r>
          </a:p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tx1"/>
                </a:solidFill>
              </a:rPr>
              <a:t>дом 7, квартира 34.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768" y="1955157"/>
            <a:ext cx="2489802" cy="2362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1061" y="1141843"/>
            <a:ext cx="2735263" cy="1474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953" y="1195346"/>
            <a:ext cx="1178492" cy="1367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3483" y="1315944"/>
            <a:ext cx="108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БИЛЕТ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892" y="1747449"/>
            <a:ext cx="108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Ряд: 3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4891" y="2125375"/>
            <a:ext cx="11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Место: 5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34" y="2470096"/>
            <a:ext cx="3051175" cy="305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166" y="3235186"/>
            <a:ext cx="42667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/>
              <a:t>С4</a:t>
            </a:r>
          </a:p>
          <a:p>
            <a:pPr>
              <a:lnSpc>
                <a:spcPct val="125000"/>
              </a:lnSpc>
            </a:pPr>
            <a:r>
              <a:rPr lang="en-US" sz="1400" dirty="0"/>
              <a:t>A6</a:t>
            </a:r>
          </a:p>
          <a:p>
            <a:pPr>
              <a:lnSpc>
                <a:spcPct val="125000"/>
              </a:lnSpc>
            </a:pPr>
            <a:r>
              <a:rPr lang="en-US" sz="1400" dirty="0"/>
              <a:t>F3</a:t>
            </a:r>
          </a:p>
          <a:p>
            <a:pPr>
              <a:lnSpc>
                <a:spcPct val="125000"/>
              </a:lnSpc>
            </a:pPr>
            <a:r>
              <a:rPr lang="en-US" sz="1400" dirty="0"/>
              <a:t>E2</a:t>
            </a:r>
          </a:p>
          <a:p>
            <a:pPr>
              <a:lnSpc>
                <a:spcPct val="125000"/>
              </a:lnSpc>
            </a:pPr>
            <a:r>
              <a:rPr lang="en-US" sz="1400" dirty="0"/>
              <a:t>E4</a:t>
            </a:r>
          </a:p>
        </p:txBody>
      </p:sp>
    </p:spTree>
    <p:extLst>
      <p:ext uri="{BB962C8B-B14F-4D97-AF65-F5344CB8AC3E}">
        <p14:creationId xmlns:p14="http://schemas.microsoft.com/office/powerpoint/2010/main" xmlns="" val="410599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611" y="1422400"/>
            <a:ext cx="5736589" cy="33448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03248" y="307181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437" y="3090866"/>
            <a:ext cx="95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 </a:t>
            </a:r>
            <a:endParaRPr lang="ru-RU" sz="1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438012" y="1659255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947863" y="3104196"/>
            <a:ext cx="524192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04960" y="2734864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x</a:t>
            </a:r>
            <a:endParaRPr lang="ru-RU" sz="1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60468" y="1508370"/>
            <a:ext cx="29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</a:t>
            </a:r>
            <a:endParaRPr lang="ru-RU" sz="16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65938" y="2866232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365938" y="2623506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65938" y="2383397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362764" y="2154992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62764" y="1914647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365060" y="3341367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365145" y="3579180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365145" y="3817817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365145" y="4052607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366646" y="4287397"/>
            <a:ext cx="144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709796" y="3036094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981258" y="3037521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255102" y="304085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526565" y="3038475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800409" y="304085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069490" y="304085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340952" y="3043237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612415" y="3043237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886260" y="3040856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167296" y="3036094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893452" y="3036094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621989" y="3038475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350526" y="3036093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081445" y="303752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805220" y="3036093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538520" y="3036093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262295" y="3038475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38469" y="2730598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endParaRPr lang="ru-RU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238469" y="2493669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  <a:endParaRPr lang="ru-RU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4238469" y="2248438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endParaRPr lang="ru-RU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4238469" y="201865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  <a:endParaRPr lang="ru-RU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4238469" y="1775011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  <a:endParaRPr lang="ru-RU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4650529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4923787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5200012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5471474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  <a:endParaRPr lang="ru-R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5741638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019284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6279122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7</a:t>
            </a:r>
            <a:endParaRPr lang="ru-RU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6555345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8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826414" y="2806423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4054475" y="3182041"/>
            <a:ext cx="38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–1</a:t>
            </a:r>
            <a:endParaRPr lang="ru-RU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054475" y="3422026"/>
            <a:ext cx="38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–2</a:t>
            </a:r>
            <a:endParaRPr lang="ru-RU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4054475" y="3656817"/>
            <a:ext cx="38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–3</a:t>
            </a:r>
            <a:endParaRPr lang="ru-RU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4054475" y="3890803"/>
            <a:ext cx="38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–4</a:t>
            </a:r>
            <a:endParaRPr lang="ru-RU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054475" y="4122621"/>
            <a:ext cx="38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–5</a:t>
            </a:r>
            <a:endParaRPr lang="ru-RU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3973098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–1</a:t>
            </a:r>
            <a:endParaRPr lang="ru-RU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3702382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–2</a:t>
            </a:r>
            <a:endParaRPr lang="ru-RU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3426903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–3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3153520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–4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886963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–5</a:t>
            </a:r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2610986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–6</a:t>
            </a:r>
            <a:endParaRPr lang="ru-RU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2345861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–7</a:t>
            </a:r>
            <a:endParaRPr lang="ru-RU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2070019" y="2804867"/>
            <a:ext cx="38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–8</a:t>
            </a:r>
            <a:endParaRPr lang="ru-RU" sz="1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70560" y="376238"/>
            <a:ext cx="7812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rgbClr val="28A5DA"/>
                </a:solidFill>
                <a:latin typeface="Roboto Slab"/>
              </a:rPr>
              <a:t>Координатная плоскость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511" y="3094665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(0; 0)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643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5" grpId="0"/>
      <p:bldP spid="33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275</Words>
  <Application>Microsoft Office PowerPoint</Application>
  <PresentationFormat>Экран (16:9)</PresentationFormat>
  <Paragraphs>120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Roboto Slab</vt:lpstr>
      <vt:lpstr>Open Sans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cp:lastModifiedBy/>
  <cp:revision>1</cp:revision>
  <dcterms:created xsi:type="dcterms:W3CDTF">2020-02-25T06:09:05Z</dcterms:created>
  <dcterms:modified xsi:type="dcterms:W3CDTF">2023-10-16T05:01:37Z</dcterms:modified>
</cp:coreProperties>
</file>