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97" r:id="rId19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114" y="3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2B33-0AE9-4809-AE65-42E98AD485EA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5" y="328613"/>
            <a:ext cx="5943600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5050" y="134938"/>
            <a:ext cx="809625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64606-ED56-494C-8F05-A6B009F2C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1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D8864-E992-4508-8775-0BB56AE381E1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EC19-136B-42A8-811C-FB7B74C3D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8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5B706-195C-4A55-B805-C9E6A8A24D90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815A-A8B9-4B73-B62A-CB03F907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fld id="{2A76CD85-0400-49D6-984E-EC57D7F3E50F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63A3-03B1-4630-8FF2-F7E57EB83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7269C-53E5-4066-BA2D-381169F4710B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CCA3-56AB-4D00-8703-A47BE27D1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4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B658-D4BD-4785-9B11-8CC9D2D24E1E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05523-512C-432F-8957-B13FF9BEA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42AEC-26CC-4254-9341-6092A8A12A62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EA0B-343A-4D6C-96F7-5ED16235C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4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40A7-B35A-4D0E-B91E-DA789A3E31A0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FF33-CF6C-498A-9B3E-13C44BBDD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ABFE-CE47-4389-AC86-05D97664F77B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09E4-9E18-45FA-A4A1-3C483660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9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70795-4611-4D99-A1B7-76782B85462A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D930-9D56-4962-9F25-E1D5FE347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1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fld id="{8C774BC1-E8C6-48D4-94FC-24794475BB27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55E0-9221-4DA5-9F84-FFC073CE7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2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BCF1F6-C135-440E-8064-DE6792ED2C2C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dirty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BC37D38D-58AB-4AC6-A86F-345BDBC1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228600" indent="-228600" algn="l" rtl="0" eaLnBrk="1" fontAlgn="base" hangingPunct="1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6280" y="957636"/>
            <a:ext cx="8637073" cy="2618554"/>
          </a:xfrm>
        </p:spPr>
        <p:txBody>
          <a:bodyPr/>
          <a:lstStyle/>
          <a:p>
            <a:r>
              <a:rPr lang="ru-RU" dirty="0" smtClean="0"/>
              <a:t>Подготовка к ЕГЭ по обществознанию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r>
              <a:rPr lang="ru-RU" sz="10100" dirty="0" smtClean="0"/>
              <a:t>Соотнесение видовых понятий с родовыми (задание </a:t>
            </a:r>
            <a:r>
              <a:rPr lang="ru-RU" sz="10100" dirty="0" smtClean="0"/>
              <a:t>№</a:t>
            </a:r>
            <a:r>
              <a:rPr lang="ru-RU" sz="10100" dirty="0" smtClean="0"/>
              <a:t>3)</a:t>
            </a:r>
            <a:endParaRPr lang="ru-RU" sz="10100" dirty="0" smtClean="0"/>
          </a:p>
          <a:p>
            <a:pPr algn="ctr"/>
            <a:r>
              <a:rPr lang="ru-RU" sz="4800" dirty="0" smtClean="0"/>
              <a:t>Кандымов Р.И., учитель истории и обществознания МБОУ «Донская школа»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502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8522" y="1061905"/>
            <a:ext cx="9694985" cy="41549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Решение</a:t>
            </a:r>
          </a:p>
          <a:p>
            <a:r>
              <a:rPr lang="ru-RU" sz="2400" b="1" dirty="0" smtClean="0"/>
              <a:t>4) Абсентеизм</a:t>
            </a:r>
            <a:r>
              <a:rPr lang="ru-RU" sz="2400" dirty="0" smtClean="0"/>
              <a:t> </a:t>
            </a:r>
            <a:r>
              <a:rPr lang="ru-RU" sz="2400" dirty="0"/>
              <a:t>– это уклонение граждан от выборов, это не связано с политической идеологией.</a:t>
            </a:r>
          </a:p>
          <a:p>
            <a:r>
              <a:rPr lang="ru-RU" sz="2400" b="1" dirty="0" smtClean="0"/>
              <a:t>5) Конформизм</a:t>
            </a:r>
            <a:r>
              <a:rPr lang="ru-RU" sz="2400" dirty="0" smtClean="0"/>
              <a:t> </a:t>
            </a:r>
            <a:r>
              <a:rPr lang="ru-RU" sz="2400" dirty="0"/>
              <a:t>– это соглашательство, когда человек принимает мнение окружающих, приспосабливается к ним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Все остальные термины обозначают политические идеологии.</a:t>
            </a:r>
          </a:p>
          <a:p>
            <a:pPr lvl="0"/>
            <a:r>
              <a:rPr lang="ru-RU" sz="2400" dirty="0"/>
              <a:t>Запишите в ответе </a:t>
            </a:r>
            <a:r>
              <a:rPr lang="ru-RU" sz="2400" b="1" dirty="0"/>
              <a:t>ДВЕ цифры</a:t>
            </a:r>
            <a:r>
              <a:rPr lang="ru-RU" sz="2400" dirty="0"/>
              <a:t> тех понятий, которые </a:t>
            </a:r>
            <a:r>
              <a:rPr lang="ru-RU" sz="2400" b="1" dirty="0"/>
              <a:t>НЕ относятся</a:t>
            </a:r>
            <a:r>
              <a:rPr lang="ru-RU" sz="2400" dirty="0"/>
              <a:t> к предложенному в вопросе</a:t>
            </a:r>
            <a:r>
              <a:rPr lang="ru-RU" sz="2400" dirty="0" smtClean="0"/>
              <a:t>.</a:t>
            </a:r>
          </a:p>
          <a:p>
            <a:pPr lvl="0"/>
            <a:endParaRPr lang="ru-RU" sz="2400" dirty="0"/>
          </a:p>
          <a:p>
            <a:r>
              <a:rPr lang="ru-RU" sz="2400" b="1" dirty="0"/>
              <a:t>Ответ: 45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3777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65384" y="128954"/>
            <a:ext cx="8137403" cy="918795"/>
          </a:xfrm>
        </p:spPr>
        <p:txBody>
          <a:bodyPr/>
          <a:lstStyle/>
          <a:p>
            <a:pPr algn="ctr"/>
            <a:r>
              <a:rPr lang="ru-RU" b="1" dirty="0"/>
              <a:t>Пример № 2.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90246" y="1296366"/>
            <a:ext cx="963637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Ниже </a:t>
            </a:r>
            <a:r>
              <a:rPr lang="ru-RU" sz="2400" dirty="0"/>
              <a:t>приведён ряд характеристик. Все они, за исключением </a:t>
            </a:r>
            <a:r>
              <a:rPr lang="ru-RU" sz="2400" b="1" dirty="0"/>
              <a:t>двух</a:t>
            </a:r>
            <a:r>
              <a:rPr lang="ru-RU" sz="2400" dirty="0"/>
              <a:t>, являются принципами только </a:t>
            </a:r>
            <a:r>
              <a:rPr lang="ru-RU" sz="2400" b="1" dirty="0"/>
              <a:t>правового государства.</a:t>
            </a:r>
            <a:endParaRPr lang="ru-RU" sz="2400" dirty="0"/>
          </a:p>
          <a:p>
            <a:r>
              <a:rPr lang="ru-RU" sz="2400" dirty="0"/>
              <a:t> </a:t>
            </a:r>
          </a:p>
          <a:p>
            <a:r>
              <a:rPr lang="ru-RU" sz="2400" dirty="0"/>
              <a:t>1) верховенство права</a:t>
            </a:r>
          </a:p>
          <a:p>
            <a:r>
              <a:rPr lang="ru-RU" sz="2400" dirty="0"/>
              <a:t>2) незыблемость прав и свобод граждан</a:t>
            </a:r>
          </a:p>
          <a:p>
            <a:r>
              <a:rPr lang="ru-RU" sz="2400" dirty="0"/>
              <a:t>3) государственный контроль над обществом</a:t>
            </a:r>
          </a:p>
          <a:p>
            <a:r>
              <a:rPr lang="ru-RU" sz="2400" dirty="0"/>
              <a:t>4) разделение властей на три ветви</a:t>
            </a:r>
          </a:p>
          <a:p>
            <a:r>
              <a:rPr lang="ru-RU" sz="2400" dirty="0"/>
              <a:t>5) взаимная ответственность государства и личности</a:t>
            </a:r>
          </a:p>
          <a:p>
            <a:r>
              <a:rPr lang="ru-RU" sz="2400" dirty="0"/>
              <a:t>6) суверенитет</a:t>
            </a:r>
          </a:p>
        </p:txBody>
      </p:sp>
    </p:spTree>
    <p:extLst>
      <p:ext uri="{BB962C8B-B14F-4D97-AF65-F5344CB8AC3E}">
        <p14:creationId xmlns:p14="http://schemas.microsoft.com/office/powerpoint/2010/main" val="102115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84031" y="152400"/>
            <a:ext cx="7455878" cy="895350"/>
          </a:xfrm>
        </p:spPr>
        <p:txBody>
          <a:bodyPr/>
          <a:lstStyle/>
          <a:p>
            <a:pPr algn="ctr" fontAlgn="ctr"/>
            <a:r>
              <a:rPr lang="ru-RU" b="1" dirty="0" smtClean="0"/>
              <a:t>Пояснение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6049" y="1208333"/>
            <a:ext cx="11262874" cy="35394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800" dirty="0"/>
              <a:t>Внимательно прочитайте задание, вспомните </a:t>
            </a:r>
            <a:r>
              <a:rPr lang="ru-RU" sz="2800" b="1" dirty="0"/>
              <a:t>значение родового (обобщённого) понятия.</a:t>
            </a:r>
            <a:endParaRPr lang="ru-RU" sz="2800" dirty="0"/>
          </a:p>
          <a:p>
            <a:r>
              <a:rPr lang="ru-RU" sz="2800" dirty="0"/>
              <a:t>Речь идёт</a:t>
            </a:r>
            <a:r>
              <a:rPr lang="ru-RU" sz="2800" b="1" dirty="0"/>
              <a:t> о </a:t>
            </a:r>
            <a:r>
              <a:rPr lang="ru-RU" sz="2800" b="1" dirty="0" smtClean="0"/>
              <a:t>правовом </a:t>
            </a:r>
            <a:r>
              <a:rPr lang="ru-RU" sz="2800" b="1" dirty="0"/>
              <a:t>государстве, </a:t>
            </a:r>
            <a:r>
              <a:rPr lang="ru-RU" sz="2800" dirty="0"/>
              <a:t>в котором реально существует </a:t>
            </a:r>
            <a:r>
              <a:rPr lang="ru-RU" sz="2800" dirty="0">
                <a:solidFill>
                  <a:srgbClr val="FF0000"/>
                </a:solidFill>
              </a:rPr>
              <a:t>верховенство права</a:t>
            </a:r>
            <a:r>
              <a:rPr lang="ru-RU" sz="2800" dirty="0"/>
              <a:t>, закона, наиболее полно обеспечиваются права и свободы граждан, регламентируется деятельность органов государственной власти правом с целью </a:t>
            </a:r>
            <a:r>
              <a:rPr lang="ru-RU" sz="2800" dirty="0" smtClean="0"/>
              <a:t>недопущения злоупотреблений</a:t>
            </a:r>
            <a:r>
              <a:rPr lang="ru-RU" sz="2800" dirty="0"/>
              <a:t>.</a:t>
            </a:r>
          </a:p>
          <a:p>
            <a:pPr lvl="0"/>
            <a:r>
              <a:rPr lang="ru-RU" sz="2800" dirty="0"/>
              <a:t>Далее прочитайте </a:t>
            </a:r>
            <a:r>
              <a:rPr lang="ru-RU" sz="2800" b="1" dirty="0"/>
              <a:t>список терминов</a:t>
            </a:r>
            <a:r>
              <a:rPr lang="ru-RU" sz="2800" dirty="0"/>
              <a:t>, </a:t>
            </a:r>
            <a:r>
              <a:rPr lang="ru-RU" sz="2800" b="1" dirty="0"/>
              <a:t>понятий </a:t>
            </a:r>
            <a:r>
              <a:rPr lang="ru-RU" sz="2800" dirty="0"/>
              <a:t>(их 6).</a:t>
            </a:r>
          </a:p>
          <a:p>
            <a:pPr lvl="0"/>
            <a:r>
              <a:rPr lang="ru-RU" sz="2800" dirty="0"/>
              <a:t>Подумайте, какие </a:t>
            </a:r>
            <a:r>
              <a:rPr lang="ru-RU" sz="2800" b="1" dirty="0"/>
              <a:t>ДВА из них НЕ связаны</a:t>
            </a:r>
            <a:r>
              <a:rPr lang="ru-RU" sz="2800" dirty="0"/>
              <a:t> с предложенным понятием.</a:t>
            </a:r>
          </a:p>
        </p:txBody>
      </p:sp>
    </p:spTree>
    <p:extLst>
      <p:ext uri="{BB962C8B-B14F-4D97-AF65-F5344CB8AC3E}">
        <p14:creationId xmlns:p14="http://schemas.microsoft.com/office/powerpoint/2010/main" val="326297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83649" y="868364"/>
            <a:ext cx="11093000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Решение </a:t>
            </a:r>
          </a:p>
          <a:p>
            <a:r>
              <a:rPr lang="ru-RU" sz="2800" dirty="0" smtClean="0"/>
              <a:t>Выпадают </a:t>
            </a:r>
            <a:r>
              <a:rPr lang="ru-RU" sz="2800" dirty="0"/>
              <a:t>следующие термины.</a:t>
            </a:r>
          </a:p>
          <a:p>
            <a:r>
              <a:rPr lang="ru-RU" sz="2800" b="1" dirty="0"/>
              <a:t>3) государственный контроль над обществом </a:t>
            </a:r>
            <a:r>
              <a:rPr lang="ru-RU" sz="2800" dirty="0"/>
              <a:t>– это не признак правого государства, так как такой контроль без участия общества может привести к тоталитаризму.</a:t>
            </a:r>
          </a:p>
          <a:p>
            <a:r>
              <a:rPr lang="ru-RU" sz="2800" b="1" dirty="0"/>
              <a:t>6) суверенитет </a:t>
            </a:r>
            <a:r>
              <a:rPr lang="ru-RU" sz="2800" dirty="0"/>
              <a:t>– то есть самостоятельность во внешней и внутренней политике. Это признак ЛЮБОГО государства, если оно не является колонией другого.</a:t>
            </a:r>
          </a:p>
          <a:p>
            <a:pPr lvl="0"/>
            <a:r>
              <a:rPr lang="ru-RU" sz="2800" dirty="0"/>
              <a:t>Запишите в ответе </a:t>
            </a:r>
            <a:r>
              <a:rPr lang="ru-RU" sz="2800" b="1" dirty="0"/>
              <a:t>ДВЕ цифры</a:t>
            </a:r>
            <a:r>
              <a:rPr lang="ru-RU" sz="2800" dirty="0"/>
              <a:t> тех понятий, которые </a:t>
            </a:r>
            <a:r>
              <a:rPr lang="ru-RU" sz="2800" b="1" dirty="0"/>
              <a:t>НЕ относятся</a:t>
            </a:r>
            <a:r>
              <a:rPr lang="ru-RU" sz="2800" dirty="0"/>
              <a:t> к предложенному в вопросе.</a:t>
            </a:r>
          </a:p>
          <a:p>
            <a:r>
              <a:rPr lang="ru-RU" sz="2800" b="1" dirty="0"/>
              <a:t>Ответ: 36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1322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49568" y="211014"/>
            <a:ext cx="8653219" cy="836735"/>
          </a:xfrm>
        </p:spPr>
        <p:txBody>
          <a:bodyPr/>
          <a:lstStyle/>
          <a:p>
            <a:pPr algn="ctr"/>
            <a:r>
              <a:rPr lang="ru-RU" b="1" dirty="0"/>
              <a:t>Пример № </a:t>
            </a:r>
            <a:r>
              <a:rPr lang="ru-RU" b="1" dirty="0" smtClean="0"/>
              <a:t>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49569" y="1161441"/>
            <a:ext cx="10550769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/>
              <a:t>Ниже </a:t>
            </a:r>
            <a:r>
              <a:rPr lang="ru-RU" sz="2800" dirty="0"/>
              <a:t>при­ве­ден ряд терминов. Все они, за ис­клю­че­ни­ем </a:t>
            </a:r>
            <a:r>
              <a:rPr lang="ru-RU" sz="2800" b="1" dirty="0"/>
              <a:t>двух</a:t>
            </a:r>
            <a:r>
              <a:rPr lang="ru-RU" sz="2800" dirty="0"/>
              <a:t>, от­но­сят­ся к по­ня­тию </a:t>
            </a:r>
            <a:r>
              <a:rPr lang="ru-RU" sz="2800" b="1" dirty="0"/>
              <a:t>«безработица</a:t>
            </a:r>
            <a:r>
              <a:rPr lang="ru-RU" sz="2800" b="1" dirty="0" smtClean="0"/>
              <a:t>».</a:t>
            </a:r>
          </a:p>
          <a:p>
            <a:endParaRPr lang="ru-RU" sz="2800" dirty="0"/>
          </a:p>
          <a:p>
            <a:r>
              <a:rPr lang="ru-RU" sz="2800" dirty="0"/>
              <a:t> </a:t>
            </a:r>
            <a:r>
              <a:rPr lang="ru-RU" sz="2800" dirty="0" smtClean="0"/>
              <a:t>1</a:t>
            </a:r>
            <a:r>
              <a:rPr lang="ru-RU" sz="2800" dirty="0"/>
              <a:t>) рынок труда</a:t>
            </a:r>
          </a:p>
          <a:p>
            <a:r>
              <a:rPr lang="ru-RU" sz="2800" dirty="0"/>
              <a:t>2) занятость</a:t>
            </a:r>
          </a:p>
          <a:p>
            <a:r>
              <a:rPr lang="ru-RU" sz="2800" dirty="0"/>
              <a:t>3) фондовая биржа</a:t>
            </a:r>
          </a:p>
          <a:p>
            <a:r>
              <a:rPr lang="ru-RU" sz="2800" dirty="0"/>
              <a:t>4) трудовые ре­сур­сы</a:t>
            </a:r>
          </a:p>
          <a:p>
            <a:r>
              <a:rPr lang="ru-RU" sz="2800" dirty="0"/>
              <a:t>5) пособие</a:t>
            </a:r>
          </a:p>
          <a:p>
            <a:r>
              <a:rPr lang="ru-RU" sz="2800" dirty="0"/>
              <a:t>6) коммерческий банк</a:t>
            </a:r>
          </a:p>
          <a:p>
            <a:r>
              <a:rPr lang="ru-RU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22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83649" y="1337287"/>
            <a:ext cx="11093000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800" b="1" dirty="0" smtClean="0"/>
              <a:t>                                                 Пояснение</a:t>
            </a:r>
          </a:p>
          <a:p>
            <a:pPr lvl="0"/>
            <a:r>
              <a:rPr lang="ru-RU" sz="2800" dirty="0" smtClean="0"/>
              <a:t>Внимательно </a:t>
            </a:r>
            <a:r>
              <a:rPr lang="ru-RU" sz="2800" dirty="0"/>
              <a:t>прочитайте задание, вспомните </a:t>
            </a:r>
            <a:r>
              <a:rPr lang="ru-RU" sz="2800" b="1" dirty="0"/>
              <a:t>значение родового (обобщённого) понятия.</a:t>
            </a:r>
            <a:endParaRPr lang="ru-RU" sz="2800" dirty="0"/>
          </a:p>
          <a:p>
            <a:r>
              <a:rPr lang="ru-RU" sz="2800" b="1" dirty="0"/>
              <a:t>Безработица </a:t>
            </a:r>
            <a:r>
              <a:rPr lang="ru-RU" sz="2800" dirty="0"/>
              <a:t>— не­га­тив­ное социально-экономическое явление, характеризующееся тем, что свя­зан­ное с тем, что че­ло­век хочет, не может найти работу по каким-либо причинам.</a:t>
            </a:r>
          </a:p>
          <a:p>
            <a:pPr lvl="0"/>
            <a:r>
              <a:rPr lang="ru-RU" sz="2800" dirty="0"/>
              <a:t>Далее прочитайте </a:t>
            </a:r>
            <a:r>
              <a:rPr lang="ru-RU" sz="2800" b="1" dirty="0"/>
              <a:t>список терминов</a:t>
            </a:r>
            <a:r>
              <a:rPr lang="ru-RU" sz="2800" dirty="0"/>
              <a:t>, </a:t>
            </a:r>
            <a:r>
              <a:rPr lang="ru-RU" sz="2800" b="1" dirty="0"/>
              <a:t>понятий </a:t>
            </a:r>
            <a:r>
              <a:rPr lang="ru-RU" sz="2800" dirty="0"/>
              <a:t>(их 6).</a:t>
            </a:r>
          </a:p>
          <a:p>
            <a:pPr lvl="0"/>
            <a:r>
              <a:rPr lang="ru-RU" sz="2800" dirty="0"/>
              <a:t>Подумайте, какие </a:t>
            </a:r>
            <a:r>
              <a:rPr lang="ru-RU" sz="2800" b="1" dirty="0"/>
              <a:t>ДВА из них НЕ связаны</a:t>
            </a:r>
            <a:r>
              <a:rPr lang="ru-RU" sz="2800" dirty="0"/>
              <a:t> с предложенным понятием</a:t>
            </a:r>
            <a:r>
              <a:rPr lang="ru-RU" sz="2800" dirty="0" smtClean="0"/>
              <a:t>.</a:t>
            </a:r>
          </a:p>
          <a:p>
            <a:pPr lvl="0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1151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83649" y="1067656"/>
            <a:ext cx="11093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Решение</a:t>
            </a:r>
          </a:p>
          <a:p>
            <a:r>
              <a:rPr lang="ru-RU" sz="2800" b="1" dirty="0" smtClean="0"/>
              <a:t>Выпадают </a:t>
            </a:r>
            <a:r>
              <a:rPr lang="ru-RU" sz="2800" b="1" dirty="0"/>
              <a:t>следующие термины</a:t>
            </a:r>
            <a:r>
              <a:rPr lang="ru-RU" sz="2800" dirty="0"/>
              <a:t> (они </a:t>
            </a:r>
            <a:r>
              <a:rPr lang="ru-RU" sz="2800" b="1" dirty="0"/>
              <a:t>НЕ</a:t>
            </a:r>
            <a:r>
              <a:rPr lang="ru-RU" sz="2800" dirty="0"/>
              <a:t> связаны с безработицей):</a:t>
            </a:r>
          </a:p>
          <a:p>
            <a:r>
              <a:rPr lang="ru-RU" sz="2800" b="1" dirty="0"/>
              <a:t>3) фондовая биржа </a:t>
            </a:r>
            <a:r>
              <a:rPr lang="ru-RU" sz="2800" dirty="0"/>
              <a:t>– это место, где происходит купля-продажа ценных бумаг.</a:t>
            </a:r>
          </a:p>
          <a:p>
            <a:r>
              <a:rPr lang="ru-RU" sz="2800" b="1" dirty="0"/>
              <a:t>6) коммерческий банк </a:t>
            </a:r>
            <a:r>
              <a:rPr lang="ru-RU" sz="2800" dirty="0"/>
              <a:t>– это финансовое учреждение, которое хранит сбережения граждан, проводит инвестирование и мн. др. операций.</a:t>
            </a:r>
          </a:p>
          <a:p>
            <a:pPr lvl="0"/>
            <a:r>
              <a:rPr lang="ru-RU" sz="2800" dirty="0"/>
              <a:t>Запишите в ответе </a:t>
            </a:r>
            <a:r>
              <a:rPr lang="ru-RU" sz="2800" b="1" dirty="0"/>
              <a:t>ДВЕ цифры</a:t>
            </a:r>
            <a:r>
              <a:rPr lang="ru-RU" sz="2800" dirty="0"/>
              <a:t> тех понятий, которые </a:t>
            </a:r>
            <a:r>
              <a:rPr lang="ru-RU" sz="2800" b="1" dirty="0"/>
              <a:t>НЕ относятся</a:t>
            </a:r>
            <a:r>
              <a:rPr lang="ru-RU" sz="2800" dirty="0"/>
              <a:t> к предложенному в вопросе</a:t>
            </a:r>
            <a:r>
              <a:rPr lang="ru-RU" sz="2800" dirty="0" smtClean="0"/>
              <a:t>.</a:t>
            </a:r>
          </a:p>
          <a:p>
            <a:pPr lvl="0"/>
            <a:endParaRPr lang="ru-RU" sz="2800" dirty="0"/>
          </a:p>
          <a:p>
            <a:r>
              <a:rPr lang="ru-RU" sz="2800" b="1" dirty="0"/>
              <a:t>Ответ: 36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6406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83649" y="991777"/>
            <a:ext cx="11093000" cy="45858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Заключение</a:t>
            </a:r>
          </a:p>
          <a:p>
            <a:pPr algn="ctr"/>
            <a:endParaRPr lang="ru-RU" sz="2400" b="1" dirty="0" smtClean="0"/>
          </a:p>
          <a:p>
            <a:r>
              <a:rPr lang="ru-RU" sz="2400" b="1" dirty="0" smtClean="0"/>
              <a:t>Как </a:t>
            </a:r>
            <a:r>
              <a:rPr lang="ru-RU" sz="2400" b="1" dirty="0"/>
              <a:t>и задания № 1-2, </a:t>
            </a:r>
            <a:r>
              <a:rPr lang="ru-RU" sz="2400" b="1" dirty="0" smtClean="0"/>
              <a:t>задание №3  </a:t>
            </a:r>
            <a:r>
              <a:rPr lang="ru-RU" sz="2400" b="1" dirty="0"/>
              <a:t>требует знаний понятий, терминов по всем темам. </a:t>
            </a:r>
            <a:endParaRPr lang="ru-RU" sz="2400" b="1" dirty="0" smtClean="0"/>
          </a:p>
          <a:p>
            <a:endParaRPr lang="ru-RU" sz="2400" b="1" dirty="0"/>
          </a:p>
          <a:p>
            <a:endParaRPr lang="ru-RU" sz="2400" b="1" dirty="0" smtClean="0"/>
          </a:p>
          <a:p>
            <a:pPr algn="ctr"/>
            <a:r>
              <a:rPr lang="ru-RU" sz="2800" b="1" dirty="0"/>
              <a:t>Формула успеха на экзамене</a:t>
            </a:r>
            <a:endParaRPr lang="ru-RU" sz="2800" dirty="0"/>
          </a:p>
          <a:p>
            <a:r>
              <a:rPr lang="ru-RU" sz="2400" b="1" dirty="0" smtClean="0"/>
              <a:t>    Желание </a:t>
            </a:r>
          </a:p>
          <a:p>
            <a:r>
              <a:rPr lang="ru-RU" sz="2400" b="1" dirty="0" smtClean="0"/>
              <a:t> + </a:t>
            </a:r>
            <a:r>
              <a:rPr lang="ru-RU" sz="2400" b="1" dirty="0"/>
              <a:t>чётко спланированное </a:t>
            </a:r>
            <a:r>
              <a:rPr lang="ru-RU" sz="2400" b="1" dirty="0" smtClean="0"/>
              <a:t>время</a:t>
            </a:r>
          </a:p>
          <a:p>
            <a:r>
              <a:rPr lang="ru-RU" sz="2400" b="1" dirty="0" smtClean="0"/>
              <a:t> +теория 										</a:t>
            </a:r>
            <a:r>
              <a:rPr lang="ru-RU" sz="2400" b="1" dirty="0" smtClean="0">
                <a:solidFill>
                  <a:srgbClr val="FF0000"/>
                </a:solidFill>
              </a:rPr>
              <a:t>=100 баллов</a:t>
            </a:r>
          </a:p>
          <a:p>
            <a:r>
              <a:rPr lang="ru-RU" sz="2400" b="1" dirty="0" smtClean="0"/>
              <a:t> + </a:t>
            </a:r>
            <a:r>
              <a:rPr lang="ru-RU" sz="2400" b="1" dirty="0"/>
              <a:t>практика </a:t>
            </a:r>
            <a:endParaRPr lang="ru-RU" sz="2400" b="1" dirty="0" smtClean="0"/>
          </a:p>
          <a:p>
            <a:r>
              <a:rPr lang="ru-RU" sz="2400" b="1" dirty="0" smtClean="0"/>
              <a:t> + </a:t>
            </a:r>
            <a:r>
              <a:rPr lang="ru-RU" sz="2400" b="1" dirty="0"/>
              <a:t>систематическое </a:t>
            </a:r>
            <a:r>
              <a:rPr lang="ru-RU" sz="2400" b="1" dirty="0" smtClean="0"/>
              <a:t>повторение </a:t>
            </a:r>
          </a:p>
        </p:txBody>
      </p:sp>
    </p:spTree>
    <p:extLst>
      <p:ext uri="{BB962C8B-B14F-4D97-AF65-F5344CB8AC3E}">
        <p14:creationId xmlns:p14="http://schemas.microsoft.com/office/powerpoint/2010/main" val="22704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49570"/>
            <a:ext cx="9602788" cy="4516194"/>
          </a:xfrm>
        </p:spPr>
        <p:txBody>
          <a:bodyPr/>
          <a:lstStyle/>
          <a:p>
            <a:pPr algn="ctr"/>
            <a:r>
              <a:rPr lang="ru-RU" sz="9600" dirty="0" smtClean="0"/>
              <a:t>Спасибо за внимание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265874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Для выполнения задания №3 по обществознанию необходимо знать:</a:t>
            </a:r>
            <a:endParaRPr lang="ru-RU" dirty="0"/>
          </a:p>
          <a:p>
            <a:pPr lvl="0"/>
            <a:r>
              <a:rPr lang="ru-RU" dirty="0"/>
              <a:t>Правильное выполненное задание оценивается в </a:t>
            </a:r>
            <a:r>
              <a:rPr lang="ru-RU" b="1" dirty="0"/>
              <a:t>1 балл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На решение отводится примерно </a:t>
            </a:r>
            <a:r>
              <a:rPr lang="ru-RU" b="1" dirty="0"/>
              <a:t>2 минуты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Обратить внимание на понятие, о котором идет речь.</a:t>
            </a:r>
          </a:p>
          <a:p>
            <a:pPr lvl="0"/>
            <a:r>
              <a:rPr lang="ru-RU" dirty="0"/>
              <a:t>Задания нацелены на проверку знания и понимания биосоциальной сущности человека, основных этапов и факторов социализации личности, закономерностей и тенденций развития общества, основных социальных институтов и процессов и т.п.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8550" y="1082779"/>
            <a:ext cx="3594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Внимание!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933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Кодификатор по обществознанию укажет по каким темам будет опрос в заданиях. В каждой теме есть множество мелких </a:t>
            </a:r>
            <a:r>
              <a:rPr lang="ru-RU" dirty="0" err="1"/>
              <a:t>подтем</a:t>
            </a:r>
            <a:r>
              <a:rPr lang="ru-RU" dirty="0"/>
              <a:t>, на которые следует уделить внимание при изучении.</a:t>
            </a:r>
          </a:p>
          <a:p>
            <a:r>
              <a:rPr lang="ru-RU" dirty="0"/>
              <a:t>Для получения высокого результата нужно уверенно оперировать основными понятиями и терминами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34090" y="926662"/>
            <a:ext cx="23952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ФИПИ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94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879232"/>
            <a:ext cx="9602788" cy="4586532"/>
          </a:xfrm>
        </p:spPr>
        <p:txBody>
          <a:bodyPr/>
          <a:lstStyle/>
          <a:p>
            <a:r>
              <a:rPr lang="ru-RU" sz="2800" dirty="0"/>
              <a:t>С чем нужно разобраться, чтобы успешно </a:t>
            </a:r>
            <a:r>
              <a:rPr lang="ru-RU" sz="2800" dirty="0" smtClean="0"/>
              <a:t>справиться </a:t>
            </a:r>
            <a:r>
              <a:rPr lang="ru-RU" sz="2800" dirty="0"/>
              <a:t>с </a:t>
            </a:r>
            <a:r>
              <a:rPr lang="ru-RU" sz="2800" b="1" dirty="0"/>
              <a:t>заданием №</a:t>
            </a:r>
            <a:r>
              <a:rPr lang="ru-RU" sz="2800" b="1" dirty="0" smtClean="0"/>
              <a:t>3?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В первую очередь работа связана с соотнесением видовых понятий и родового. </a:t>
            </a:r>
            <a:endParaRPr lang="ru-RU" sz="2800" dirty="0" smtClean="0"/>
          </a:p>
          <a:p>
            <a:r>
              <a:rPr lang="ru-RU" sz="2800" dirty="0" smtClean="0"/>
              <a:t>Это </a:t>
            </a:r>
            <a:r>
              <a:rPr lang="ru-RU" sz="2800" dirty="0"/>
              <a:t>означает, что из </a:t>
            </a:r>
            <a:r>
              <a:rPr lang="ru-RU" sz="2800" dirty="0">
                <a:solidFill>
                  <a:srgbClr val="FF0000"/>
                </a:solidFill>
              </a:rPr>
              <a:t>предложенного перечня терминов</a:t>
            </a:r>
            <a:r>
              <a:rPr lang="ru-RU" sz="2800" dirty="0"/>
              <a:t>, которые отражают </a:t>
            </a:r>
            <a:r>
              <a:rPr lang="ru-RU" sz="2800" dirty="0">
                <a:solidFill>
                  <a:srgbClr val="FF0000"/>
                </a:solidFill>
              </a:rPr>
              <a:t>вид </a:t>
            </a:r>
            <a:r>
              <a:rPr lang="ru-RU" sz="2800" dirty="0"/>
              <a:t>чего –либо, нужно </a:t>
            </a:r>
            <a:r>
              <a:rPr lang="ru-RU" sz="2800" dirty="0" smtClean="0"/>
              <a:t>выбрать термины </a:t>
            </a:r>
            <a:r>
              <a:rPr lang="ru-RU" sz="2800" dirty="0"/>
              <a:t>относящиеся к </a:t>
            </a:r>
            <a:r>
              <a:rPr lang="ru-RU" sz="2800" dirty="0" smtClean="0"/>
              <a:t>одному </a:t>
            </a:r>
            <a:r>
              <a:rPr lang="ru-RU" sz="2800" dirty="0" smtClean="0">
                <a:solidFill>
                  <a:srgbClr val="FF0000"/>
                </a:solidFill>
              </a:rPr>
              <a:t>родовому </a:t>
            </a:r>
            <a:r>
              <a:rPr lang="ru-RU" sz="2800" dirty="0">
                <a:solidFill>
                  <a:srgbClr val="FF0000"/>
                </a:solidFill>
              </a:rPr>
              <a:t>понятию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29834" y="976929"/>
            <a:ext cx="10172628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Запомнить!!!</a:t>
            </a:r>
          </a:p>
          <a:p>
            <a:endParaRPr lang="ru-RU" sz="2800" b="1" dirty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Родовое </a:t>
            </a:r>
            <a:r>
              <a:rPr lang="ru-RU" sz="2800" b="1" dirty="0">
                <a:solidFill>
                  <a:schemeClr val="tx1"/>
                </a:solidFill>
              </a:rPr>
              <a:t>понятие</a:t>
            </a:r>
            <a:r>
              <a:rPr lang="ru-RU" sz="2800" dirty="0">
                <a:solidFill>
                  <a:schemeClr val="tx1"/>
                </a:solidFill>
              </a:rPr>
              <a:t> – это более обобщённое (например, </a:t>
            </a:r>
            <a:r>
              <a:rPr lang="ru-RU" sz="2800" b="1" dirty="0">
                <a:solidFill>
                  <a:schemeClr val="tx1"/>
                </a:solidFill>
              </a:rPr>
              <a:t>партия</a:t>
            </a:r>
            <a:r>
              <a:rPr lang="ru-RU" sz="2800" dirty="0" smtClean="0">
                <a:solidFill>
                  <a:schemeClr val="tx1"/>
                </a:solidFill>
              </a:rPr>
              <a:t>),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а </a:t>
            </a:r>
            <a:r>
              <a:rPr lang="ru-RU" sz="2800" b="1" dirty="0">
                <a:solidFill>
                  <a:schemeClr val="tx1"/>
                </a:solidFill>
              </a:rPr>
              <a:t>видовое</a:t>
            </a:r>
            <a:r>
              <a:rPr lang="ru-RU" sz="2800" dirty="0">
                <a:solidFill>
                  <a:schemeClr val="tx1"/>
                </a:solidFill>
              </a:rPr>
              <a:t> – более конкретное (например, </a:t>
            </a:r>
            <a:r>
              <a:rPr lang="ru-RU" sz="2800" b="1" dirty="0">
                <a:solidFill>
                  <a:schemeClr val="tx1"/>
                </a:solidFill>
              </a:rPr>
              <a:t>типы партий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</a:p>
          <a:p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b="1" dirty="0"/>
              <a:t>В задании № 3</a:t>
            </a:r>
            <a:r>
              <a:rPr lang="ru-RU" sz="2800" dirty="0"/>
              <a:t> предлагается родовое </a:t>
            </a:r>
            <a:r>
              <a:rPr lang="ru-RU" sz="2800" dirty="0" smtClean="0"/>
              <a:t>понятие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Н</a:t>
            </a:r>
            <a:r>
              <a:rPr lang="ru-RU" sz="2800" dirty="0" smtClean="0"/>
              <a:t>еобходимо </a:t>
            </a:r>
            <a:r>
              <a:rPr lang="ru-RU" sz="2800" dirty="0"/>
              <a:t>выписать </a:t>
            </a:r>
            <a:r>
              <a:rPr lang="ru-RU" sz="2800" b="1" dirty="0"/>
              <a:t>НОМЕРА ДВУХ </a:t>
            </a:r>
            <a:r>
              <a:rPr lang="ru-RU" sz="2800" dirty="0"/>
              <a:t>видовых понятий, которые </a:t>
            </a:r>
            <a:r>
              <a:rPr lang="ru-RU" sz="2800" b="1" dirty="0" smtClean="0"/>
              <a:t>НЕ </a:t>
            </a:r>
            <a:r>
              <a:rPr lang="ru-RU" sz="2800" dirty="0" smtClean="0"/>
              <a:t>связаны </a:t>
            </a:r>
            <a:r>
              <a:rPr lang="ru-RU" sz="2800" dirty="0"/>
              <a:t>с данным понятием, то есть исключить их из списка.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2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89156" y="1251494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/>
              <a:t>Помните, что в </a:t>
            </a:r>
            <a:r>
              <a:rPr lang="ru-RU" sz="2800" b="1" dirty="0"/>
              <a:t>задании № 3</a:t>
            </a:r>
            <a:r>
              <a:rPr lang="ru-RU" sz="2800" dirty="0"/>
              <a:t> могут быть предложены вопросы </a:t>
            </a:r>
            <a:r>
              <a:rPr lang="ru-RU" sz="2800" b="1" dirty="0"/>
              <a:t>ПО ЛЮБОЙ ТЕМЕ </a:t>
            </a:r>
            <a:r>
              <a:rPr lang="ru-RU" sz="2800" dirty="0"/>
              <a:t>курса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b="1" dirty="0"/>
              <a:t>Внимание:</a:t>
            </a:r>
            <a:r>
              <a:rPr lang="ru-RU" sz="2800" dirty="0"/>
              <a:t> </a:t>
            </a:r>
          </a:p>
          <a:p>
            <a:r>
              <a:rPr lang="ru-RU" sz="2800" dirty="0"/>
              <a:t>В ответе должно быть </a:t>
            </a:r>
            <a:r>
              <a:rPr lang="ru-RU" sz="2800" b="1" dirty="0" smtClean="0"/>
              <a:t>ДВЕ </a:t>
            </a:r>
            <a:r>
              <a:rPr lang="ru-RU" sz="2800" b="1" dirty="0"/>
              <a:t>цифры.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123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9495" y="1040479"/>
            <a:ext cx="11093000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/>
              <a:t>                                 Алгоритм выполнения задания №3.</a:t>
            </a:r>
          </a:p>
          <a:p>
            <a:endParaRPr lang="ru-RU" sz="2800" dirty="0"/>
          </a:p>
          <a:p>
            <a:pPr lvl="0"/>
            <a:r>
              <a:rPr lang="ru-RU" sz="2800" dirty="0" smtClean="0"/>
              <a:t>- Внимательно </a:t>
            </a:r>
            <a:r>
              <a:rPr lang="ru-RU" sz="2800" dirty="0"/>
              <a:t>прочитайте задание, вспомните </a:t>
            </a:r>
            <a:r>
              <a:rPr lang="ru-RU" sz="2800" b="1" dirty="0"/>
              <a:t>значение родового </a:t>
            </a:r>
            <a:r>
              <a:rPr lang="ru-RU" sz="2800" b="1" dirty="0" smtClean="0"/>
              <a:t>         (</a:t>
            </a:r>
            <a:r>
              <a:rPr lang="ru-RU" sz="2800" b="1" dirty="0"/>
              <a:t>обобщённого) понятия.</a:t>
            </a:r>
            <a:endParaRPr lang="ru-RU" sz="2800" dirty="0"/>
          </a:p>
          <a:p>
            <a:pPr lvl="0"/>
            <a:r>
              <a:rPr lang="ru-RU" sz="2800" dirty="0" smtClean="0"/>
              <a:t>- Далее </a:t>
            </a:r>
            <a:r>
              <a:rPr lang="ru-RU" sz="2800" dirty="0"/>
              <a:t>прочитайте </a:t>
            </a:r>
            <a:r>
              <a:rPr lang="ru-RU" sz="2800" b="1" dirty="0"/>
              <a:t>список терминов</a:t>
            </a:r>
            <a:r>
              <a:rPr lang="ru-RU" sz="2800" dirty="0"/>
              <a:t>, </a:t>
            </a:r>
            <a:r>
              <a:rPr lang="ru-RU" sz="2800" b="1" dirty="0"/>
              <a:t>понятий </a:t>
            </a:r>
            <a:r>
              <a:rPr lang="ru-RU" sz="2800" dirty="0"/>
              <a:t>(их 6</a:t>
            </a:r>
            <a:r>
              <a:rPr lang="ru-RU" sz="2800" dirty="0" smtClean="0"/>
              <a:t>).</a:t>
            </a:r>
          </a:p>
          <a:p>
            <a:pPr lvl="0"/>
            <a:r>
              <a:rPr lang="ru-RU" sz="2800" dirty="0" smtClean="0"/>
              <a:t>- Подумайте</a:t>
            </a:r>
            <a:r>
              <a:rPr lang="ru-RU" sz="2800" dirty="0"/>
              <a:t>, какие </a:t>
            </a:r>
            <a:r>
              <a:rPr lang="ru-RU" sz="2800" b="1" dirty="0"/>
              <a:t>ДВА из них НЕ связаны</a:t>
            </a:r>
            <a:r>
              <a:rPr lang="ru-RU" sz="2800" dirty="0"/>
              <a:t> с предложенным понятием.</a:t>
            </a:r>
          </a:p>
          <a:p>
            <a:r>
              <a:rPr lang="ru-RU" sz="2800" dirty="0" smtClean="0"/>
              <a:t>- Запишите </a:t>
            </a:r>
            <a:r>
              <a:rPr lang="ru-RU" sz="2800" dirty="0"/>
              <a:t>в ответе </a:t>
            </a:r>
            <a:r>
              <a:rPr lang="ru-RU" sz="2800" b="1" dirty="0"/>
              <a:t>ДВЕ цифры</a:t>
            </a:r>
            <a:r>
              <a:rPr lang="ru-RU" sz="2800" dirty="0"/>
              <a:t> тех понятий, которые </a:t>
            </a:r>
            <a:r>
              <a:rPr lang="ru-RU" sz="2800" b="1" dirty="0"/>
              <a:t>НЕ относятся</a:t>
            </a:r>
            <a:r>
              <a:rPr lang="ru-RU" sz="2800" dirty="0"/>
              <a:t> к предложенному в вопросе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56435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26122" y="164122"/>
            <a:ext cx="8676665" cy="883627"/>
          </a:xfrm>
        </p:spPr>
        <p:txBody>
          <a:bodyPr/>
          <a:lstStyle/>
          <a:p>
            <a:pPr algn="ctr" fontAlgn="ctr"/>
            <a:r>
              <a:rPr lang="ru-RU" b="1" dirty="0"/>
              <a:t>Пример № 1.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7772" y="1302441"/>
            <a:ext cx="110930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Ниже </a:t>
            </a:r>
            <a:r>
              <a:rPr lang="ru-RU" sz="2400" dirty="0"/>
              <a:t>приведён пе­ре­чень терминов. Все они, за ис­клю­че­ни­ем </a:t>
            </a:r>
            <a:r>
              <a:rPr lang="ru-RU" sz="2400" b="1" dirty="0"/>
              <a:t>двух</a:t>
            </a:r>
            <a:r>
              <a:rPr lang="ru-RU" sz="2400" dirty="0"/>
              <a:t>, обо­зна­ча­ют </a:t>
            </a:r>
            <a:r>
              <a:rPr lang="ru-RU" sz="2400" b="1" dirty="0"/>
              <a:t>на­прав­ле­ния по­ли­ти­че­ской идеологии</a:t>
            </a:r>
            <a:r>
              <a:rPr lang="ru-RU" sz="2400" b="1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1) консерватизм</a:t>
            </a:r>
          </a:p>
          <a:p>
            <a:r>
              <a:rPr lang="ru-RU" sz="2400" dirty="0"/>
              <a:t>2) фашизм</a:t>
            </a:r>
          </a:p>
          <a:p>
            <a:r>
              <a:rPr lang="ru-RU" sz="2400" dirty="0"/>
              <a:t>3) либерализм</a:t>
            </a:r>
          </a:p>
          <a:p>
            <a:r>
              <a:rPr lang="ru-RU" sz="2400" dirty="0"/>
              <a:t>4) абсентеизм</a:t>
            </a:r>
          </a:p>
          <a:p>
            <a:r>
              <a:rPr lang="ru-RU" sz="2400" dirty="0"/>
              <a:t>5) конформизм</a:t>
            </a:r>
          </a:p>
          <a:p>
            <a:r>
              <a:rPr lang="ru-RU" sz="2400" dirty="0"/>
              <a:t>6) социал-демократия</a:t>
            </a:r>
          </a:p>
        </p:txBody>
      </p:sp>
    </p:spTree>
    <p:extLst>
      <p:ext uri="{BB962C8B-B14F-4D97-AF65-F5344CB8AC3E}">
        <p14:creationId xmlns:p14="http://schemas.microsoft.com/office/powerpoint/2010/main" val="238469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89156" y="246184"/>
            <a:ext cx="9013631" cy="801565"/>
          </a:xfrm>
        </p:spPr>
        <p:txBody>
          <a:bodyPr/>
          <a:lstStyle/>
          <a:p>
            <a:pPr algn="ctr"/>
            <a:r>
              <a:rPr lang="ru-RU" b="1" dirty="0"/>
              <a:t>Пояснение.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89157" y="1074764"/>
            <a:ext cx="110930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Внимательно </a:t>
            </a:r>
            <a:r>
              <a:rPr lang="ru-RU" sz="2400" dirty="0"/>
              <a:t>прочитайте задание, вспомните </a:t>
            </a:r>
            <a:r>
              <a:rPr lang="ru-RU" sz="2400" b="1" dirty="0"/>
              <a:t>значение родового (обобщённого) понятия.</a:t>
            </a:r>
            <a:endParaRPr lang="ru-RU" sz="2400" dirty="0"/>
          </a:p>
          <a:p>
            <a:r>
              <a:rPr lang="ru-RU" sz="2400" b="1" dirty="0"/>
              <a:t>Политическая идеология</a:t>
            </a:r>
            <a:r>
              <a:rPr lang="ru-RU" sz="2400" dirty="0"/>
              <a:t> – это взгляды, идеи по поводу политики в стране и в мире, всей политической жизни, направленности её развития.</a:t>
            </a:r>
          </a:p>
          <a:p>
            <a:r>
              <a:rPr lang="ru-RU" sz="2400" dirty="0"/>
              <a:t>Найдите</a:t>
            </a:r>
            <a:r>
              <a:rPr lang="ru-RU" sz="2400" b="1" dirty="0"/>
              <a:t> два термина</a:t>
            </a:r>
            <a:r>
              <a:rPr lang="ru-RU" sz="2400" dirty="0"/>
              <a:t>, «выпадающих» из об­ще­го ряда, и за­пи­ши­те в таб­ли­цу цифры, под ко­то­ры­ми они указаны.</a:t>
            </a:r>
          </a:p>
          <a:p>
            <a:pPr lvl="0"/>
            <a:r>
              <a:rPr lang="ru-RU" sz="2400" dirty="0"/>
              <a:t>Далее прочитайте </a:t>
            </a:r>
            <a:r>
              <a:rPr lang="ru-RU" sz="2400" b="1" dirty="0"/>
              <a:t>список терминов</a:t>
            </a:r>
            <a:r>
              <a:rPr lang="ru-RU" sz="2400" dirty="0"/>
              <a:t>, </a:t>
            </a:r>
            <a:r>
              <a:rPr lang="ru-RU" sz="2400" b="1" dirty="0"/>
              <a:t>понятий </a:t>
            </a:r>
            <a:r>
              <a:rPr lang="ru-RU" sz="2400" dirty="0"/>
              <a:t>(их 6).</a:t>
            </a:r>
          </a:p>
          <a:p>
            <a:pPr lvl="0"/>
            <a:r>
              <a:rPr lang="ru-RU" sz="2400" dirty="0"/>
              <a:t>Подумайте, какие </a:t>
            </a:r>
            <a:r>
              <a:rPr lang="ru-RU" sz="2400" b="1" dirty="0"/>
              <a:t>ДВА из них НЕ связаны</a:t>
            </a:r>
            <a:r>
              <a:rPr lang="ru-RU" sz="2400" dirty="0"/>
              <a:t> с предложенным понятием.</a:t>
            </a:r>
          </a:p>
        </p:txBody>
      </p:sp>
    </p:spTree>
    <p:extLst>
      <p:ext uri="{BB962C8B-B14F-4D97-AF65-F5344CB8AC3E}">
        <p14:creationId xmlns:p14="http://schemas.microsoft.com/office/powerpoint/2010/main" val="122703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C1BFB350-3AA4-4A6D-87C7-20E727CB01E8}" vid="{29C2E1FB-670C-43F6-BC7D-3E81039919B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946</TotalTime>
  <Words>806</Words>
  <Application>Microsoft Office PowerPoint</Application>
  <PresentationFormat>Широкоэкранный</PresentationFormat>
  <Paragraphs>109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Times New Roman</vt:lpstr>
      <vt:lpstr>Default Theme</vt:lpstr>
      <vt:lpstr>Подготовка к ЕГЭ по обществознанию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№ 1. </vt:lpstr>
      <vt:lpstr>Пояснение.</vt:lpstr>
      <vt:lpstr>Презентация PowerPoint</vt:lpstr>
      <vt:lpstr>Пример № 2.</vt:lpstr>
      <vt:lpstr>Пояснение</vt:lpstr>
      <vt:lpstr>Презентация PowerPoint</vt:lpstr>
      <vt:lpstr>Пример № 3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по обществознанию</dc:title>
  <dc:creator>Microsoft</dc:creator>
  <cp:lastModifiedBy>Усния</cp:lastModifiedBy>
  <cp:revision>22</cp:revision>
  <dcterms:created xsi:type="dcterms:W3CDTF">2020-06-05T03:46:19Z</dcterms:created>
  <dcterms:modified xsi:type="dcterms:W3CDTF">2020-10-30T10:27:10Z</dcterms:modified>
</cp:coreProperties>
</file>