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5F7"/>
    <a:srgbClr val="FF9900"/>
    <a:srgbClr val="D297E5"/>
    <a:srgbClr val="0000FF"/>
    <a:srgbClr val="9900FF"/>
    <a:srgbClr val="006600"/>
    <a:srgbClr val="FF66FF"/>
    <a:srgbClr val="FF3399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39C4D-91A5-47FF-AE18-525FEEBDF4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80981-95CC-48E3-A72E-25EB3F9E21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6DDED-65E0-4F5E-BB20-5E0185AAD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71AE0-38FA-4F40-82AE-7C227ECE36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05149-CBE0-479D-BA51-212103E9D7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BDF9E-9BEF-44CA-86EE-30F03E008B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451B6-3E21-4F81-9899-C289478C63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27A65-48F3-4C2F-891D-448F235FC9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C7970-1918-41B4-9A70-40F7DE7D0E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4ABA6-E703-4A2B-99F3-C70A78E0C9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4B914-D7CF-45F7-B613-DDF83CCB66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FFF0DB-FD1A-4E1D-8931-94517B0F70B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533400"/>
            <a:ext cx="4180490" cy="609600"/>
          </a:xfrm>
        </p:spPr>
        <p:txBody>
          <a:bodyPr/>
          <a:lstStyle/>
          <a:p>
            <a:r>
              <a:rPr lang="ru-RU" dirty="0" smtClean="0">
                <a:solidFill>
                  <a:srgbClr val="FF3399"/>
                </a:solidFill>
              </a:rPr>
              <a:t/>
            </a:r>
            <a:br>
              <a:rPr lang="ru-RU" dirty="0" smtClean="0">
                <a:solidFill>
                  <a:srgbClr val="FF3399"/>
                </a:solidFill>
              </a:rPr>
            </a:br>
            <a:r>
              <a:rPr lang="ru-RU" dirty="0" smtClean="0">
                <a:solidFill>
                  <a:srgbClr val="FF3399"/>
                </a:solidFill>
              </a:rPr>
              <a:t>Туристические узлы.</a:t>
            </a:r>
            <a:br>
              <a:rPr lang="ru-RU" dirty="0" smtClean="0">
                <a:solidFill>
                  <a:srgbClr val="FF3399"/>
                </a:solidFill>
              </a:rPr>
            </a:br>
            <a:r>
              <a:rPr lang="ru-RU" dirty="0" smtClean="0">
                <a:solidFill>
                  <a:srgbClr val="FF3399"/>
                </a:solidFill>
              </a:rPr>
              <a:t>           Часть 2.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486400"/>
            <a:ext cx="8763000" cy="1058917"/>
          </a:xfrm>
        </p:spPr>
        <p:txBody>
          <a:bodyPr/>
          <a:lstStyle/>
          <a:p>
            <a:r>
              <a:rPr lang="ru-RU" sz="2400" dirty="0" smtClean="0">
                <a:solidFill>
                  <a:srgbClr val="9900FF"/>
                </a:solidFill>
              </a:rPr>
              <a:t>Подготовила </a:t>
            </a:r>
          </a:p>
          <a:p>
            <a:r>
              <a:rPr lang="ru-RU" sz="2400" dirty="0" smtClean="0">
                <a:solidFill>
                  <a:srgbClr val="9900FF"/>
                </a:solidFill>
              </a:rPr>
              <a:t>Педагог дополнительного образования</a:t>
            </a:r>
          </a:p>
          <a:p>
            <a:r>
              <a:rPr lang="ru-RU" sz="2400" dirty="0" smtClean="0">
                <a:solidFill>
                  <a:srgbClr val="9900FF"/>
                </a:solidFill>
              </a:rPr>
              <a:t>Климова А.В.</a:t>
            </a:r>
            <a:endParaRPr lang="ru-RU" sz="2400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9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Австрийский</a:t>
            </a:r>
            <a:r>
              <a:rPr lang="ru-RU" dirty="0"/>
              <a:t> (</a:t>
            </a:r>
            <a:r>
              <a:rPr lang="ru-RU" dirty="0" smtClean="0"/>
              <a:t>срединный или </a:t>
            </a:r>
            <a:r>
              <a:rPr lang="ru-RU" dirty="0" err="1" smtClean="0"/>
              <a:t>Бергшафт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Лучше вязать на земле (полу)</a:t>
            </a:r>
          </a:p>
          <a:p>
            <a:r>
              <a:rPr lang="ru-RU" dirty="0" smtClean="0"/>
              <a:t>Берем сдвоенную веревку, крутим 2 раза в одну сторону (образуется два кольца)</a:t>
            </a:r>
            <a:endParaRPr lang="ru-RU" dirty="0"/>
          </a:p>
        </p:txBody>
      </p:sp>
      <p:pic>
        <p:nvPicPr>
          <p:cNvPr id="3074" name="Picture 2" descr="J:\DCIM\141___05\IMG_13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4337" y="2405063"/>
            <a:ext cx="46101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9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Австрийский (срединный или </a:t>
            </a:r>
            <a:r>
              <a:rPr lang="ru-RU" dirty="0" err="1"/>
              <a:t>Бергшафт</a:t>
            </a:r>
            <a:r>
              <a:rPr lang="ru-RU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Затем вернее «кольцо» пропускаем под нижнее «кольцо»</a:t>
            </a:r>
          </a:p>
          <a:p>
            <a:r>
              <a:rPr lang="ru-RU" dirty="0" smtClean="0"/>
              <a:t>И вытягиваем в образовавшееся при этом сдвоенное кольцо</a:t>
            </a:r>
            <a:endParaRPr lang="ru-RU" dirty="0"/>
          </a:p>
        </p:txBody>
      </p:sp>
      <p:pic>
        <p:nvPicPr>
          <p:cNvPr id="7" name="Picture 2" descr="J:\DCIM\141___05\IMG_13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6756" b="25580"/>
          <a:stretch/>
        </p:blipFill>
        <p:spPr bwMode="auto">
          <a:xfrm rot="5400000">
            <a:off x="4305642" y="1874441"/>
            <a:ext cx="443468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9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Австрийский (срединный или </a:t>
            </a:r>
            <a:r>
              <a:rPr lang="ru-RU" dirty="0" err="1"/>
              <a:t>Бергшафт</a:t>
            </a:r>
            <a:r>
              <a:rPr lang="ru-RU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r>
              <a:rPr lang="ru-RU" dirty="0" smtClean="0"/>
              <a:t>Вытягиваем сначала за петлю, затем тянем концы от узла в разные стороны</a:t>
            </a:r>
          </a:p>
          <a:p>
            <a:r>
              <a:rPr lang="ru-RU" dirty="0" smtClean="0"/>
              <a:t>Узел применяется для закрепления веревки на ИСС второго участника в связке-тройке,  для вывода из работы пробитого участка веревки</a:t>
            </a:r>
            <a:endParaRPr lang="ru-RU" dirty="0"/>
          </a:p>
        </p:txBody>
      </p:sp>
      <p:pic>
        <p:nvPicPr>
          <p:cNvPr id="5123" name="Picture 3" descr="J:\сертификаты май\ezdovaya-petlya-01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t="22982" r="26836"/>
          <a:stretch/>
        </p:blipFill>
        <p:spPr bwMode="auto">
          <a:xfrm>
            <a:off x="4724400" y="1905000"/>
            <a:ext cx="3921780" cy="405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99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</a:t>
            </a:r>
            <a:r>
              <a:rPr lang="ru-RU" sz="3600" dirty="0" smtClean="0">
                <a:solidFill>
                  <a:srgbClr val="FF9900"/>
                </a:solidFill>
              </a:rPr>
              <a:t>СПАСИБО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9900"/>
                </a:solidFill>
              </a:rPr>
              <a:t> </a:t>
            </a:r>
            <a:r>
              <a:rPr lang="ru-RU" sz="3600" dirty="0" smtClean="0">
                <a:solidFill>
                  <a:srgbClr val="FF9900"/>
                </a:solidFill>
              </a:rPr>
              <a:t>                                 ЗА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9900"/>
                </a:solidFill>
              </a:rPr>
              <a:t> </a:t>
            </a:r>
            <a:r>
              <a:rPr lang="ru-RU" sz="3600" dirty="0" smtClean="0">
                <a:solidFill>
                  <a:srgbClr val="FF9900"/>
                </a:solidFill>
              </a:rPr>
              <a:t>                                        ВНИМАНИЕ!</a:t>
            </a:r>
            <a:endParaRPr lang="ru-RU" sz="3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5F7"/>
            </a:gs>
            <a:gs pos="100000">
              <a:srgbClr val="FFC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Расторгуев М. Альпинистские узлы. М.: РИО ЦНИИОИЗ. 2007.- 32с.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2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chemeClr val="accent1"/>
            </a:gs>
            <a:gs pos="100000">
              <a:srgbClr val="33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Повторение 1 части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Что такое узел</a:t>
            </a:r>
            <a:r>
              <a:rPr lang="ru-RU" b="1" dirty="0" smtClean="0">
                <a:solidFill>
                  <a:schemeClr val="accent2"/>
                </a:solidFill>
              </a:rPr>
              <a:t>?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По </a:t>
            </a:r>
            <a:r>
              <a:rPr lang="ru-RU" b="1" dirty="0">
                <a:solidFill>
                  <a:schemeClr val="accent2"/>
                </a:solidFill>
              </a:rPr>
              <a:t>каким признакам разделяют узлы</a:t>
            </a:r>
            <a:r>
              <a:rPr lang="ru-RU" b="1" dirty="0" smtClean="0">
                <a:solidFill>
                  <a:schemeClr val="accent2"/>
                </a:solidFill>
              </a:rPr>
              <a:t>?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Какие </a:t>
            </a:r>
            <a:r>
              <a:rPr lang="ru-RU" b="1" dirty="0">
                <a:solidFill>
                  <a:schemeClr val="accent2"/>
                </a:solidFill>
              </a:rPr>
              <a:t>узлы применяются для связывания веревок одного диаметра?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F5F7">
                <a:gamma/>
                <a:shade val="46275"/>
                <a:invGamma/>
              </a:srgbClr>
            </a:gs>
            <a:gs pos="50000">
              <a:srgbClr val="A7F5F7"/>
            </a:gs>
            <a:gs pos="100000">
              <a:srgbClr val="A7F5F7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66FF"/>
                </a:solidFill>
              </a:rPr>
              <a:t>Классификация туристских узлов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ctr"/>
            <a:r>
              <a:rPr lang="ru-RU" b="1" dirty="0"/>
              <a:t>Узлы для связывания верёвок одинакового диаметра.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Узлы для связывания верёвок разного диаметра.</a:t>
            </a:r>
          </a:p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CC3300"/>
                </a:solidFill>
              </a:rPr>
              <a:t>Узлы для страховки.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Узлы для привязывания верёвок к опоре.</a:t>
            </a:r>
          </a:p>
          <a:p>
            <a:pPr algn="ctr"/>
            <a:r>
              <a:rPr lang="ru-RU" b="1" dirty="0">
                <a:solidFill>
                  <a:srgbClr val="9900FF"/>
                </a:solidFill>
              </a:rPr>
              <a:t>Вспомогательные узлы.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rgbClr val="00B0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>
                <a:solidFill>
                  <a:schemeClr val="bg1"/>
                </a:solidFill>
              </a:rPr>
              <a:t>Узлы </a:t>
            </a:r>
            <a:r>
              <a:rPr lang="ru-RU" sz="3200" b="1" dirty="0">
                <a:solidFill>
                  <a:schemeClr val="bg1"/>
                </a:solidFill>
              </a:rPr>
              <a:t>для связывания верёвок </a:t>
            </a:r>
            <a:r>
              <a:rPr lang="ru-RU" sz="3200" b="1" dirty="0" smtClean="0">
                <a:solidFill>
                  <a:schemeClr val="bg1"/>
                </a:solidFill>
              </a:rPr>
              <a:t>одного </a:t>
            </a:r>
            <a:r>
              <a:rPr lang="ru-RU" sz="3200" b="1" dirty="0">
                <a:solidFill>
                  <a:schemeClr val="bg1"/>
                </a:solidFill>
              </a:rPr>
              <a:t>диаметра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0" y="2362200"/>
            <a:ext cx="5638800" cy="3763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Прямой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Встречный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Грепвайн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7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мы разберем группу узлы-петли (проводники)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 Простой проводник</a:t>
            </a:r>
          </a:p>
          <a:p>
            <a:pPr>
              <a:buFontTx/>
              <a:buChar char="-"/>
            </a:pPr>
            <a:r>
              <a:rPr lang="ru-RU" dirty="0" smtClean="0"/>
              <a:t>Шведский проводник (восьмерка)</a:t>
            </a:r>
          </a:p>
          <a:p>
            <a:pPr>
              <a:buFontTx/>
              <a:buChar char="-"/>
            </a:pPr>
            <a:r>
              <a:rPr lang="ru-RU" dirty="0" smtClean="0"/>
              <a:t>Австрийский проводник (срединный)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Основное назначение проводников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5029200" cy="4525963"/>
          </a:xfrm>
        </p:spPr>
        <p:txBody>
          <a:bodyPr/>
          <a:lstStyle/>
          <a:p>
            <a:r>
              <a:rPr lang="ru-RU" dirty="0" smtClean="0"/>
              <a:t>Образование петли! Может использоваться как замена карабину при крепление веревки к опоре и на ИСС участника</a:t>
            </a:r>
          </a:p>
          <a:p>
            <a:r>
              <a:rPr lang="ru-RU" dirty="0" smtClean="0"/>
              <a:t>На страховочных усах для крепления </a:t>
            </a:r>
            <a:r>
              <a:rPr lang="ru-RU" dirty="0" err="1" smtClean="0"/>
              <a:t>спец.снаряжения</a:t>
            </a:r>
            <a:endParaRPr lang="ru-RU" dirty="0" smtClean="0"/>
          </a:p>
          <a:p>
            <a:r>
              <a:rPr lang="ru-RU" dirty="0" smtClean="0"/>
              <a:t>для получения вспомогательных петель на веревке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J:\сертификаты май\dv_provodnik_vosmer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200400" cy="29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9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Узел Проводник (Узел проводника)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Сложить веревку вдвое и завязать сдвоенной веревкой простой узел.</a:t>
            </a:r>
          </a:p>
          <a:p>
            <a:r>
              <a:rPr lang="ru-RU" dirty="0" smtClean="0"/>
              <a:t>Затянуть </a:t>
            </a:r>
          </a:p>
          <a:p>
            <a:r>
              <a:rPr lang="ru-RU" dirty="0" smtClean="0"/>
              <a:t>Затем обязательно завязать  контролирующий (простой) узел</a:t>
            </a:r>
            <a:endParaRPr lang="ru-RU" dirty="0"/>
          </a:p>
        </p:txBody>
      </p:sp>
      <p:pic>
        <p:nvPicPr>
          <p:cNvPr id="1026" name="Picture 2" descr="J:\DCIM\141___05\IMG_13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3548" y="1974851"/>
            <a:ext cx="486410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7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FF"/>
                </a:solidFill>
              </a:rPr>
              <a:t>Шведский проводник / Фламандская петля / «восьмерка»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r>
              <a:rPr lang="ru-RU" dirty="0" smtClean="0"/>
              <a:t>Складываем конец веревки вдвое</a:t>
            </a:r>
          </a:p>
          <a:p>
            <a:r>
              <a:rPr lang="ru-RU" dirty="0" smtClean="0"/>
              <a:t>Обводим конец вокруг веревки, образуя «кольцо» и заводим конец в верхнюю петлю, образовавшуюся  над «кольцом»</a:t>
            </a:r>
          </a:p>
          <a:p>
            <a:r>
              <a:rPr lang="ru-RU" dirty="0" smtClean="0"/>
              <a:t>Затягиваем</a:t>
            </a:r>
          </a:p>
          <a:p>
            <a:r>
              <a:rPr lang="ru-RU" dirty="0" smtClean="0"/>
              <a:t>Без «</a:t>
            </a:r>
            <a:r>
              <a:rPr lang="ru-RU" dirty="0" err="1" smtClean="0"/>
              <a:t>контрольки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J:\DCIM\141___05\IMG_134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2"/>
          <a:stretch/>
        </p:blipFill>
        <p:spPr bwMode="auto">
          <a:xfrm rot="5400000">
            <a:off x="4237037" y="2239964"/>
            <a:ext cx="5118100" cy="368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4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00FF"/>
                </a:solidFill>
              </a:rPr>
              <a:t>Шведский проводник / Фламандская петля / «восьмерка»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572000" cy="5334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ВНИМАНИЕ!!!</a:t>
            </a:r>
          </a:p>
          <a:p>
            <a:r>
              <a:rPr lang="ru-RU" dirty="0" smtClean="0"/>
              <a:t>Для работы на рельефе </a:t>
            </a:r>
            <a:r>
              <a:rPr lang="ru-RU" dirty="0" err="1" smtClean="0"/>
              <a:t>расправленность</a:t>
            </a:r>
            <a:r>
              <a:rPr lang="ru-RU" dirty="0" smtClean="0"/>
              <a:t> узла не контролируется</a:t>
            </a:r>
            <a:endParaRPr lang="ru-RU" dirty="0" smtClean="0"/>
          </a:p>
          <a:p>
            <a:r>
              <a:rPr lang="ru-RU" dirty="0" smtClean="0"/>
              <a:t>Если конкурс вязки узлов – </a:t>
            </a:r>
            <a:r>
              <a:rPr lang="ru-RU" dirty="0" smtClean="0">
                <a:solidFill>
                  <a:srgbClr val="FF0000"/>
                </a:solidFill>
              </a:rPr>
              <a:t>не должно быть перехлестов! (Рис 1)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Индикатор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/>
              <a:t>расплю</a:t>
            </a:r>
            <a:r>
              <a:rPr lang="ru-RU" dirty="0" smtClean="0"/>
              <a:t>-щенный узел» </a:t>
            </a:r>
            <a:r>
              <a:rPr lang="ru-RU" dirty="0" smtClean="0"/>
              <a:t>- значит </a:t>
            </a:r>
            <a:r>
              <a:rPr lang="ru-RU" dirty="0" err="1" smtClean="0"/>
              <a:t>нерасправленный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 smtClean="0"/>
              <a:t>(Рис2)</a:t>
            </a:r>
            <a:endParaRPr lang="ru-RU" dirty="0"/>
          </a:p>
        </p:txBody>
      </p:sp>
      <p:pic>
        <p:nvPicPr>
          <p:cNvPr id="7170" name="Picture 2" descr="J:\сертификаты май\2 dvojnaja vosmer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4038600" cy="21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J:\сертификаты май\non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00"/>
          <a:stretch/>
        </p:blipFill>
        <p:spPr bwMode="auto">
          <a:xfrm>
            <a:off x="4724400" y="1487434"/>
            <a:ext cx="4191000" cy="23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341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 Туристические узлы.            Часть 2.</vt:lpstr>
      <vt:lpstr>Повторение 1 части</vt:lpstr>
      <vt:lpstr>Классификация туристских узлов</vt:lpstr>
      <vt:lpstr> Узлы для связывания верёвок одного диаметра</vt:lpstr>
      <vt:lpstr>Сегодня</vt:lpstr>
      <vt:lpstr>Основное назначение проводников</vt:lpstr>
      <vt:lpstr>Узел Проводник (Узел проводника)</vt:lpstr>
      <vt:lpstr>Шведский проводник / Фламандская петля / «восьмерка»</vt:lpstr>
      <vt:lpstr>Шведский проводник / Фламандская петля / «восьмерка»</vt:lpstr>
      <vt:lpstr>Австрийский (срединный или Бергшафт) </vt:lpstr>
      <vt:lpstr>Австрийский (срединный или Бергшафт) </vt:lpstr>
      <vt:lpstr>Австрийский (срединный или Бергшафт) </vt:lpstr>
      <vt:lpstr>Сегодня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Юляффка</dc:creator>
  <cp:lastModifiedBy>Anya</cp:lastModifiedBy>
  <cp:revision>65</cp:revision>
  <cp:lastPrinted>1601-01-01T00:00:00Z</cp:lastPrinted>
  <dcterms:created xsi:type="dcterms:W3CDTF">1601-01-01T00:00:00Z</dcterms:created>
  <dcterms:modified xsi:type="dcterms:W3CDTF">2020-03-23T19:44:43Z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