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7"/>
  </p:notesMasterIdLst>
  <p:handoutMasterIdLst>
    <p:handoutMasterId r:id="rId28"/>
  </p:handoutMasterIdLst>
  <p:sldIdLst>
    <p:sldId id="264" r:id="rId3"/>
    <p:sldId id="314" r:id="rId4"/>
    <p:sldId id="311" r:id="rId5"/>
    <p:sldId id="312" r:id="rId6"/>
    <p:sldId id="313" r:id="rId7"/>
    <p:sldId id="292" r:id="rId8"/>
    <p:sldId id="322" r:id="rId9"/>
    <p:sldId id="315" r:id="rId10"/>
    <p:sldId id="285" r:id="rId11"/>
    <p:sldId id="317" r:id="rId12"/>
    <p:sldId id="316" r:id="rId13"/>
    <p:sldId id="318" r:id="rId14"/>
    <p:sldId id="293" r:id="rId15"/>
    <p:sldId id="295" r:id="rId16"/>
    <p:sldId id="319" r:id="rId17"/>
    <p:sldId id="320" r:id="rId18"/>
    <p:sldId id="296" r:id="rId19"/>
    <p:sldId id="321" r:id="rId20"/>
    <p:sldId id="298" r:id="rId21"/>
    <p:sldId id="299" r:id="rId22"/>
    <p:sldId id="301" r:id="rId23"/>
    <p:sldId id="303" r:id="rId24"/>
    <p:sldId id="304" r:id="rId25"/>
    <p:sldId id="310" r:id="rId2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798" y="-9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09.10.2020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09.10.2020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09.10.2020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09.10.2020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pPr/>
              <a:t>09.10.2020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09.10.2020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09.10.2020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09.10.2020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09.10.2020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09.10.2020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09.10.2020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09.10.2020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36958" y="714356"/>
            <a:ext cx="8001056" cy="5450948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1216152">
              <a:spcBef>
                <a:spcPts val="0"/>
              </a:spcBef>
            </a:pPr>
            <a:r>
              <a:rPr lang="ru-RU" sz="49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/>
            </a:r>
            <a:br>
              <a:rPr lang="ru-RU" sz="49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</a:br>
            <a:r>
              <a:rPr lang="ru-RU" sz="49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/>
            </a:r>
            <a:br>
              <a:rPr lang="ru-RU" sz="49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</a:br>
            <a:r>
              <a:rPr lang="ru-RU" sz="49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/>
            </a:r>
            <a:br>
              <a:rPr lang="ru-RU" sz="49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</a:br>
            <a:r>
              <a:rPr lang="ru-RU" sz="49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/>
            </a:r>
            <a:br>
              <a:rPr lang="ru-RU" sz="49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</a:br>
            <a:r>
              <a:rPr lang="ru-RU" sz="49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/>
            </a:r>
            <a:br>
              <a:rPr lang="ru-RU" sz="49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</a:br>
            <a:r>
              <a:rPr lang="ru-RU" sz="49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 </a:t>
            </a:r>
            <a:br>
              <a:rPr lang="ru-RU" sz="49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</a:br>
            <a:r>
              <a:rPr lang="ru-RU" sz="49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 СТРУКТУРА КИМ</a:t>
            </a:r>
            <a:br>
              <a:rPr lang="ru-RU" sz="49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</a:br>
            <a:r>
              <a:rPr lang="ru-RU" sz="49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и КРИТЕРИИ ОЦЕНИВАНИЯ ЗАДАНИЙ ЕГЭ по</a:t>
            </a:r>
            <a:br>
              <a:rPr lang="ru-RU" sz="49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</a:br>
            <a:r>
              <a:rPr lang="ru-RU" sz="49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 Обществознанию – </a:t>
            </a:r>
            <a:r>
              <a:rPr lang="ru-RU" sz="4900" b="1" i="0" cap="all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2021</a:t>
            </a:r>
            <a:r>
              <a:rPr lang="ru-RU" sz="4900" b="1" i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 г.</a:t>
            </a:r>
            <a:r>
              <a:rPr lang="ru-RU" sz="4900" b="1" i="0" cap="all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/>
            </a:r>
            <a:br>
              <a:rPr lang="ru-RU" sz="4900" b="1" i="0" cap="all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</a:b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/>
            </a:r>
            <a:b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</a:br>
            <a:endParaRPr lang="ru-RU" sz="4400" b="1" i="0" cap="all" baseline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12" y="76200"/>
            <a:ext cx="10580851" cy="198464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Максимальный первичный бал за выполнение заданий первой части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34 (53,1%)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7309" y="2420888"/>
            <a:ext cx="10157354" cy="3751312"/>
          </a:xfrm>
        </p:spPr>
        <p:txBody>
          <a:bodyPr/>
          <a:lstStyle/>
          <a:p>
            <a:r>
              <a:rPr lang="uk-UA" dirty="0" smtClean="0"/>
              <a:t>Все </a:t>
            </a:r>
            <a:r>
              <a:rPr lang="uk-UA" dirty="0" err="1" smtClean="0"/>
              <a:t>ответы</a:t>
            </a:r>
            <a:r>
              <a:rPr lang="uk-UA" dirty="0" smtClean="0"/>
              <a:t> 1-й части (Бланк </a:t>
            </a:r>
            <a:r>
              <a:rPr lang="uk-UA" dirty="0" err="1" smtClean="0"/>
              <a:t>ответов</a:t>
            </a:r>
            <a:r>
              <a:rPr lang="uk-UA" dirty="0" smtClean="0"/>
              <a:t> №1), </a:t>
            </a:r>
            <a:r>
              <a:rPr lang="uk-UA" dirty="0" err="1" smtClean="0"/>
              <a:t>будут</a:t>
            </a:r>
            <a:r>
              <a:rPr lang="uk-UA" dirty="0" smtClean="0"/>
              <a:t> </a:t>
            </a:r>
            <a:r>
              <a:rPr lang="uk-UA" dirty="0" err="1" smtClean="0"/>
              <a:t>оцифрованы</a:t>
            </a:r>
            <a:r>
              <a:rPr lang="uk-UA" dirty="0" smtClean="0"/>
              <a:t> и </a:t>
            </a:r>
            <a:r>
              <a:rPr lang="uk-UA" dirty="0" err="1" smtClean="0"/>
              <a:t>проверены</a:t>
            </a:r>
            <a:r>
              <a:rPr lang="uk-UA" dirty="0" smtClean="0"/>
              <a:t> с </a:t>
            </a:r>
            <a:r>
              <a:rPr lang="uk-UA" dirty="0" err="1" smtClean="0"/>
              <a:t>помощью</a:t>
            </a:r>
            <a:r>
              <a:rPr lang="uk-UA" dirty="0" smtClean="0"/>
              <a:t> </a:t>
            </a:r>
            <a:r>
              <a:rPr lang="uk-UA" dirty="0" err="1" smtClean="0"/>
              <a:t>специальной</a:t>
            </a:r>
            <a:r>
              <a:rPr lang="uk-UA" dirty="0" smtClean="0"/>
              <a:t> </a:t>
            </a:r>
            <a:r>
              <a:rPr lang="uk-UA" dirty="0" err="1" smtClean="0"/>
              <a:t>программы</a:t>
            </a:r>
            <a:r>
              <a:rPr lang="uk-UA" dirty="0" smtClean="0"/>
              <a:t>. </a:t>
            </a:r>
            <a:r>
              <a:rPr lang="uk-UA" dirty="0" err="1" smtClean="0"/>
              <a:t>Если</a:t>
            </a:r>
            <a:r>
              <a:rPr lang="uk-UA" dirty="0" smtClean="0"/>
              <a:t> система не </a:t>
            </a:r>
            <a:r>
              <a:rPr lang="uk-UA" dirty="0" err="1" smtClean="0"/>
              <a:t>засчитает</a:t>
            </a:r>
            <a:r>
              <a:rPr lang="uk-UA" dirty="0" smtClean="0"/>
              <a:t> </a:t>
            </a:r>
            <a:r>
              <a:rPr lang="uk-UA" dirty="0" err="1" smtClean="0"/>
              <a:t>ответ</a:t>
            </a:r>
            <a:r>
              <a:rPr lang="uk-UA" dirty="0" smtClean="0"/>
              <a:t> </a:t>
            </a:r>
            <a:r>
              <a:rPr lang="uk-UA" dirty="0" err="1" smtClean="0"/>
              <a:t>из-за</a:t>
            </a:r>
            <a:r>
              <a:rPr lang="uk-UA" dirty="0" smtClean="0"/>
              <a:t> неправильного </a:t>
            </a:r>
            <a:r>
              <a:rPr lang="uk-UA" dirty="0" err="1" smtClean="0"/>
              <a:t>заполнения</a:t>
            </a:r>
            <a:r>
              <a:rPr lang="uk-UA" dirty="0" smtClean="0"/>
              <a:t> бланка, вина </a:t>
            </a:r>
            <a:r>
              <a:rPr lang="uk-UA" dirty="0" err="1" smtClean="0"/>
              <a:t>ложится</a:t>
            </a:r>
            <a:r>
              <a:rPr lang="uk-UA" dirty="0" smtClean="0"/>
              <a:t> на </a:t>
            </a:r>
            <a:r>
              <a:rPr lang="uk-UA" dirty="0" err="1" smtClean="0"/>
              <a:t>экзаменуемого</a:t>
            </a:r>
            <a:r>
              <a:rPr lang="uk-UA" dirty="0" smtClean="0"/>
              <a:t>. Результат </a:t>
            </a:r>
            <a:r>
              <a:rPr lang="uk-UA" dirty="0" err="1" smtClean="0"/>
              <a:t>проверки</a:t>
            </a:r>
            <a:r>
              <a:rPr lang="uk-UA" dirty="0" smtClean="0"/>
              <a:t> </a:t>
            </a:r>
            <a:r>
              <a:rPr lang="uk-UA" dirty="0" err="1" smtClean="0"/>
              <a:t>обжалованию</a:t>
            </a:r>
            <a:r>
              <a:rPr lang="uk-UA" dirty="0" smtClean="0"/>
              <a:t> не </a:t>
            </a:r>
            <a:r>
              <a:rPr lang="uk-UA" dirty="0" err="1" smtClean="0"/>
              <a:t>подлежит</a:t>
            </a:r>
            <a:r>
              <a:rPr lang="uk-UA" dirty="0" smtClean="0"/>
              <a:t>! </a:t>
            </a:r>
            <a:r>
              <a:rPr lang="uk-UA" dirty="0" err="1" smtClean="0"/>
              <a:t>Поэтому</a:t>
            </a:r>
            <a:r>
              <a:rPr lang="uk-UA" dirty="0" smtClean="0"/>
              <a:t> перед </a:t>
            </a:r>
            <a:r>
              <a:rPr lang="uk-UA" dirty="0" err="1" smtClean="0"/>
              <a:t>экзаменом</a:t>
            </a:r>
            <a:r>
              <a:rPr lang="uk-UA" dirty="0" smtClean="0"/>
              <a:t>  </a:t>
            </a:r>
            <a:r>
              <a:rPr lang="uk-UA" dirty="0" err="1" smtClean="0"/>
              <a:t>обязательно</a:t>
            </a:r>
            <a:r>
              <a:rPr lang="uk-UA" dirty="0" smtClean="0"/>
              <a:t> </a:t>
            </a:r>
            <a:r>
              <a:rPr lang="uk-UA" dirty="0" err="1" smtClean="0"/>
              <a:t>уделите</a:t>
            </a:r>
            <a:r>
              <a:rPr lang="uk-UA" dirty="0" smtClean="0"/>
              <a:t> </a:t>
            </a:r>
            <a:r>
              <a:rPr lang="uk-UA" dirty="0" err="1" smtClean="0"/>
              <a:t>внимание</a:t>
            </a:r>
            <a:r>
              <a:rPr lang="uk-UA" dirty="0" smtClean="0"/>
              <a:t> тому, </a:t>
            </a:r>
            <a:r>
              <a:rPr lang="uk-UA" dirty="0" err="1" smtClean="0"/>
              <a:t>как</a:t>
            </a:r>
            <a:r>
              <a:rPr lang="uk-UA" dirty="0" smtClean="0"/>
              <a:t> правильно перенести </a:t>
            </a:r>
            <a:r>
              <a:rPr lang="uk-UA" dirty="0" err="1" smtClean="0"/>
              <a:t>ответы</a:t>
            </a:r>
            <a:r>
              <a:rPr lang="uk-UA" dirty="0" smtClean="0"/>
              <a:t> </a:t>
            </a:r>
            <a:r>
              <a:rPr lang="uk-UA" dirty="0" err="1" smtClean="0"/>
              <a:t>из</a:t>
            </a:r>
            <a:r>
              <a:rPr lang="uk-UA" dirty="0" smtClean="0"/>
              <a:t> </a:t>
            </a:r>
            <a:r>
              <a:rPr lang="uk-UA" dirty="0" err="1" smtClean="0"/>
              <a:t>черновика</a:t>
            </a:r>
            <a:r>
              <a:rPr lang="uk-UA" dirty="0" smtClean="0"/>
              <a:t> в </a:t>
            </a:r>
            <a:r>
              <a:rPr lang="uk-UA" dirty="0" err="1" smtClean="0"/>
              <a:t>официальный</a:t>
            </a:r>
            <a:r>
              <a:rPr lang="uk-UA" dirty="0" smtClean="0"/>
              <a:t> бланк.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7309" y="980728"/>
            <a:ext cx="10157354" cy="51914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Часть 2 содержит 9 заданий с развёрнутым ответом.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Ответы  на эти задания формулируются и записываются экзаменуемым самостоятельно в развернутой форме. Эти задания требуют полного ответа (дать объяснение, описание или обоснование; высказать и аргументировать собственное мнение).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Задания этой части работы нацелены на выявление выпускников, имеющих наиболее высокий уровень обществоведческой подготовки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12" y="76200"/>
            <a:ext cx="10580851" cy="198464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Максимальный первичный бал за выполнение заданий второй части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30 (46,9%)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7309" y="2420888"/>
            <a:ext cx="10157354" cy="3751312"/>
          </a:xfrm>
        </p:spPr>
        <p:txBody>
          <a:bodyPr/>
          <a:lstStyle/>
          <a:p>
            <a:r>
              <a:rPr lang="uk-UA" dirty="0" err="1" smtClean="0"/>
              <a:t>Часть</a:t>
            </a:r>
            <a:r>
              <a:rPr lang="uk-UA" dirty="0" smtClean="0"/>
              <a:t> №2 с </a:t>
            </a:r>
            <a:r>
              <a:rPr lang="uk-UA" dirty="0" err="1" smtClean="0"/>
              <a:t>развернутыми</a:t>
            </a:r>
            <a:r>
              <a:rPr lang="uk-UA" dirty="0" smtClean="0"/>
              <a:t> </a:t>
            </a:r>
            <a:r>
              <a:rPr lang="uk-UA" dirty="0" err="1" smtClean="0"/>
              <a:t>ответами</a:t>
            </a:r>
            <a:r>
              <a:rPr lang="uk-UA" dirty="0" smtClean="0"/>
              <a:t> </a:t>
            </a:r>
            <a:r>
              <a:rPr lang="uk-UA" dirty="0" err="1" smtClean="0"/>
              <a:t>будет</a:t>
            </a:r>
            <a:r>
              <a:rPr lang="uk-UA" dirty="0" smtClean="0"/>
              <a:t> </a:t>
            </a:r>
            <a:r>
              <a:rPr lang="uk-UA" dirty="0" err="1" smtClean="0"/>
              <a:t>проверена</a:t>
            </a:r>
            <a:r>
              <a:rPr lang="uk-UA" dirty="0" smtClean="0"/>
              <a:t> </a:t>
            </a:r>
            <a:r>
              <a:rPr lang="uk-UA" dirty="0" err="1" smtClean="0"/>
              <a:t>независимыми</a:t>
            </a:r>
            <a:r>
              <a:rPr lang="uk-UA" dirty="0" smtClean="0"/>
              <a:t> </a:t>
            </a:r>
            <a:r>
              <a:rPr lang="uk-UA" dirty="0" err="1" smtClean="0"/>
              <a:t>экспертами</a:t>
            </a:r>
            <a:r>
              <a:rPr lang="uk-UA" dirty="0" smtClean="0"/>
              <a:t>. </a:t>
            </a:r>
          </a:p>
          <a:p>
            <a:r>
              <a:rPr lang="uk-UA" dirty="0" smtClean="0"/>
              <a:t> </a:t>
            </a:r>
            <a:r>
              <a:rPr lang="uk-UA" dirty="0" err="1" smtClean="0"/>
              <a:t>Если</a:t>
            </a:r>
            <a:r>
              <a:rPr lang="uk-UA" dirty="0" smtClean="0"/>
              <a:t>  </a:t>
            </a:r>
            <a:r>
              <a:rPr lang="uk-UA" dirty="0" err="1" smtClean="0"/>
              <a:t>после</a:t>
            </a:r>
            <a:r>
              <a:rPr lang="uk-UA" dirty="0" smtClean="0"/>
              <a:t> </a:t>
            </a:r>
            <a:r>
              <a:rPr lang="uk-UA" dirty="0" err="1" smtClean="0"/>
              <a:t>выполнения</a:t>
            </a:r>
            <a:r>
              <a:rPr lang="uk-UA" dirty="0" smtClean="0"/>
              <a:t> </a:t>
            </a:r>
            <a:r>
              <a:rPr lang="uk-UA" dirty="0" err="1" smtClean="0"/>
              <a:t>двух</a:t>
            </a:r>
            <a:r>
              <a:rPr lang="uk-UA" dirty="0" smtClean="0"/>
              <a:t> </a:t>
            </a:r>
            <a:r>
              <a:rPr lang="uk-UA" dirty="0" err="1" smtClean="0"/>
              <a:t>проверок</a:t>
            </a:r>
            <a:r>
              <a:rPr lang="uk-UA" dirty="0" smtClean="0"/>
              <a:t>  </a:t>
            </a:r>
            <a:r>
              <a:rPr lang="uk-UA" dirty="0" err="1" smtClean="0"/>
              <a:t>результаты</a:t>
            </a:r>
            <a:r>
              <a:rPr lang="uk-UA" dirty="0" smtClean="0"/>
              <a:t> </a:t>
            </a:r>
            <a:r>
              <a:rPr lang="uk-UA" dirty="0" err="1" smtClean="0"/>
              <a:t>оценивания</a:t>
            </a:r>
            <a:r>
              <a:rPr lang="uk-UA" dirty="0" smtClean="0"/>
              <a:t> </a:t>
            </a:r>
            <a:r>
              <a:rPr lang="uk-UA" dirty="0" err="1" smtClean="0"/>
              <a:t>отдельных</a:t>
            </a:r>
            <a:r>
              <a:rPr lang="uk-UA" dirty="0" smtClean="0"/>
              <a:t> заданий </a:t>
            </a:r>
            <a:r>
              <a:rPr lang="uk-UA" dirty="0" err="1" smtClean="0"/>
              <a:t>будут</a:t>
            </a:r>
            <a:r>
              <a:rPr lang="uk-UA" dirty="0" smtClean="0"/>
              <a:t> </a:t>
            </a:r>
            <a:r>
              <a:rPr lang="uk-UA" dirty="0" err="1" smtClean="0"/>
              <a:t>отличаться</a:t>
            </a:r>
            <a:r>
              <a:rPr lang="uk-UA" dirty="0" smtClean="0"/>
              <a:t> </a:t>
            </a:r>
            <a:r>
              <a:rPr lang="uk-UA" dirty="0" err="1" smtClean="0"/>
              <a:t>более</a:t>
            </a:r>
            <a:r>
              <a:rPr lang="uk-UA" dirty="0" smtClean="0"/>
              <a:t> </a:t>
            </a:r>
            <a:r>
              <a:rPr lang="uk-UA" dirty="0" err="1" smtClean="0"/>
              <a:t>чем</a:t>
            </a:r>
            <a:r>
              <a:rPr lang="uk-UA" dirty="0" smtClean="0"/>
              <a:t> на 2 </a:t>
            </a:r>
            <a:r>
              <a:rPr lang="uk-UA" dirty="0" err="1" smtClean="0"/>
              <a:t>балла</a:t>
            </a:r>
            <a:r>
              <a:rPr lang="uk-UA" dirty="0" smtClean="0"/>
              <a:t>, к </a:t>
            </a:r>
            <a:r>
              <a:rPr lang="uk-UA" dirty="0" err="1" smtClean="0"/>
              <a:t>проверке</a:t>
            </a:r>
            <a:r>
              <a:rPr lang="uk-UA" dirty="0" smtClean="0"/>
              <a:t> </a:t>
            </a:r>
            <a:r>
              <a:rPr lang="uk-UA" dirty="0" err="1" smtClean="0"/>
              <a:t>привлекут</a:t>
            </a:r>
            <a:r>
              <a:rPr lang="uk-UA" dirty="0" smtClean="0"/>
              <a:t> </a:t>
            </a:r>
            <a:r>
              <a:rPr lang="uk-UA" dirty="0" err="1" smtClean="0"/>
              <a:t>третьего</a:t>
            </a:r>
            <a:r>
              <a:rPr lang="uk-UA" dirty="0" smtClean="0"/>
              <a:t> </a:t>
            </a:r>
            <a:r>
              <a:rPr lang="uk-UA" dirty="0" err="1" smtClean="0"/>
              <a:t>эксперта</a:t>
            </a:r>
            <a:r>
              <a:rPr lang="uk-UA" dirty="0" smtClean="0"/>
              <a:t>, </a:t>
            </a:r>
            <a:r>
              <a:rPr lang="uk-UA" dirty="0" err="1" smtClean="0"/>
              <a:t>который</a:t>
            </a:r>
            <a:r>
              <a:rPr lang="uk-UA" dirty="0" smtClean="0"/>
              <a:t> </a:t>
            </a:r>
            <a:r>
              <a:rPr lang="uk-UA" dirty="0" err="1" smtClean="0"/>
              <a:t>проверит</a:t>
            </a:r>
            <a:r>
              <a:rPr lang="uk-UA" dirty="0" smtClean="0"/>
              <a:t> </a:t>
            </a:r>
            <a:r>
              <a:rPr lang="uk-UA" dirty="0" err="1" smtClean="0"/>
              <a:t>только</a:t>
            </a:r>
            <a:r>
              <a:rPr lang="uk-UA" dirty="0" smtClean="0"/>
              <a:t> </a:t>
            </a:r>
            <a:r>
              <a:rPr lang="uk-UA" dirty="0" err="1" smtClean="0"/>
              <a:t>спорные</a:t>
            </a:r>
            <a:r>
              <a:rPr lang="uk-UA" dirty="0" smtClean="0"/>
              <a:t> </a:t>
            </a:r>
            <a:r>
              <a:rPr lang="uk-UA" dirty="0" err="1" smtClean="0"/>
              <a:t>задания</a:t>
            </a:r>
            <a:r>
              <a:rPr lang="uk-UA" dirty="0" smtClean="0"/>
              <a:t>. </a:t>
            </a:r>
            <a:r>
              <a:rPr lang="uk-UA" dirty="0" err="1" smtClean="0"/>
              <a:t>Далее</a:t>
            </a:r>
            <a:r>
              <a:rPr lang="uk-UA" dirty="0" smtClean="0"/>
              <a:t> </a:t>
            </a:r>
            <a:r>
              <a:rPr lang="uk-UA" dirty="0" err="1" smtClean="0"/>
              <a:t>результаты</a:t>
            </a:r>
            <a:r>
              <a:rPr lang="uk-UA" dirty="0" smtClean="0"/>
              <a:t>, </a:t>
            </a:r>
            <a:r>
              <a:rPr lang="uk-UA" dirty="0" err="1" smtClean="0"/>
              <a:t>полученные</a:t>
            </a:r>
            <a:r>
              <a:rPr lang="uk-UA" dirty="0" smtClean="0"/>
              <a:t> за 1-ю и 2-ю </a:t>
            </a:r>
            <a:r>
              <a:rPr lang="uk-UA" dirty="0" err="1" smtClean="0"/>
              <a:t>часть</a:t>
            </a:r>
            <a:r>
              <a:rPr lang="uk-UA" dirty="0" smtClean="0"/>
              <a:t>, </a:t>
            </a:r>
            <a:r>
              <a:rPr lang="uk-UA" dirty="0" err="1" smtClean="0"/>
              <a:t>суммируются</a:t>
            </a:r>
            <a:r>
              <a:rPr lang="uk-UA" dirty="0" smtClean="0"/>
              <a:t> и </a:t>
            </a:r>
            <a:r>
              <a:rPr lang="uk-UA" dirty="0" err="1" smtClean="0"/>
              <a:t>переводятся</a:t>
            </a:r>
            <a:r>
              <a:rPr lang="uk-UA" dirty="0" smtClean="0"/>
              <a:t> в по </a:t>
            </a:r>
            <a:r>
              <a:rPr lang="uk-UA" dirty="0" err="1" smtClean="0"/>
              <a:t>установленной</a:t>
            </a:r>
            <a:r>
              <a:rPr lang="uk-UA" dirty="0" smtClean="0"/>
              <a:t> ФИПИ </a:t>
            </a:r>
            <a:r>
              <a:rPr lang="uk-UA" dirty="0" err="1" smtClean="0"/>
              <a:t>шкале</a:t>
            </a:r>
            <a:r>
              <a:rPr lang="uk-UA" dirty="0" smtClean="0"/>
              <a:t> </a:t>
            </a:r>
            <a:r>
              <a:rPr lang="uk-UA" dirty="0" err="1" smtClean="0"/>
              <a:t>соответствия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704088"/>
            <a:ext cx="10969943" cy="164479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 2021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тестовые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баллы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ЕГЭ по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обществознанию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полежат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переводу в 5-бальную систему. Тем не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менее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существует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приблизительная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таблица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которая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поможет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вам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оценить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свой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результат.  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441" y="2204864"/>
            <a:ext cx="10969943" cy="436740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Соответствие  оценке</a:t>
            </a:r>
          </a:p>
          <a:p>
            <a:r>
              <a:rPr lang="ru-RU" b="1" dirty="0" smtClean="0"/>
              <a:t>О-41 баллов – «2» (не сдал)</a:t>
            </a:r>
          </a:p>
          <a:p>
            <a:r>
              <a:rPr lang="ru-RU" b="1" dirty="0" smtClean="0"/>
              <a:t>42-57 баллов – «3»</a:t>
            </a:r>
          </a:p>
          <a:p>
            <a:r>
              <a:rPr lang="ru-RU" b="1" dirty="0" smtClean="0"/>
              <a:t>58-69 баллов – «4»</a:t>
            </a:r>
          </a:p>
          <a:p>
            <a:r>
              <a:rPr lang="ru-RU" b="1" dirty="0" smtClean="0"/>
              <a:t>70-100 баллов – «5»</a:t>
            </a:r>
            <a:endParaRPr lang="ru-RU" b="1" dirty="0"/>
          </a:p>
        </p:txBody>
      </p:sp>
      <p:pic>
        <p:nvPicPr>
          <p:cNvPr id="8194" name="Picture 2" descr="Результаты ЕГЭ по русскому языку 56orb.ru"/>
          <p:cNvPicPr>
            <a:picLocks noChangeAspect="1" noChangeArrowheads="1"/>
          </p:cNvPicPr>
          <p:nvPr/>
        </p:nvPicPr>
        <p:blipFill>
          <a:blip r:embed="rId2" cstate="print"/>
          <a:srcRect l="13498"/>
          <a:stretch>
            <a:fillRect/>
          </a:stretch>
        </p:blipFill>
        <p:spPr bwMode="auto">
          <a:xfrm>
            <a:off x="7174625" y="2428868"/>
            <a:ext cx="4633443" cy="40862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4" y="260648"/>
            <a:ext cx="10652859" cy="1152128"/>
          </a:xfrm>
        </p:spPr>
        <p:txBody>
          <a:bodyPr>
            <a:noAutofit/>
          </a:bodyPr>
          <a:lstStyle/>
          <a:p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Краеугольными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камнями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которых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базируется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успешная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сдача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ЕГЭ по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обществознанию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в 2021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будут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9372" y="908720"/>
            <a:ext cx="11358641" cy="573499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знание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критериев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оценивнаия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выполнение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требований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заполнению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бланков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глубокие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теоретические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знания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по темам,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перечисленным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кодификаторе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умение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систематизировать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информацию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высказывать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мнение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проблемным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вопросам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аргументировать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свой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выбор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умение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писать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эссе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Детально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проработать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каждый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тематических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блоков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помогут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открытого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банка ФИПИ.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Теоретическую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информацию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найти 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разных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источниках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использовать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учебники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специальные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издания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онлайн-уроки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репетиторов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20552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написании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эссе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рекомендуется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придерживаться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такого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плана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7309" y="1484784"/>
            <a:ext cx="10157354" cy="4608512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Главная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цитата. </a:t>
            </a:r>
          </a:p>
          <a:p>
            <a:pPr>
              <a:lnSpc>
                <a:spcPct val="50000"/>
              </a:lnSpc>
            </a:pP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Формулировка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затронутой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проблемы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50000"/>
              </a:lnSpc>
            </a:pP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Раскрытие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сути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высказывания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50000"/>
              </a:lnSpc>
            </a:pP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Позиция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экзаменуемого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описанную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проблему. </a:t>
            </a:r>
          </a:p>
          <a:p>
            <a:pPr>
              <a:lnSpc>
                <a:spcPct val="50000"/>
              </a:lnSpc>
            </a:pP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Аргументация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личного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мнения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50000"/>
              </a:lnSpc>
            </a:pP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Приведение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примеров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Краткий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00000"/>
              </a:lnSpc>
              <a:buNone/>
            </a:pPr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7309" y="1124744"/>
            <a:ext cx="10157354" cy="50474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Обратите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эссе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обществознанию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отсутствуют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такие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блоки,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темы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проблему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затронули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она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уже актуальна), «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биографии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авторов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» (все-таки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сочинение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не по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литературе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сосредоточьтесь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на том,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имеет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отношение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описанной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проблеме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ее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решению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чем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эссе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обществу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схоже с другими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сочинениями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возможность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использования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готовых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клише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универсальных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фраз, с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помощью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которых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красиво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подойти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раскрытию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нужного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блока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создать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переход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от одного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раздела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сочинения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к другому</a:t>
            </a:r>
            <a:endParaRPr lang="uk-UA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925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Система оценивания выполнения отдельных заданий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7309" y="1556792"/>
            <a:ext cx="10157354" cy="4615408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Задания 1-3,10, 12  и 16 оцениваются 1 баллом.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Задание считается выполненным верно, если ответ записан в той форме, которая указана в инструкции по выполнению задания.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Задания 4-9, 11, 13-15, 17-20 оцениваются 2 баллами.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Полное правильное выполнение задания – 2 балла; выполнение задания с одной ошибкой или неполное выполнение задания – 1 балл;                                                                                                неверное выполнение задания  - 0 баллов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925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Система оценивания выполнения отдельных заданий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7309" y="1556792"/>
            <a:ext cx="10157354" cy="4615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Полное правильное выполнение заданий части  2  оценивается от 2 до 6 баллов.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За полное правильное выполнение заданий   21, 22  выставляется по        2 балла.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За полное правильное выполнение заданий   23, 24, 26, 27  выставляется   по 3 балла.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За полное правильное выполнение заданий   25 и 28  выставляется по        4 балла.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За полное правильное выполнение задания   29  выставляется 6 баллов.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09594"/>
          </a:xfrm>
        </p:spPr>
        <p:txBody>
          <a:bodyPr/>
          <a:lstStyle/>
          <a:p>
            <a:pPr algn="ctr"/>
            <a:r>
              <a:rPr lang="ru-RU" dirty="0" smtClean="0"/>
              <a:t> Задания на соответствие.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08000" y="1000125"/>
          <a:ext cx="10466426" cy="4937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000792"/>
                <a:gridCol w="44656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Функции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Государственные органы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А)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борьба с уличной преступностью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1)Суд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Б)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контроль за соблюдением законности всеми участниками общественной жизни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2)Прокуратура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В)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вынесение решения или приговора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3)Полиция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Г)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надзор за соблюдением прав и свобод</a:t>
                      </a:r>
                    </a:p>
                    <a:p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человека и гражданина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Д)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разрешение правовых споров между субъектами правоотношений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22314" y="6215082"/>
            <a:ext cx="2053767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dirty="0" smtClean="0"/>
              <a:t>Ответ: 32121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7309" y="548680"/>
            <a:ext cx="10157354" cy="5623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ЕГЭ представляет собой форму ГИА, проводимой в целях определения соответствия результатов освоения обучающимися основных образовательных программ среднего общего образования соответствующим требованиям образовательного стандарта.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ЕГЭ проводится в соответствии с ФЗ «Об образовании в Российской Федерации» от 29.12.2012 № 273-ФЗ и Порядком проведения ГИА по образовательным программам среднего общего образования,  утвержденным приказом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России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от 07.11.2018 №190/1512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857232"/>
            <a:ext cx="10157354" cy="6159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u="sng" dirty="0" smtClean="0"/>
              <a:t/>
            </a:r>
            <a:br>
              <a:rPr lang="ru-RU" sz="4000" u="sng" dirty="0" smtClean="0"/>
            </a:br>
            <a:r>
              <a:rPr lang="ru-RU" sz="4000" u="sng" dirty="0" smtClean="0"/>
              <a:t/>
            </a:r>
            <a:br>
              <a:rPr lang="ru-RU" sz="4000" u="sng" dirty="0" smtClean="0"/>
            </a:br>
            <a:r>
              <a:rPr lang="ru-RU" sz="4000" u="sng" dirty="0" smtClean="0"/>
              <a:t/>
            </a:r>
            <a:br>
              <a:rPr lang="ru-RU" sz="4000" u="sng" dirty="0" smtClean="0"/>
            </a:br>
            <a:r>
              <a:rPr lang="ru-RU" sz="4000" u="sng" dirty="0" smtClean="0"/>
              <a:t/>
            </a:r>
            <a:br>
              <a:rPr lang="ru-RU" sz="4000" u="sng" dirty="0" smtClean="0"/>
            </a:br>
            <a:r>
              <a:rPr lang="ru-RU" sz="4000" u="sng" dirty="0" smtClean="0"/>
              <a:t/>
            </a:r>
            <a:br>
              <a:rPr lang="ru-RU" sz="4000" u="sng" dirty="0" smtClean="0"/>
            </a:br>
            <a:r>
              <a:rPr lang="ru-RU" sz="4000" u="sng" dirty="0" smtClean="0"/>
              <a:t/>
            </a:r>
            <a:br>
              <a:rPr lang="ru-RU" sz="4000" u="sng" dirty="0" smtClean="0"/>
            </a:br>
            <a:r>
              <a:rPr lang="ru-RU" sz="4000" u="sng" dirty="0" smtClean="0"/>
              <a:t/>
            </a:r>
            <a:br>
              <a:rPr lang="ru-RU" sz="4000" u="sng" dirty="0" smtClean="0"/>
            </a:br>
            <a:r>
              <a:rPr lang="ru-RU" sz="4000" u="sng" dirty="0" smtClean="0"/>
              <a:t/>
            </a:r>
            <a:br>
              <a:rPr lang="ru-RU" sz="4000" u="sng" dirty="0" smtClean="0"/>
            </a:br>
            <a:r>
              <a:rPr lang="ru-RU" sz="4000" u="sng" dirty="0" smtClean="0"/>
              <a:t/>
            </a:r>
            <a:br>
              <a:rPr lang="ru-RU" sz="4000" u="sng" dirty="0" smtClean="0"/>
            </a:br>
            <a:r>
              <a:rPr lang="ru-RU" sz="4000" u="sng" dirty="0" smtClean="0"/>
              <a:t/>
            </a:r>
            <a:br>
              <a:rPr lang="ru-RU" sz="4000" u="sng" dirty="0" smtClean="0"/>
            </a:br>
            <a:r>
              <a:rPr lang="ru-RU" sz="4000" u="sng" dirty="0" smtClean="0"/>
              <a:t/>
            </a:r>
            <a:br>
              <a:rPr lang="ru-RU" sz="4000" u="sng" dirty="0" smtClean="0"/>
            </a:br>
            <a:r>
              <a:rPr lang="ru-RU" sz="4000" u="sng" dirty="0" smtClean="0"/>
              <a:t/>
            </a:r>
            <a:br>
              <a:rPr lang="ru-RU" sz="4000" u="sng" dirty="0" smtClean="0"/>
            </a:br>
            <a:r>
              <a:rPr lang="ru-RU" sz="4000" dirty="0" smtClean="0"/>
              <a:t>На выбор нескольких правильных ответов из списка предложенных.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6562" y="1071546"/>
            <a:ext cx="11215766" cy="55721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В государстве Z власть передаётся по наследству. Власть короля ограничена законами страны. Выборы в парламент происходят регулярно, на альтернативной основе. Жители государства обладают всей полнотой гражданских прав и свобод, развиты институты гражданского общества. Государство Z включает в себя территории, не обладающие политической самостоятельностью.</a:t>
            </a:r>
          </a:p>
          <a:p>
            <a:pPr>
              <a:buNone/>
            </a:pPr>
            <a:r>
              <a:rPr lang="ru-RU" dirty="0" smtClean="0"/>
              <a:t>Найдите в приведённом ниже списке характеристики формы государства Z и запишите </a:t>
            </a:r>
            <a:r>
              <a:rPr lang="ru-RU" b="1" dirty="0" smtClean="0"/>
              <a:t>цифры, под которыми они указаны.</a:t>
            </a:r>
          </a:p>
          <a:p>
            <a:r>
              <a:rPr lang="ru-RU" dirty="0" smtClean="0"/>
              <a:t>1) унитарное государство</a:t>
            </a:r>
          </a:p>
          <a:p>
            <a:r>
              <a:rPr lang="ru-RU" dirty="0" smtClean="0"/>
              <a:t>2) федеративное государство</a:t>
            </a:r>
          </a:p>
          <a:p>
            <a:r>
              <a:rPr lang="ru-RU" dirty="0" smtClean="0"/>
              <a:t>3) конституционная монархия</a:t>
            </a:r>
          </a:p>
          <a:p>
            <a:r>
              <a:rPr lang="ru-RU" dirty="0" smtClean="0"/>
              <a:t>4) демократическое государство</a:t>
            </a:r>
          </a:p>
          <a:p>
            <a:r>
              <a:rPr lang="ru-RU" dirty="0" smtClean="0"/>
              <a:t>5) абсолютная монархия</a:t>
            </a:r>
          </a:p>
          <a:p>
            <a:r>
              <a:rPr lang="ru-RU" dirty="0" smtClean="0"/>
              <a:t>6) президентская республика</a:t>
            </a:r>
          </a:p>
          <a:p>
            <a:r>
              <a:rPr lang="ru-RU" dirty="0" smtClean="0"/>
              <a:t>Ответ: _134.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1" y="76200"/>
            <a:ext cx="5180251" cy="106678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 Работа с диаграммами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620" y="142852"/>
            <a:ext cx="6000791" cy="671514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000" b="1" dirty="0" smtClean="0"/>
              <a:t>Социологи опросили 23-летних работающих юношей и девушек страны Z. Им задавали вопрос: «Зачем Вы работаете, какова Ваша трудовая мотивация?». Полученные результаты (в % от числа опрошенных)представлены в виде диаграммы. Найдите в приведённом списке выводы, которые можно сделать на основе диаграммы, и запишите цифры, под которыми они указаны.</a:t>
            </a:r>
          </a:p>
          <a:p>
            <a:pPr>
              <a:buNone/>
            </a:pPr>
            <a:r>
              <a:rPr lang="ru-RU" sz="2000" dirty="0" smtClean="0"/>
              <a:t>1) Половина юношей работает для того, чтобы обеспечить материальное благополучие.</a:t>
            </a:r>
          </a:p>
          <a:p>
            <a:pPr>
              <a:buNone/>
            </a:pPr>
            <a:r>
              <a:rPr lang="ru-RU" sz="2000" dirty="0" smtClean="0"/>
              <a:t>2) Доли девушек, связывающих трудовую мотивацию с потребностью в самореализации и с возможностью путешествий, общения с разными людьми, равны.</a:t>
            </a:r>
          </a:p>
          <a:p>
            <a:pPr>
              <a:buNone/>
            </a:pPr>
            <a:r>
              <a:rPr lang="ru-RU" sz="2000" dirty="0" smtClean="0"/>
              <a:t>3) Доля тех, кто работает, потому что им интересно то, чем они занимаются, больше среди девушек, чем среди юношей.</a:t>
            </a:r>
          </a:p>
          <a:p>
            <a:pPr>
              <a:buNone/>
            </a:pPr>
            <a:r>
              <a:rPr lang="ru-RU" sz="2000" dirty="0" smtClean="0"/>
              <a:t>4) Равные доли опрошенных каждой группы прилагают усилия, чтобы подняться по карьерной лестнице.</a:t>
            </a:r>
          </a:p>
          <a:p>
            <a:pPr>
              <a:buNone/>
            </a:pPr>
            <a:r>
              <a:rPr lang="ru-RU" sz="2000" dirty="0" smtClean="0"/>
              <a:t>5) </a:t>
            </a:r>
            <a:r>
              <a:rPr lang="ru-RU" sz="2000" dirty="0" err="1" smtClean="0"/>
              <a:t>Бóльшая</a:t>
            </a:r>
            <a:r>
              <a:rPr lang="ru-RU" sz="2000" dirty="0" smtClean="0"/>
              <a:t> доля юношей, по сравнению с девушками, работает потому, что их работа очень нужна обществу.</a:t>
            </a:r>
            <a:endParaRPr lang="ru-RU" sz="20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8726" y="1643050"/>
            <a:ext cx="5705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8726" y="3000372"/>
            <a:ext cx="5705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8726" y="4429132"/>
            <a:ext cx="5715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880230" y="6143644"/>
            <a:ext cx="285752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b="1" dirty="0" smtClean="0"/>
              <a:t>Ответ: 123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5667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 Поиск обобщающего понятия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7309" y="1142984"/>
            <a:ext cx="10157354" cy="5029216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/>
              <a:t>Найдите понятие, которое является обобщающим для всех остальных понятий представленного ниже ряда, и запишите цифру, под которой оно указано.</a:t>
            </a:r>
          </a:p>
          <a:p>
            <a:pPr>
              <a:buNone/>
            </a:pPr>
            <a:r>
              <a:rPr lang="en-US" sz="2800" b="1" dirty="0" smtClean="0"/>
              <a:t>   </a:t>
            </a:r>
            <a:r>
              <a:rPr lang="ru-RU" sz="2800" b="1" dirty="0" smtClean="0"/>
              <a:t>1) </a:t>
            </a:r>
            <a:r>
              <a:rPr lang="ru-RU" sz="2800" b="1" i="1" dirty="0" smtClean="0"/>
              <a:t>моральные нормы; </a:t>
            </a:r>
            <a:endParaRPr lang="en-US" sz="2800" b="1" i="1" dirty="0" smtClean="0"/>
          </a:p>
          <a:p>
            <a:pPr>
              <a:buNone/>
            </a:pPr>
            <a:r>
              <a:rPr lang="en-US" sz="2800" b="1" i="1" dirty="0" smtClean="0"/>
              <a:t>   </a:t>
            </a:r>
            <a:r>
              <a:rPr lang="ru-RU" sz="2800" b="1" i="1" dirty="0" smtClean="0"/>
              <a:t>2) позитивные санкции; </a:t>
            </a:r>
            <a:endParaRPr lang="en-US" sz="2800" b="1" i="1" dirty="0" smtClean="0"/>
          </a:p>
          <a:p>
            <a:pPr>
              <a:buNone/>
            </a:pPr>
            <a:r>
              <a:rPr lang="en-US" sz="2800" b="1" i="1" dirty="0" smtClean="0"/>
              <a:t>   </a:t>
            </a:r>
            <a:r>
              <a:rPr lang="ru-RU" sz="2800" b="1" i="1" dirty="0" smtClean="0"/>
              <a:t>3) социальный контроль; </a:t>
            </a:r>
            <a:endParaRPr lang="en-US" sz="2800" b="1" i="1" dirty="0" smtClean="0"/>
          </a:p>
          <a:p>
            <a:pPr>
              <a:buNone/>
            </a:pPr>
            <a:r>
              <a:rPr lang="en-US" sz="2800" b="1" i="1" dirty="0" smtClean="0"/>
              <a:t>   </a:t>
            </a:r>
            <a:r>
              <a:rPr lang="ru-RU" sz="2800" b="1" dirty="0" smtClean="0"/>
              <a:t>4) </a:t>
            </a:r>
            <a:r>
              <a:rPr lang="ru-RU" sz="2800" b="1" i="1" dirty="0" smtClean="0"/>
              <a:t>правовые нормы; </a:t>
            </a:r>
            <a:endParaRPr lang="en-US" sz="2800" b="1" i="1" dirty="0" smtClean="0"/>
          </a:p>
          <a:p>
            <a:pPr>
              <a:buNone/>
            </a:pPr>
            <a:r>
              <a:rPr lang="en-US" sz="2800" b="1" i="1" dirty="0" smtClean="0"/>
              <a:t>   </a:t>
            </a:r>
            <a:r>
              <a:rPr lang="ru-RU" sz="2800" b="1" i="1" dirty="0" smtClean="0"/>
              <a:t>5) негативные санкции.</a:t>
            </a:r>
          </a:p>
          <a:p>
            <a:pPr>
              <a:buNone/>
            </a:pPr>
            <a:r>
              <a:rPr lang="en-US" sz="2800" b="1" i="1" dirty="0" smtClean="0"/>
              <a:t>    </a:t>
            </a:r>
            <a:r>
              <a:rPr lang="ru-RU" sz="2800" b="1" i="1" dirty="0" smtClean="0"/>
              <a:t>Ответ: 3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0959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 Поиск лишних позиций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7309" y="928670"/>
            <a:ext cx="10157354" cy="52435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Ниже приведён перечень терминов. Все они, за исключением двух, представляют методы научного познания мира.</a:t>
            </a:r>
          </a:p>
          <a:p>
            <a:pPr>
              <a:buNone/>
            </a:pPr>
            <a:r>
              <a:rPr lang="ru-RU" sz="2800" dirty="0" smtClean="0"/>
              <a:t>1) наблюдение; 2) ощущение; 3) суждение; 4) выдвижение гипотезы; 5) проведение эксперимента; 6) эмпирическое описание.</a:t>
            </a:r>
          </a:p>
          <a:p>
            <a:pPr>
              <a:buNone/>
            </a:pPr>
            <a:r>
              <a:rPr lang="ru-RU" sz="2800" dirty="0" smtClean="0"/>
              <a:t>Найдите два термина, «выпадающих» из общего ряда, и запишите в таблицу цифры, под которыми они указаны</a:t>
            </a:r>
          </a:p>
          <a:p>
            <a:pPr>
              <a:buNone/>
            </a:pPr>
            <a:r>
              <a:rPr lang="ru-RU" sz="2800" dirty="0" smtClean="0"/>
              <a:t>Ответ: 23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12" y="0"/>
            <a:ext cx="10733418" cy="6309320"/>
          </a:xfrm>
        </p:spPr>
        <p:txBody>
          <a:bodyPr>
            <a:normAutofit/>
          </a:bodyPr>
          <a:lstStyle/>
          <a:p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Большое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выпускников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сдающих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обществознание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может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натолкнуть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будущих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абитуриентов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мысль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о том,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самых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простых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экзаменов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ГИА-11.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самом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деле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обществознание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таит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в себе немало «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подводных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камней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», и пройти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испытание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высокий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балл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основательной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подготовки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сегодня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просто нереально.</a:t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ЖЕЛАЮ ВАМ УДАЧИ! </a:t>
            </a:r>
            <a:endParaRPr lang="uk-UA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224575" cy="544488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25860" y="404664"/>
            <a:ext cx="10157354" cy="5767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</a:t>
            </a:r>
          </a:p>
          <a:p>
            <a:pPr>
              <a:buNone/>
            </a:pPr>
            <a:r>
              <a:rPr lang="uk-UA" dirty="0" smtClean="0"/>
              <a:t>   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сайте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ФИПИ:</a:t>
            </a: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Кодификатор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Спецификация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Демонстрационный вариант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Методические рекомендации на основе анализа типичных ошибок участников ЕГЭ 2015, 2016, 2017, 2018, 2019, 2020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Материалы методической копилки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Открытый банк заданий ЕГЭ 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76862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Изменения структуры и содержания КИМ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отсутствуют</a:t>
            </a:r>
            <a:endParaRPr lang="uk-UA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7309" y="2492896"/>
            <a:ext cx="10157354" cy="3679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Структура КИМ для ЕГЭ по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обществознанию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в 2021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останется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прежней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Не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изменится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формулировка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заданий и система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оценивания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692696"/>
            <a:ext cx="10157354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Экзамен будет охватывать </a:t>
            </a:r>
            <a:r>
              <a:rPr lang="ru-RU" b="1" dirty="0" smtClean="0"/>
              <a:t>пять</a:t>
            </a:r>
            <a:r>
              <a:rPr lang="ru-RU" dirty="0" smtClean="0"/>
              <a:t> тематических блоков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7309" y="2204864"/>
            <a:ext cx="10157354" cy="39673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Человек и общество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Экономика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Социальные отношения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Политика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Право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704088"/>
            <a:ext cx="10969943" cy="51033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Организационные моменты и структура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409" y="1285860"/>
            <a:ext cx="11808007" cy="55721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На выполнение экзаменационной работы по обществознанию даётся 3 часа 55 минут (235 минут).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Примерное время, отводимое на выполнение отдельных заданий, составляет: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1) для каждого из заданий 1-3, 10 -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1-4 минуты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2) для каждого из заданий 4-9, 11-28   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2-8 минут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3) для  задания 29 -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45 минут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704088"/>
            <a:ext cx="10969943" cy="51033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Организационные моменты и структура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7828" y="1844824"/>
            <a:ext cx="10801200" cy="43924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Работа состоит из 2 частей, включающих в себя  29 заданий</a:t>
            </a:r>
            <a:r>
              <a:rPr lang="uk-UA" sz="2800" dirty="0" smtClean="0"/>
              <a:t>, </a:t>
            </a:r>
          </a:p>
          <a:p>
            <a:pPr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которых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12 – базового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сложности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                      10 –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повышенного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сложности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                        7 –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высокого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сложности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Максимальный первичный балл – 64                                        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Дополнительные материалы и оборудование не используется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201622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Часть 1 содержит 20 заданий с кратким ответом.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7309" y="2060848"/>
            <a:ext cx="10157354" cy="4111352"/>
          </a:xfrm>
        </p:spPr>
        <p:txBody>
          <a:bodyPr/>
          <a:lstStyle/>
          <a:p>
            <a:r>
              <a:rPr lang="ru-RU" dirty="0" smtClean="0"/>
              <a:t>Задания на выбор и запись нескольких правильных ответов из предложенного перечня ответов</a:t>
            </a:r>
            <a:endParaRPr lang="en-US" dirty="0" smtClean="0"/>
          </a:p>
          <a:p>
            <a:r>
              <a:rPr lang="ru-RU" dirty="0" smtClean="0"/>
              <a:t>Задание на выявление структурных элементов понятий с помощью таблиц</a:t>
            </a:r>
          </a:p>
          <a:p>
            <a:r>
              <a:rPr lang="ru-RU" dirty="0" smtClean="0"/>
              <a:t>Задание на установление соответствия позиций,  представленных в двух множествах</a:t>
            </a:r>
          </a:p>
          <a:p>
            <a:r>
              <a:rPr lang="ru-RU" dirty="0" smtClean="0"/>
              <a:t>Задание на определение терминов и понятий, соответствующих предлагаемому контексту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190" y="0"/>
            <a:ext cx="10157354" cy="139700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9372" y="980729"/>
            <a:ext cx="115015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Ответ на каждое из заданий первой части дается в виде слова (словосочетания) или последовательности цифр, записанных без пробелов и разделительных символов</a:t>
            </a:r>
            <a:endParaRPr lang="ru-RU" sz="28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22248" y="3643314"/>
            <a:ext cx="1714512" cy="1588"/>
          </a:xfrm>
          <a:prstGeom prst="straightConnector1">
            <a:avLst/>
          </a:prstGeom>
          <a:ln w="57150"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236760" y="3429000"/>
            <a:ext cx="91440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Ответ: МОРАЛЬ.</a:t>
            </a:r>
          </a:p>
          <a:p>
            <a:r>
              <a:rPr lang="ru-RU" dirty="0" smtClean="0"/>
              <a:t>Ответ: 2 3</a:t>
            </a:r>
          </a:p>
          <a:p>
            <a:r>
              <a:rPr lang="ru-RU" dirty="0" smtClean="0"/>
              <a:t>Ответ: 125.</a:t>
            </a:r>
          </a:p>
          <a:p>
            <a:r>
              <a:rPr lang="ru-RU" dirty="0" smtClean="0"/>
              <a:t>            А Б В Г Д</a:t>
            </a:r>
          </a:p>
          <a:p>
            <a:r>
              <a:rPr lang="ru-RU" dirty="0" smtClean="0"/>
              <a:t>Ответ: 3 2 3  1  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4280" y="3429000"/>
            <a:ext cx="39052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4280" y="3857628"/>
            <a:ext cx="39052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4280" y="4214818"/>
            <a:ext cx="39052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4280" y="4786322"/>
            <a:ext cx="39052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ЕГЭ обществознание 2015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ЕГЭ обществознание 2015</Template>
  <TotalTime>0</TotalTime>
  <Words>1439</Words>
  <Application>Microsoft Office PowerPoint</Application>
  <PresentationFormat>Произвольный</PresentationFormat>
  <Paragraphs>135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ЕГЭ обществознание 2015</vt:lpstr>
      <vt:lpstr>        СТРУКТУРА КИМ и КРИТЕРИИ ОЦЕНИВАНИЯ ЗАДАНИЙ ЕГЭ по  Обществознанию – 2021 г.  </vt:lpstr>
      <vt:lpstr>Слайд 2</vt:lpstr>
      <vt:lpstr>Слайд 3</vt:lpstr>
      <vt:lpstr>Изменения структуры и содержания КИМ                           отсутствуют</vt:lpstr>
      <vt:lpstr>Экзамен будет охватывать пять тематических блоков</vt:lpstr>
      <vt:lpstr>Организационные моменты и структура</vt:lpstr>
      <vt:lpstr>Организационные моменты и структура</vt:lpstr>
      <vt:lpstr>Часть 1 содержит 20 заданий с кратким ответом.  </vt:lpstr>
      <vt:lpstr>Слайд 9</vt:lpstr>
      <vt:lpstr>Максимальный первичный бал за выполнение заданий первой части 34 (53,1%)</vt:lpstr>
      <vt:lpstr>Слайд 11</vt:lpstr>
      <vt:lpstr>Максимальный первичный бал за выполнение заданий второй части 30 (46,9%)</vt:lpstr>
      <vt:lpstr>в 2021 году тестовые баллы ЕГЭ по обществознанию не полежат переводу в 5-бальную систему. Тем не менее, существует приблизительная таблица, которая поможет вам оценить свой результат.   </vt:lpstr>
      <vt:lpstr>Краеугольными камнями, на которых базируется успешная сдача ЕГЭ по обществознанию в 2021 году, будут: </vt:lpstr>
      <vt:lpstr>При написании эссе рекомендуется придерживаться такого плана:</vt:lpstr>
      <vt:lpstr>Слайд 16</vt:lpstr>
      <vt:lpstr>Система оценивания выполнения отдельных заданий</vt:lpstr>
      <vt:lpstr>Система оценивания выполнения отдельных заданий</vt:lpstr>
      <vt:lpstr> Задания на соответствие.</vt:lpstr>
      <vt:lpstr>            На выбор нескольких правильных ответов из списка предложенных.  </vt:lpstr>
      <vt:lpstr> Работа с диаграммами</vt:lpstr>
      <vt:lpstr> Поиск обобщающего понятия</vt:lpstr>
      <vt:lpstr> Поиск лишних позиций </vt:lpstr>
      <vt:lpstr>Большое количество выпускников, сдающих обществознание, может натолкнуть будущих абитуриентов на мысль о том, что это один из самых простых экзаменов ГИА-11. Но, на самом деле, обществознание таит в себе немало «подводных камней», и пройти испытание на высокий балл без основательной подготовки сегодня просто нереально.                     ЖЕЛАЮ ВАМ УДАЧИ!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2014-09-24T16:49:56Z</dcterms:created>
  <dcterms:modified xsi:type="dcterms:W3CDTF">2020-10-09T15:37:13Z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