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sldIdLst>
    <p:sldId id="302" r:id="rId2"/>
    <p:sldId id="345" r:id="rId3"/>
    <p:sldId id="365" r:id="rId4"/>
    <p:sldId id="344" r:id="rId5"/>
    <p:sldId id="366" r:id="rId6"/>
    <p:sldId id="341" r:id="rId7"/>
    <p:sldId id="361" r:id="rId8"/>
    <p:sldId id="323" r:id="rId9"/>
    <p:sldId id="367" r:id="rId10"/>
    <p:sldId id="346" r:id="rId11"/>
    <p:sldId id="347" r:id="rId12"/>
    <p:sldId id="354" r:id="rId13"/>
    <p:sldId id="368" r:id="rId14"/>
    <p:sldId id="356" r:id="rId15"/>
    <p:sldId id="359" r:id="rId16"/>
    <p:sldId id="369" r:id="rId17"/>
    <p:sldId id="363" r:id="rId18"/>
    <p:sldId id="358" r:id="rId19"/>
    <p:sldId id="353" r:id="rId20"/>
    <p:sldId id="360" r:id="rId21"/>
    <p:sldId id="348" r:id="rId22"/>
    <p:sldId id="349" r:id="rId23"/>
    <p:sldId id="362" r:id="rId24"/>
    <p:sldId id="350" r:id="rId25"/>
    <p:sldId id="364" r:id="rId26"/>
    <p:sldId id="370" r:id="rId27"/>
    <p:sldId id="371" r:id="rId28"/>
    <p:sldId id="372" r:id="rId2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34A3EEC-F4B0-48F5-8C4D-34ADF22C868D}">
          <p14:sldIdLst>
            <p14:sldId id="302"/>
            <p14:sldId id="345"/>
            <p14:sldId id="365"/>
            <p14:sldId id="344"/>
            <p14:sldId id="366"/>
            <p14:sldId id="341"/>
            <p14:sldId id="361"/>
            <p14:sldId id="323"/>
            <p14:sldId id="367"/>
            <p14:sldId id="346"/>
            <p14:sldId id="347"/>
            <p14:sldId id="354"/>
            <p14:sldId id="368"/>
            <p14:sldId id="356"/>
            <p14:sldId id="359"/>
            <p14:sldId id="369"/>
            <p14:sldId id="363"/>
            <p14:sldId id="358"/>
            <p14:sldId id="353"/>
            <p14:sldId id="360"/>
            <p14:sldId id="348"/>
            <p14:sldId id="349"/>
            <p14:sldId id="362"/>
            <p14:sldId id="350"/>
            <p14:sldId id="364"/>
            <p14:sldId id="370"/>
            <p14:sldId id="37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6E19"/>
    <a:srgbClr val="99CC00"/>
    <a:srgbClr val="99FFCC"/>
    <a:srgbClr val="660066"/>
    <a:srgbClr val="FFCCCC"/>
    <a:srgbClr val="CCECFF"/>
    <a:srgbClr val="CC99FF"/>
    <a:srgbClr val="FFCCFF"/>
    <a:srgbClr val="CC9900"/>
    <a:srgbClr val="CC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023" autoAdjust="0"/>
  </p:normalViewPr>
  <p:slideViewPr>
    <p:cSldViewPr snapToGrid="0">
      <p:cViewPr>
        <p:scale>
          <a:sx n="86" d="100"/>
          <a:sy n="86" d="100"/>
        </p:scale>
        <p:origin x="-1476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D649F-0A03-4CF2-B122-9BECCDC1F6F9}" type="datetimeFigureOut">
              <a:rPr lang="ru-RU" smtClean="0"/>
              <a:pPr/>
              <a:t>23.10.23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BBCAD-D416-49D2-BD13-01B820EDE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3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2126-902F-42E6-9C5A-76118ADB85D3}" type="datetimeFigureOut">
              <a:rPr lang="ru-RU" smtClean="0"/>
              <a:pPr/>
              <a:t>23.10.23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650C-739A-4855-B76D-1FD3B6ABD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211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2126-902F-42E6-9C5A-76118ADB85D3}" type="datetimeFigureOut">
              <a:rPr lang="ru-RU" smtClean="0"/>
              <a:pPr/>
              <a:t>23.10.23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650C-739A-4855-B76D-1FD3B6ABD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69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2126-902F-42E6-9C5A-76118ADB85D3}" type="datetimeFigureOut">
              <a:rPr lang="ru-RU" smtClean="0"/>
              <a:pPr/>
              <a:t>23.10.23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650C-739A-4855-B76D-1FD3B6ABD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749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2126-902F-42E6-9C5A-76118ADB85D3}" type="datetimeFigureOut">
              <a:rPr lang="ru-RU" smtClean="0"/>
              <a:pPr/>
              <a:t>23.10.23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650C-739A-4855-B76D-1FD3B6ABD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10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2126-902F-42E6-9C5A-76118ADB85D3}" type="datetimeFigureOut">
              <a:rPr lang="ru-RU" smtClean="0"/>
              <a:pPr/>
              <a:t>23.10.23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650C-739A-4855-B76D-1FD3B6ABD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1486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2126-902F-42E6-9C5A-76118ADB85D3}" type="datetimeFigureOut">
              <a:rPr lang="ru-RU" smtClean="0"/>
              <a:pPr/>
              <a:t>23.10.23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650C-739A-4855-B76D-1FD3B6ABD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4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2126-902F-42E6-9C5A-76118ADB85D3}" type="datetimeFigureOut">
              <a:rPr lang="ru-RU" smtClean="0"/>
              <a:pPr/>
              <a:t>23.10.23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650C-739A-4855-B76D-1FD3B6ABD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89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2126-902F-42E6-9C5A-76118ADB85D3}" type="datetimeFigureOut">
              <a:rPr lang="ru-RU" smtClean="0"/>
              <a:pPr/>
              <a:t>23.10.23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650C-739A-4855-B76D-1FD3B6ABD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254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2126-902F-42E6-9C5A-76118ADB85D3}" type="datetimeFigureOut">
              <a:rPr lang="ru-RU" smtClean="0"/>
              <a:pPr/>
              <a:t>23.10.23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650C-739A-4855-B76D-1FD3B6ABD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17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2126-902F-42E6-9C5A-76118ADB85D3}" type="datetimeFigureOut">
              <a:rPr lang="ru-RU" smtClean="0"/>
              <a:pPr/>
              <a:t>23.10.23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650C-739A-4855-B76D-1FD3B6ABD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03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2126-902F-42E6-9C5A-76118ADB85D3}" type="datetimeFigureOut">
              <a:rPr lang="ru-RU" smtClean="0"/>
              <a:pPr/>
              <a:t>23.10.23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650C-739A-4855-B76D-1FD3B6ABD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603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B2126-902F-42E6-9C5A-76118ADB85D3}" type="datetimeFigureOut">
              <a:rPr lang="ru-RU" smtClean="0"/>
              <a:pPr/>
              <a:t>23.10.23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6650C-739A-4855-B76D-1FD3B6ABD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841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"/>
            <a:ext cx="12192000" cy="232535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Организация </a:t>
            </a:r>
            <a:r>
              <a:rPr lang="ru-RU" sz="4800" b="1" dirty="0"/>
              <a:t>работы по формированию функциональной грамотности в </a:t>
            </a:r>
            <a:r>
              <a:rPr lang="ru-RU" sz="4800" b="1" dirty="0" smtClean="0"/>
              <a:t>школе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" y="2325365"/>
            <a:ext cx="12191999" cy="45326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50000"/>
              </a:lnSpc>
              <a:spcBef>
                <a:spcPts val="600"/>
              </a:spcBef>
              <a:buNone/>
            </a:pPr>
            <a:endParaRPr lang="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50000"/>
              </a:lnSpc>
              <a:spcBef>
                <a:spcPts val="600"/>
              </a:spcBef>
              <a:buNone/>
            </a:pPr>
            <a:endParaRPr lang="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endParaRPr lang="ru-RU" sz="40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719465" y="4105755"/>
            <a:ext cx="3783767" cy="256713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Подготовила ЗДУВР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Когутова Ю.В.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73" y="2544901"/>
            <a:ext cx="7249099" cy="366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8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Организация работы в школе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38980" y="1465244"/>
            <a:ext cx="11171103" cy="466092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1. Разработана программа развития в школе  на 2022-2027 годы,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рассмотренная на педагогическом совете  (протокол </a:t>
            </a:r>
            <a:r>
              <a:rPr lang="ru-RU" sz="1800" b="1" dirty="0">
                <a:solidFill>
                  <a:schemeClr val="tx1"/>
                </a:solidFill>
              </a:rPr>
              <a:t>от 11.05.2022 № </a:t>
            </a:r>
            <a:r>
              <a:rPr lang="ru-RU" sz="1800" b="1" dirty="0" smtClean="0">
                <a:solidFill>
                  <a:schemeClr val="tx1"/>
                </a:solidFill>
              </a:rPr>
              <a:t>05). Утверждённая приказом директора школы </a:t>
            </a:r>
            <a:r>
              <a:rPr lang="ru-RU" sz="1800" b="1" dirty="0">
                <a:solidFill>
                  <a:schemeClr val="tx1"/>
                </a:solidFill>
              </a:rPr>
              <a:t>11.05.2022 </a:t>
            </a:r>
            <a:r>
              <a:rPr lang="ru-RU" sz="1800" b="1" dirty="0" smtClean="0">
                <a:solidFill>
                  <a:schemeClr val="tx1"/>
                </a:solidFill>
              </a:rPr>
              <a:t>№ 251</a:t>
            </a:r>
          </a:p>
          <a:p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280668"/>
              </p:ext>
            </p:extLst>
          </p:nvPr>
        </p:nvGraphicFramePr>
        <p:xfrm>
          <a:off x="892366" y="2280492"/>
          <a:ext cx="10598228" cy="3393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5071"/>
                <a:gridCol w="8593157"/>
              </a:tblGrid>
              <a:tr h="3393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Цели программы развития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Повышение конкурентных преимуществ школы как образовательной организации, ориентированной на создание условий для формирования успешной личности ученика.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2.Цифровизация образовательной деятельности, делопроизводства.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 Внедрение ФГОС-2021 и проведение внутреннего мониторинга соответствия </a:t>
                      </a:r>
                      <a:r>
                        <a:rPr lang="ru-RU" sz="1400" dirty="0" err="1">
                          <a:effectLst/>
                        </a:rPr>
                        <a:t>аккредитационным</a:t>
                      </a:r>
                      <a:r>
                        <a:rPr lang="ru-RU" sz="1400" dirty="0">
                          <a:effectLst/>
                        </a:rPr>
                        <a:t> показателям.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</a:rPr>
                        <a:t>4.Создание системы работы по развитию функциональной грамотности (предметные, </a:t>
                      </a:r>
                      <a:r>
                        <a:rPr lang="ru-RU" sz="1400" b="1" dirty="0" err="1">
                          <a:solidFill>
                            <a:schemeClr val="tx2"/>
                          </a:solidFill>
                          <a:effectLst/>
                        </a:rPr>
                        <a:t>межпредметные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</a:rPr>
                        <a:t> интегративные знания, умения и навыки).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 Внедрение ФООП и корректировка образовательного процесса в соответствии с ними, в том числе развитие воспитательной работы и введение должности советника по воспитанию.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6. Обеспечение разнообразия и доступности дополнительного образования с учётом потребностей и возможностей детей.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7. Повышение уровня безопасности, в том числе усиление антитеррористической защищенности объектов организации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84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8332"/>
            <a:ext cx="10972800" cy="741325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Мероприятия по реализации программы развития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74712658"/>
              </p:ext>
            </p:extLst>
          </p:nvPr>
        </p:nvGraphicFramePr>
        <p:xfrm>
          <a:off x="297455" y="1244910"/>
          <a:ext cx="11578730" cy="5229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112"/>
                <a:gridCol w="4338287"/>
                <a:gridCol w="1957284"/>
                <a:gridCol w="1687355"/>
                <a:gridCol w="1989912"/>
                <a:gridCol w="1128780"/>
              </a:tblGrid>
              <a:tr h="34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Мероприятие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Ответственный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Срок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Результат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Выполнение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</a:tr>
              <a:tr h="153968">
                <a:tc gridSpan="6">
                  <a:txBody>
                    <a:bodyPr/>
                    <a:lstStyle/>
                    <a:p>
                      <a:pPr marL="47625" marR="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Создание </a:t>
                      </a:r>
                      <a:r>
                        <a:rPr lang="ru-RU" sz="1100" dirty="0">
                          <a:effectLst/>
                        </a:rPr>
                        <a:t>системы работы по развитию функциональной грамотности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8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Изучение федеральных, региональных нормативных и методических материалов по вопросам формирования и оценки функциональной грамотности.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Определение ответственного в школе  по вопросам формирования и оценки функциональных грамотностей обучающихся.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Администрация, педагоги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</a:tr>
              <a:tr h="836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Разработка и принятие локальных актов,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обеспечивающих реализацию плана в школе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 формированию функциональной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грамотности учащихся.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Администрация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2022-2023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Локальный акт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</a:tr>
              <a:tr h="1033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Разработка  и утверждение школьного плана мероприятий по формированию и оценке функциональной грамотности обучающихся на  учебный 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Администрация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2022-2027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План (дорожная карта)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</a:tr>
              <a:tr h="1033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Заседания рабочих групп педагогов с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целью обмена опытом реализации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содержания и форм активизации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межпредметных</a:t>
                      </a:r>
                      <a:r>
                        <a:rPr lang="ru-RU" sz="1100" dirty="0">
                          <a:effectLst/>
                        </a:rPr>
                        <a:t> связей для формирования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функциональной грамотности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Администрация ,педагоги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2022-2027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Педсоветы, МО, круглый стол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</a:tr>
              <a:tr h="244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Работа на платформе РЭШ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Педагоги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2022-2027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</a:tr>
              <a:tr h="343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Проведение недели функциональной грамотности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Администрация ,педагоги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2022-2027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Приказы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37" marR="18437" marT="18437" marB="1843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47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1465" y="209320"/>
            <a:ext cx="10972800" cy="64999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/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Изучение </a:t>
            </a:r>
            <a:r>
              <a:rPr lang="ru-RU" sz="1800" b="1" dirty="0">
                <a:solidFill>
                  <a:schemeClr val="tx1"/>
                </a:solidFill>
              </a:rPr>
              <a:t>федеральных, региональных нормативных и методических материалов по вопросам формирования и оценки функциональной грамотности.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.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5931" y="958471"/>
            <a:ext cx="11082967" cy="516769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</a:rPr>
              <a:t>В новых образовательных стандартах понятие функциональная грамотность появляется в третьем разделе, который характеризует требования к условиям реализации программы </a:t>
            </a:r>
            <a:r>
              <a:rPr lang="ru-RU" sz="1900" dirty="0" smtClean="0">
                <a:solidFill>
                  <a:schemeClr val="tx1"/>
                </a:solidFill>
              </a:rPr>
              <a:t>НОО,ООО и </a:t>
            </a:r>
            <a:r>
              <a:rPr lang="ru-RU" sz="1900" dirty="0" err="1" smtClean="0">
                <a:solidFill>
                  <a:schemeClr val="tx1"/>
                </a:solidFill>
              </a:rPr>
              <a:t>СОО.Так</a:t>
            </a:r>
            <a:r>
              <a:rPr lang="ru-RU" sz="1900" dirty="0">
                <a:solidFill>
                  <a:schemeClr val="tx1"/>
                </a:solidFill>
              </a:rPr>
              <a:t>, чтобы реализовать основные образовательные программы, школам необходимо создать условия, которые обеспечат формирование функциональной грамотности учеников (п. 34.2 ФГОС2021 НОО, п. 35.2 ФГОС-2021 </a:t>
            </a:r>
            <a:r>
              <a:rPr lang="ru-RU" sz="1900" dirty="0" smtClean="0">
                <a:solidFill>
                  <a:schemeClr val="tx1"/>
                </a:solidFill>
              </a:rPr>
              <a:t>ООО, п.18.17 ФГОС-2022 СОО). </a:t>
            </a:r>
            <a:r>
              <a:rPr lang="ru-RU" sz="1900" dirty="0">
                <a:solidFill>
                  <a:schemeClr val="tx1"/>
                </a:solidFill>
              </a:rPr>
              <a:t>Еще термин встречается в новых стандартах в неявном виде в качестве результата системно-</a:t>
            </a:r>
            <a:r>
              <a:rPr lang="ru-RU" sz="1900" dirty="0" err="1">
                <a:solidFill>
                  <a:schemeClr val="tx1"/>
                </a:solidFill>
              </a:rPr>
              <a:t>деятельностного</a:t>
            </a:r>
            <a:r>
              <a:rPr lang="ru-RU" sz="1900" dirty="0">
                <a:solidFill>
                  <a:schemeClr val="tx1"/>
                </a:solidFill>
              </a:rPr>
              <a:t> подхода (п. 5 ФГОС-2021 НОО, п. 4 ФГОС-2021 </a:t>
            </a:r>
            <a:r>
              <a:rPr lang="ru-RU" sz="1900" dirty="0" smtClean="0">
                <a:solidFill>
                  <a:schemeClr val="tx1"/>
                </a:solidFill>
              </a:rPr>
              <a:t>ООО, п.8 ФГОС-2022 СОО).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Развивают </a:t>
            </a:r>
            <a:r>
              <a:rPr lang="ru-RU" sz="1900" dirty="0">
                <a:solidFill>
                  <a:schemeClr val="tx1"/>
                </a:solidFill>
              </a:rPr>
              <a:t>функциональную грамотность предметные, </a:t>
            </a:r>
            <a:r>
              <a:rPr lang="ru-RU" sz="1900" dirty="0" err="1">
                <a:solidFill>
                  <a:schemeClr val="tx1"/>
                </a:solidFill>
              </a:rPr>
              <a:t>метапредметные</a:t>
            </a:r>
            <a:r>
              <a:rPr lang="ru-RU" sz="1900" dirty="0">
                <a:solidFill>
                  <a:schemeClr val="tx1"/>
                </a:solidFill>
              </a:rPr>
              <a:t> и универсальные способы деятельности, которые формирует школа. Все способы деятельности подразумевают, что ученики овладеют ключевыми компетенциями, которые позволят получить дальнейшее образование и ориентироваться в мире профессий</a:t>
            </a:r>
            <a:r>
              <a:rPr lang="ru-RU" sz="1900" dirty="0" smtClean="0">
                <a:solidFill>
                  <a:schemeClr val="tx1"/>
                </a:solidFill>
              </a:rPr>
              <a:t>.</a:t>
            </a:r>
            <a:r>
              <a:rPr lang="ru-RU" sz="1900" dirty="0"/>
              <a:t> </a:t>
            </a:r>
            <a:r>
              <a:rPr lang="ru-RU" sz="1900" dirty="0">
                <a:solidFill>
                  <a:schemeClr val="tx1"/>
                </a:solidFill>
              </a:rPr>
              <a:t>Иными словами, ученики должны понимать, как изучаемые предметы помогают найти профессию и место в жизни. В идеале школьники перестанут постоянно спрашивать: «А зачем мне учить ваши синусы и косинусы?»</a:t>
            </a:r>
          </a:p>
          <a:p>
            <a:pPr marL="0" indent="0" algn="just">
              <a:buNone/>
            </a:pPr>
            <a:endParaRPr lang="ru-RU" sz="19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В </a:t>
            </a:r>
            <a:r>
              <a:rPr lang="ru-RU" sz="1900" dirty="0">
                <a:solidFill>
                  <a:schemeClr val="tx1"/>
                </a:solidFill>
              </a:rPr>
              <a:t>новом стандарте на уровне НОО </a:t>
            </a:r>
            <a:r>
              <a:rPr lang="ru-RU" sz="1900" dirty="0" err="1">
                <a:solidFill>
                  <a:schemeClr val="tx1"/>
                </a:solidFill>
              </a:rPr>
              <a:t>метапредметные</a:t>
            </a:r>
            <a:r>
              <a:rPr lang="ru-RU" sz="1900" dirty="0">
                <a:solidFill>
                  <a:schemeClr val="tx1"/>
                </a:solidFill>
              </a:rPr>
              <a:t> результаты сгруппировали в соответствии с обновленной классификацией УУД. Для каждого направления универсальных учебных действий выделили подгруппы (п. 42 ФГОС-2021 НОО). А в характеристику </a:t>
            </a:r>
            <a:r>
              <a:rPr lang="ru-RU" sz="1900" dirty="0" err="1">
                <a:solidFill>
                  <a:schemeClr val="tx1"/>
                </a:solidFill>
              </a:rPr>
              <a:t>метапредметных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результатов во </a:t>
            </a:r>
            <a:r>
              <a:rPr lang="ru-RU" sz="1900" dirty="0">
                <a:solidFill>
                  <a:schemeClr val="tx1"/>
                </a:solidFill>
              </a:rPr>
              <a:t>ФГОС-2021 на уровне ООО, ФГОС-2022 на уровне СОО добавили описание навыков работы с информацией. Также раскрыли термин «</a:t>
            </a:r>
            <a:r>
              <a:rPr lang="ru-RU" sz="1900" dirty="0" err="1">
                <a:solidFill>
                  <a:schemeClr val="tx1"/>
                </a:solidFill>
              </a:rPr>
              <a:t>межпредметные</a:t>
            </a:r>
            <a:r>
              <a:rPr lang="ru-RU" sz="1900" dirty="0">
                <a:solidFill>
                  <a:schemeClr val="tx1"/>
                </a:solidFill>
              </a:rPr>
              <a:t> понятия».</a:t>
            </a:r>
          </a:p>
          <a:p>
            <a:pPr marL="0" indent="0" algn="just">
              <a:buNone/>
            </a:pPr>
            <a:endParaRPr lang="ru-RU" sz="19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ФГОС-2021 </a:t>
            </a:r>
            <a:r>
              <a:rPr lang="ru-RU" sz="1900" dirty="0">
                <a:solidFill>
                  <a:schemeClr val="tx1"/>
                </a:solidFill>
              </a:rPr>
              <a:t>подразумевает, что человек развивает функциональную грамотность в течение всей жизни. Поэтому в школе важно уделить внимание возможностям для саморазвития и самообразования учеников. А чтобы сформировать у школьников функциональную грамотность, педагогам следует работать с каждым ее компонентом. Всего функциональная грамотность включает 6 компонентов</a:t>
            </a:r>
            <a:r>
              <a:rPr lang="ru-RU" sz="19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ru-RU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45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body" idx="1"/>
          </p:nvPr>
        </p:nvSpPr>
        <p:spPr>
          <a:xfrm>
            <a:off x="760413" y="2236424"/>
            <a:ext cx="10752137" cy="3845290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solidFill>
                  <a:schemeClr val="tx1"/>
                </a:solidFill>
              </a:rPr>
              <a:t>В</a:t>
            </a:r>
            <a:r>
              <a:rPr lang="ru-RU" sz="1600" dirty="0" smtClean="0">
                <a:solidFill>
                  <a:schemeClr val="tx1"/>
                </a:solidFill>
              </a:rPr>
              <a:t> Федеральных образовательных программах НОО, ООО, СОО обобщенный критерий «функциональность» включает осознанное использование приобретенных знаний и способов действий при решении </a:t>
            </a:r>
            <a:r>
              <a:rPr lang="ru-RU" sz="1600" dirty="0" err="1" smtClean="0">
                <a:solidFill>
                  <a:schemeClr val="tx1"/>
                </a:solidFill>
              </a:rPr>
              <a:t>внеучебных</a:t>
            </a:r>
            <a:r>
              <a:rPr lang="ru-RU" sz="1600" dirty="0" smtClean="0">
                <a:solidFill>
                  <a:schemeClr val="tx1"/>
                </a:solidFill>
              </a:rPr>
              <a:t> проблем, различающихся сложностью предметного содержания, читательских умений, контекста, а также сочетанием когнитивных операций.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 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Инструментом выступает «Программа формирования универсальных учебных действий у обучающихся»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- цели и задачи, включая учебно-исследовательскую и проектную деятельность обучающихся как средства совершенствования их универсальных учебных действий;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- описание понятий, функций, состава и характеристик УУД и их связи с содержанием отдельных учебных предметов и внеурочной деятельностью, а также места УУД в структуре образовательной деятельности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 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Средством реализации выступает участие обучающихся во внеурочных мероприятиях, содействующих повышению интереса к изучению предметов.</a:t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s://avatars.mds.yandex.net/i?id=9ffd679770141091f932dd7eb123fa0d0199e87a-1069636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097" y="88135"/>
            <a:ext cx="10653310" cy="24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62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Компоненты </a:t>
            </a:r>
            <a:br>
              <a:rPr lang="ru-RU" sz="3600" b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функциональной грамотности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542" y="1619481"/>
            <a:ext cx="11534660" cy="496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39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043" y="1388125"/>
            <a:ext cx="10363200" cy="48253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3153" y="451697"/>
            <a:ext cx="8556979" cy="473723"/>
          </a:xfrm>
        </p:spPr>
        <p:txBody>
          <a:bodyPr>
            <a:noAutofit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Информационная </a:t>
            </a:r>
            <a:r>
              <a:rPr lang="ru-RU" b="1" dirty="0">
                <a:solidFill>
                  <a:schemeClr val="tx1"/>
                </a:solidFill>
              </a:rPr>
              <a:t>и методическая поддержка </a:t>
            </a:r>
            <a:r>
              <a:rPr lang="ru-RU" b="1" dirty="0" smtClean="0">
                <a:solidFill>
                  <a:schemeClr val="tx1"/>
                </a:solidFill>
              </a:rPr>
              <a:t>МБОУ «Партизанская школа им </a:t>
            </a:r>
            <a:r>
              <a:rPr lang="ru-RU" b="1" dirty="0" err="1" smtClean="0">
                <a:solidFill>
                  <a:schemeClr val="tx1"/>
                </a:solidFill>
              </a:rPr>
              <a:t>А.П.Богданова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Юля\Desktop\2023-10-21_19-28-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475" y="925420"/>
            <a:ext cx="11567711" cy="533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08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20337"/>
            <a:ext cx="10972800" cy="5905831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В соответствии с ФОП НОО, утвержденной приказом </a:t>
            </a:r>
            <a:r>
              <a:rPr lang="ru-RU" sz="1800" dirty="0" err="1" smtClean="0">
                <a:solidFill>
                  <a:schemeClr val="tx1"/>
                </a:solidFill>
              </a:rPr>
              <a:t>Минпросвещения</a:t>
            </a:r>
            <a:r>
              <a:rPr lang="ru-RU" sz="1800" dirty="0" smtClean="0">
                <a:solidFill>
                  <a:schemeClr val="tx1"/>
                </a:solidFill>
              </a:rPr>
              <a:t> от 18.05.2023 № 372ФОП ООО, утвержденной приказом </a:t>
            </a:r>
            <a:r>
              <a:rPr lang="ru-RU" sz="1800" dirty="0" err="1" smtClean="0">
                <a:solidFill>
                  <a:schemeClr val="tx1"/>
                </a:solidFill>
              </a:rPr>
              <a:t>Минпросвещения</a:t>
            </a:r>
            <a:r>
              <a:rPr lang="ru-RU" sz="1800" dirty="0" smtClean="0">
                <a:solidFill>
                  <a:schemeClr val="tx1"/>
                </a:solidFill>
              </a:rPr>
              <a:t> от 18.05.2023 № 370, ФОП СОО, утвержденной приказом </a:t>
            </a:r>
            <a:r>
              <a:rPr lang="ru-RU" sz="1800" dirty="0" err="1" smtClean="0">
                <a:solidFill>
                  <a:schemeClr val="tx1"/>
                </a:solidFill>
              </a:rPr>
              <a:t>Минпросвещения</a:t>
            </a:r>
            <a:r>
              <a:rPr lang="ru-RU" sz="1800" dirty="0" smtClean="0">
                <a:solidFill>
                  <a:schemeClr val="tx1"/>
                </a:solidFill>
              </a:rPr>
              <a:t> от 18.05.2023 № 371 , письмом Министерства образования, науки и молодежи Республики Крым от 24.03.2023 г. № 3980-01/14 внеурочная деятельность по функциональной грамотности организована на всех уровнях образования. Сайт</a:t>
            </a:r>
            <a:r>
              <a:rPr lang="ru-RU" sz="1800" b="1" dirty="0" smtClean="0">
                <a:solidFill>
                  <a:schemeClr val="tx1"/>
                </a:solidFill>
              </a:rPr>
              <a:t>: 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https://edsoo.ru/</a:t>
            </a:r>
            <a:endParaRPr lang="ru-RU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1800" dirty="0"/>
          </a:p>
        </p:txBody>
      </p:sp>
      <p:pic>
        <p:nvPicPr>
          <p:cNvPr id="4" name="Picture 3" descr="C:\Users\Юля\Desktop\2023-10-22_21-49-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731" y="1832950"/>
            <a:ext cx="7832993" cy="445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76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2876" y="374324"/>
            <a:ext cx="10388906" cy="5690461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Утверждено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Положение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о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системе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работы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по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формированию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функциональной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Грамотности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обучающихся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от 28.04.2023 г  № 265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Изданы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-  приказ по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школе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от 05.09.2023 г. № 537  «Об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организации работы, направленной на  формирование и оценку функциональной грамотности обучающихся  в 2023/2024 учебном году»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 приказ по школе от 20.09.2023 № 568  «Об  утверждении  Плана мероприятий («Дорожная карта»)  по формированию и оценке функциональной грамотности обучающихся  на 2023/2024 учебный год» ,  составленный на основании приказа Управления образования от 11.09.2023 № 789 «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Об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утверждении  Плана мероприятий («Дорожная карта») по формированию и оценке функциональной грамотности обучающихся общеобразовательных организаций  на 2023/2024 учебный год»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Определена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координационная группа по формированию и оценке функциональной грамотности обучающихся по шести направлениям (читательская грамотность, математическая грамотность, естественно-научная грамотность, финансовая грамотность, глобальные компетенции и креативное мышление)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Назначен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ответственный за формирование и оценку функциональной грамотности обучающихся в школе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Утверждён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план мероприятий, направленный на формирование и оценку функциональной грамотности обучающихся для работы на сайте РЭШ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42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043" y="1068636"/>
            <a:ext cx="10363200" cy="52550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3153" y="418642"/>
            <a:ext cx="8556979" cy="57287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План работы учителей на </a:t>
            </a:r>
            <a:r>
              <a:rPr lang="ru-RU" b="1" dirty="0">
                <a:solidFill>
                  <a:schemeClr val="tx1"/>
                </a:solidFill>
              </a:rPr>
              <a:t>сайте РЭШ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2380051"/>
              </p:ext>
            </p:extLst>
          </p:nvPr>
        </p:nvGraphicFramePr>
        <p:xfrm>
          <a:off x="1564398" y="1233894"/>
          <a:ext cx="9232140" cy="4890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8681"/>
                <a:gridCol w="1318681"/>
                <a:gridCol w="1318681"/>
                <a:gridCol w="1231307"/>
                <a:gridCol w="1406056"/>
                <a:gridCol w="1319367"/>
                <a:gridCol w="1319367"/>
              </a:tblGrid>
              <a:tr h="884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Глобальные компетенции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Естественнонаучная грамотность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Креативное мышление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Математическая грамотность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Финансовая грамотность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Читательская грамотность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</a:tr>
              <a:tr h="328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Осташевская Л.А 7-Б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октябрь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ноябрь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декабрь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январь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февраль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март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апрель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</a:tr>
              <a:tr h="328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Новокшонова Н.С 10-А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ноябрь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октябрь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январь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декабрь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апрель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март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февраль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</a:tr>
              <a:tr h="328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Халилова Л.Ю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9-А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март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декабрь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январь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октябрь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ноябрь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февраль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апрель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</a:tr>
              <a:tr h="328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Чернавцева Е.В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5-А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январь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декабрь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апрель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октябрь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ноябрь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февраль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март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</a:tr>
              <a:tr h="328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Радченко Н.Б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8-А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апрель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январь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март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декабрь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февраль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октябрь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ноябрь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</a:tr>
              <a:tr h="328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Шабединова Л.Х 6-В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февраль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март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январь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апрель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декабрь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май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октябрь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ноябрь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</a:tr>
              <a:tr h="328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Мурина К.Н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8-Б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октябрь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апрель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февраль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январь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ноябрь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декабрь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март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</a:tr>
              <a:tr h="328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Никитенко С.А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7-А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ноябрь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апрель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октябрь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март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февраль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январь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декабрь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</a:tr>
              <a:tr h="395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Широкожухина Е.А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6-А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декабрь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ноябрь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октябрь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март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апрель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февраль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январь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</a:tr>
              <a:tr h="328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Катаева Л.И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6-Б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январь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ноябрь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октябрь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декабрь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март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февраль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апрель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</a:tr>
              <a:tr h="328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Базыльян С.Н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5-Б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февраль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март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ноябрь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январь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октябрь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апрель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декабрь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</a:tr>
              <a:tr h="328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Погребова А.В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11-А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февраль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март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апрель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декабрь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ноябрь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октябрь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январь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39" marR="401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65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688" y="859317"/>
            <a:ext cx="10363200" cy="5255045"/>
          </a:xfrm>
        </p:spPr>
        <p:txBody>
          <a:bodyPr>
            <a:noAutofit/>
          </a:bodyPr>
          <a:lstStyle/>
          <a:p>
            <a:pPr algn="l" fontAlgn="base"/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3153" y="396611"/>
            <a:ext cx="8556979" cy="319489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425" y="264408"/>
            <a:ext cx="11699913" cy="656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51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509" y="1092214"/>
            <a:ext cx="10911840" cy="5297571"/>
          </a:xfrm>
        </p:spPr>
        <p:txBody>
          <a:bodyPr>
            <a:normAutofit/>
          </a:bodyPr>
          <a:lstStyle/>
          <a:p>
            <a:r>
              <a:rPr lang="en-US" sz="6600" b="1" i="1" dirty="0" smtClean="0">
                <a:solidFill>
                  <a:schemeClr val="tx1"/>
                </a:solidFill>
              </a:rPr>
              <a:t> </a:t>
            </a:r>
            <a:r>
              <a:rPr lang="ru-RU" sz="6600" b="1" i="1" dirty="0" smtClean="0">
                <a:solidFill>
                  <a:schemeClr val="tx1"/>
                </a:solidFill>
              </a:rPr>
              <a:t>Нельзя </a:t>
            </a:r>
            <a:r>
              <a:rPr lang="ru-RU" sz="6600" b="1" i="1" dirty="0">
                <a:solidFill>
                  <a:schemeClr val="tx1"/>
                </a:solidFill>
              </a:rPr>
              <a:t>человека научить на всю жизнь, его надо научить учиться всю жизнь! (К. Д. Ушинский)</a:t>
            </a:r>
          </a:p>
        </p:txBody>
      </p:sp>
    </p:spTree>
    <p:extLst>
      <p:ext uri="{BB962C8B-B14F-4D97-AF65-F5344CB8AC3E}">
        <p14:creationId xmlns:p14="http://schemas.microsoft.com/office/powerpoint/2010/main" xmlns="" val="12679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8327"/>
            <a:ext cx="10972800" cy="1193017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рамках внеурочной деятельности обучающиеся участвуют 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во  Всероссийских мероприятиях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, направленных на формирование функциональной грамотности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7171" name="Picture 3" descr="C:\Users\Юля\Desktop\фото 1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650" y="1851447"/>
            <a:ext cx="3014375" cy="218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Юля\Desktop\20230125_100857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9644" y="1819123"/>
            <a:ext cx="3416568" cy="22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Юля\Desktop\20221007_095633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8394" y="1851447"/>
            <a:ext cx="2939151" cy="210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Юля\Desktop\1648033912310с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5836" y="4276939"/>
            <a:ext cx="3358021" cy="218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Юля\Desktop\20230330_090845сс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6183" y="4276936"/>
            <a:ext cx="3176455" cy="218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68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1640" y="242370"/>
            <a:ext cx="4230476" cy="38531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626" y="242370"/>
            <a:ext cx="3977088" cy="3899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7450" y="2210255"/>
            <a:ext cx="4319777" cy="41726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7626" y="4494882"/>
            <a:ext cx="2996586" cy="16525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тематические уроки по финансовой грамотности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38101" y="352540"/>
            <a:ext cx="2699133" cy="16855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Всероссийский марафон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ФинЗож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Фест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, уроки цифры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03187" y="4494882"/>
            <a:ext cx="2996586" cy="16525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Всероссийская неделя финансовой грамотности.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54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486" y="451692"/>
            <a:ext cx="10313759" cy="3535868"/>
          </a:xfrm>
        </p:spPr>
        <p:txBody>
          <a:bodyPr>
            <a:noAutofit/>
          </a:bodyPr>
          <a:lstStyle/>
          <a:p>
            <a:pPr algn="l" fontAlgn="base"/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3552" y="396607"/>
            <a:ext cx="10091451" cy="28974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Обучающиеся школы 9-11 классов в октябре 2022 года  приняли участие в международном исследовании PISA-2022.  Обучающиеся прошли тестирование по различным видам функциональной грамотности (математическая, естественнонаучная, читательская), креативному мышлению и финансовой грамотности.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целях подготовки к проведению исследования PISA-2022 по школе были изданы: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приказ </a:t>
            </a:r>
            <a:r>
              <a:rPr lang="ru-RU" dirty="0" smtClean="0">
                <a:solidFill>
                  <a:schemeClr val="tx1"/>
                </a:solidFill>
              </a:rPr>
              <a:t>«О проведении общероссийской и региональной оценки по модели </a:t>
            </a:r>
            <a:r>
              <a:rPr lang="en-US" dirty="0" smtClean="0">
                <a:solidFill>
                  <a:schemeClr val="tx1"/>
                </a:solidFill>
              </a:rPr>
              <a:t>PISA</a:t>
            </a:r>
            <a:r>
              <a:rPr lang="ru-RU" dirty="0" smtClean="0">
                <a:solidFill>
                  <a:schemeClr val="tx1"/>
                </a:solidFill>
              </a:rPr>
              <a:t>  в 2022 году» от </a:t>
            </a:r>
            <a:r>
              <a:rPr lang="ru-RU" sz="1900" dirty="0" smtClean="0">
                <a:solidFill>
                  <a:schemeClr val="tx1"/>
                </a:solidFill>
              </a:rPr>
              <a:t>01.09.2022 № 496,  </a:t>
            </a:r>
            <a:r>
              <a:rPr lang="ru-RU" sz="1900" b="1" dirty="0" smtClean="0">
                <a:solidFill>
                  <a:schemeClr val="tx1"/>
                </a:solidFill>
              </a:rPr>
              <a:t>приказ</a:t>
            </a:r>
            <a:r>
              <a:rPr lang="ru-RU" sz="1900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«Об утверждении плана мероприятий (дорожной карты) по подготовке к участию в общероссийской и региональной оценки по модели PISA»  от 01.09.2022 № 510, </a:t>
            </a:r>
            <a:r>
              <a:rPr lang="ru-RU" b="1" dirty="0" smtClean="0">
                <a:solidFill>
                  <a:schemeClr val="tx1"/>
                </a:solidFill>
              </a:rPr>
              <a:t>приказ </a:t>
            </a:r>
            <a:r>
              <a:rPr lang="ru-RU" dirty="0" smtClean="0">
                <a:solidFill>
                  <a:schemeClr val="tx1"/>
                </a:solidFill>
              </a:rPr>
              <a:t> «О назначении организатора в аудитории при проведения оценки по модели </a:t>
            </a:r>
            <a:r>
              <a:rPr lang="en-US" dirty="0" smtClean="0">
                <a:solidFill>
                  <a:schemeClr val="tx1"/>
                </a:solidFill>
              </a:rPr>
              <a:t>PISA</a:t>
            </a:r>
            <a:r>
              <a:rPr lang="ru-RU" dirty="0" smtClean="0">
                <a:solidFill>
                  <a:schemeClr val="tx1"/>
                </a:solidFill>
              </a:rPr>
              <a:t>» от 03.10.2022 № 589. Проведены </a:t>
            </a:r>
            <a:r>
              <a:rPr lang="ru-RU" b="1" dirty="0" smtClean="0">
                <a:solidFill>
                  <a:schemeClr val="tx1"/>
                </a:solidFill>
              </a:rPr>
              <a:t>родительские собрания </a:t>
            </a:r>
            <a:r>
              <a:rPr lang="ru-RU" dirty="0" smtClean="0">
                <a:solidFill>
                  <a:schemeClr val="tx1"/>
                </a:solidFill>
              </a:rPr>
              <a:t>в 10-11 классах, где родителям (законным представителям) объяснены причины и особенности проведения исследования.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9218" name="Picture 2" descr="C:\Users\Юля\Desktop\20221021_104453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552" y="3095740"/>
            <a:ext cx="5188944" cy="32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partizanshkola.ru/ssl/u/75/c7d7985d1511ed8d719ba1fd3e0fd8/-/20221021_114354%D1%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2497" y="3095740"/>
            <a:ext cx="4902507" cy="32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948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043" y="6070294"/>
            <a:ext cx="10363200" cy="176270"/>
          </a:xfrm>
        </p:spPr>
        <p:txBody>
          <a:bodyPr>
            <a:noAutofit/>
          </a:bodyPr>
          <a:lstStyle/>
          <a:p>
            <a:pPr algn="l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1" y="1046601"/>
            <a:ext cx="10355854" cy="483640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 течение 2021/2022, 2022/2023 учебных годов были проведены Недели функциональной грамотности в 5-9-х классах . Составлены приказы о </a:t>
            </a:r>
            <a:r>
              <a:rPr lang="ru-RU" dirty="0" smtClean="0">
                <a:solidFill>
                  <a:schemeClr val="tx1"/>
                </a:solidFill>
              </a:rPr>
              <a:t>проведении </a:t>
            </a:r>
            <a:r>
              <a:rPr lang="ru-RU" dirty="0">
                <a:solidFill>
                  <a:schemeClr val="tx1"/>
                </a:solidFill>
              </a:rPr>
              <a:t>и об итогах Недели функциональной грамотности. Подведены итоги по шести направлениям. Даны рекомендации учителям :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1. проанализировать результаты обучающихся по каждому виду функциональной грамотности;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2. включать в текущий контроль задания, которые вызвали наибольшие затруднения;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3. развивать навыки функциональной грамотности через применение продуктивных форм и методов обучения;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4. для повышения качества знаний использовать в рамках урока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открытый банк заданий для оценки функциональной грамотности</a:t>
            </a:r>
            <a:r>
              <a:rPr lang="ru-RU" dirty="0">
                <a:solidFill>
                  <a:schemeClr val="tx1"/>
                </a:solidFill>
              </a:rPr>
              <a:t>, размещенных на  сайте ФИПИ;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5. увеличить количество учебной информации практической направленности, включая задания в качестве основы для самостоятельного поиска новых знаний, заданий на развитие умения объяснять различные явления.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55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045" y="5971141"/>
            <a:ext cx="10273095" cy="275423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451" y="341523"/>
            <a:ext cx="10741445" cy="596012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По результатам  эффективности реализации  формирования и оценки функциональной грамотности обучающихся в 1 полугодии  2022 / 2023 учебного года и по итогам 2022/2023 учебного года  составлены аналитические справки и итоговые приказы , где проанализирована работа по контролю  за формированием уровня функциональной грамотности с использованием инструментария PISA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Итоги </a:t>
            </a:r>
            <a:r>
              <a:rPr lang="ru-RU" dirty="0">
                <a:solidFill>
                  <a:schemeClr val="tx1"/>
                </a:solidFill>
              </a:rPr>
              <a:t>реализации оценки функциональной грамотности были  рассмотрены на педагогических советах от 30.12.2022 г  № 24,от 21.06.2023 № 12, на методических объединениях социально-гуманитарного цикла, естественно- математического цикла и художественно-эстетического цикла.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Учителя школы приняли участие в профессиональном конкурсе « Класс функциональной грамотности» в 2021/2022, 2022/2023 учебных годах. Согласно приказу Управления образования «Об итогах  конкурса «Класс функциональной грамотности для общеобразовательных организаций  Симферопольского района в 2021/2022 учебном году» от 18.04.2022г № 365, «Об итогах  конкурса «Класс функциональной грамотности для общеобразовательных организаций  Симферопольского района в 2022/2023 учебном году» от 04.04.2023г № 356 стали призерами муниципального этапа конкурса «Класс функциональной грамотности»  для общеобразовательных организаций  Симферопольского района.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16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043" y="3349129"/>
            <a:ext cx="10363200" cy="396606"/>
          </a:xfrm>
        </p:spPr>
        <p:txBody>
          <a:bodyPr>
            <a:normAutofit/>
          </a:bodyPr>
          <a:lstStyle/>
          <a:p>
            <a:pPr algn="l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975" y="616945"/>
            <a:ext cx="10399923" cy="53211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годовой план школы в раздел методической работы на 2023/2024 учебный год включены мероприятия для работы с педагогами :  проведение круглого стола «Применение новых подходов в обучении для формирования функциональной грамотности» (сентябрь), проведение педагогического совета: «Формирование функциональной грамотности по ФГОС и ФОП» (ноябрь)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4" name="Picture 2" descr="https://proxy.imgsmail.ru/?email=sve_chu%40mail.ru&amp;e=1605239882&amp;flags=0&amp;h=znaVEcEf3AS2T40vZr5tGg&amp;url173=aW1hZ2Uuc2VuZHNheS5ydS9pbWFnZS9kcm9mYXJ1L2Jsb2NrLzIwMjAxMS8wNjA4MDU0MC9mdW5rX2dyYW1fY29uZl9iYW4ucG5n&amp;is_https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403"/>
          <a:stretch/>
        </p:blipFill>
        <p:spPr bwMode="auto">
          <a:xfrm>
            <a:off x="771181" y="420104"/>
            <a:ext cx="10785513" cy="26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86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0507"/>
            <a:ext cx="10363200" cy="110168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Национальный проект Образование»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МБОУ «Партизанская школа имени Героя Советского Союза Богданова Александра Петровича»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817" y="1575416"/>
            <a:ext cx="3730091" cy="2527153"/>
          </a:xfrm>
          <a:prstGeom prst="rect">
            <a:avLst/>
          </a:prstGeom>
        </p:spPr>
      </p:pic>
      <p:pic>
        <p:nvPicPr>
          <p:cNvPr id="5" name="Picture 2" descr="https://shkola-tishino.klgd.eduru.ru/media/2021/01/20/1244314701/shgshgshshhgsh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5982" y="1575413"/>
            <a:ext cx="4309719" cy="236022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413" y="1575414"/>
            <a:ext cx="3853901" cy="2527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818" y="4093186"/>
            <a:ext cx="3730090" cy="27265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5981" y="3935637"/>
            <a:ext cx="4199552" cy="28840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0943" y="3935637"/>
            <a:ext cx="3991373" cy="288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1462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3922005"/>
            <a:ext cx="10363200" cy="18469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583895"/>
            <a:ext cx="10363200" cy="352539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Программа дополнительного образования «Мир химии»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Направленность программы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–общекультурная, разработана с учетом современных требований, реализует основные идеи и цели внеурочной деятельности детей, развитие мотивации детей к познанию и творчеству, содействие личностному и профессиональному самоопределению обучающихся их адаптации в современном обществе, приобщение подрастающего поколения к  научным ценностям.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Содержание курса предполагает разнообразные </a:t>
            </a:r>
            <a:r>
              <a:rPr lang="ru-RU" b="1" u="sng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виды деятельности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учащихся: учебно-познавательная, практические работы и лабораторные опыты, а также самостоятельную работу с элементами творческой работы и самостоятельную работу с  использованием различных источников информации.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Цели: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-развитие познавательных интересов и интеллектуальных способностей в процессе самостоятельного приобретения химических знаний с использованием различных источников информации, в том числе компьютерных;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-овладение умениями применять полученные знания для объяснения разнообразных химических явлений и свойств веществ, оценки роли химии в развитии современных технологий и получении новых материалов;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-воспитание убежденности в позитивной роли химии в жизни современного общества, необходимости грамотного отношения к своему здоровью и окружающей среде;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535" y="3952345"/>
            <a:ext cx="5122843" cy="2559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5379" y="3952345"/>
            <a:ext cx="5122843" cy="255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2242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347" y="627962"/>
            <a:ext cx="10623033" cy="566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474" y="451692"/>
            <a:ext cx="11644828" cy="608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34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96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latin typeface="+mj-lt"/>
              </a:rPr>
              <a:t>Указ </a:t>
            </a:r>
            <a:r>
              <a:rPr lang="ru-RU" sz="2800" b="1" dirty="0">
                <a:latin typeface="+mj-lt"/>
              </a:rPr>
              <a:t>Президента РФ от 21 июля 2020 г. № 474 “О национальных целях развития Российской Федерации на период до 2030 года”</a:t>
            </a:r>
            <a:br>
              <a:rPr lang="ru-RU" sz="2800" b="1" dirty="0">
                <a:latin typeface="+mj-lt"/>
              </a:rPr>
            </a:br>
            <a:endParaRPr lang="ru-RU" sz="28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4900"/>
            <a:ext cx="12192000" cy="57531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u="heavy" dirty="0" smtClean="0"/>
              <a:t>   </a:t>
            </a:r>
            <a:endParaRPr lang="ru-RU" dirty="0"/>
          </a:p>
        </p:txBody>
      </p:sp>
      <p:pic>
        <p:nvPicPr>
          <p:cNvPr id="2050" name="Picture 2" descr="C:\Users\Юля\Desktop\20ec0620a37b7424ded161a072ef929c-0-edited-sca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607" y="1266940"/>
            <a:ext cx="11677880" cy="52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45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043" y="1828799"/>
            <a:ext cx="10363200" cy="4153359"/>
          </a:xfrm>
        </p:spPr>
        <p:txBody>
          <a:bodyPr>
            <a:normAutofit/>
          </a:bodyPr>
          <a:lstStyle/>
          <a:p>
            <a:pPr algn="l"/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8467" y="352541"/>
            <a:ext cx="10322804" cy="44067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Международные исследования в сфере образования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4316323"/>
              </p:ext>
            </p:extLst>
          </p:nvPr>
        </p:nvGraphicFramePr>
        <p:xfrm>
          <a:off x="958467" y="1123721"/>
          <a:ext cx="10322806" cy="5255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1403"/>
                <a:gridCol w="5161403"/>
              </a:tblGrid>
              <a:tr h="15439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Освоение основ чтения в целях: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• приобретения читательского литературного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опыта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• освоения и использования информации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PIRLS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4 класс, один раз в 5 лет,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2001, 2006, 2011, 2016, 2021, 2026…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70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Освоение основ математики и естественно-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научных предметов: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• всех общеобразовательных курсов (4, 8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классы)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углублѐнных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курсов математики и физики (11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класс)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T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IMSS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4, 8 и 11 классы, один раз в 4 года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1995,…, 2015, 2019, 2023, 2027…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439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</a:rPr>
                        <a:t>Сформированность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 функциональной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грамотности, навыков разрешения проблем,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глобальных компетенций, креативного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мышления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PISA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15-летние обучающиеся, один раз в 3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года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2000,…, 2015, 2018, 2022, 2025…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802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9227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 –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сравнительное исследование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– летних учащихся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5" y="1837779"/>
            <a:ext cx="12192000" cy="517446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u="heavy" dirty="0" smtClean="0"/>
              <a:t>   </a:t>
            </a:r>
            <a:endParaRPr lang="ru-RU" dirty="0"/>
          </a:p>
        </p:txBody>
      </p:sp>
      <p:pic>
        <p:nvPicPr>
          <p:cNvPr id="15364" name="Picture 4" descr="http://i.mycdn.me/i?r=AzEPZsRbOZEKgBhR0XGMT1Rk0n_y3WwnMDpfRw4yGMbJVqaKTM5SRkZCeTgDn6uOy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019"/>
          <a:stretch/>
        </p:blipFill>
        <p:spPr bwMode="auto">
          <a:xfrm>
            <a:off x="0" y="2093597"/>
            <a:ext cx="3836687" cy="334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present5.com/presentation/ca00a6f5719203a3b9bbf12c07f9e2c2/image-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402"/>
          <a:stretch/>
        </p:blipFill>
        <p:spPr bwMode="auto">
          <a:xfrm>
            <a:off x="7783253" y="2093597"/>
            <a:ext cx="4408751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fs01.infourok.ru/images/doc/54/67529/img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5417" y="2320249"/>
            <a:ext cx="4184049" cy="357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20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3153" y="1437450"/>
            <a:ext cx="8556979" cy="148980"/>
          </a:xfrm>
        </p:spPr>
        <p:txBody>
          <a:bodyPr>
            <a:normAutofit fontScale="25000" lnSpcReduction="20000"/>
          </a:bodyPr>
          <a:lstStyle/>
          <a:p>
            <a:r>
              <a:rPr lang="ru-RU" dirty="0" err="1" smtClean="0"/>
              <a:t>Ства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4006" y="363564"/>
            <a:ext cx="588300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PISA</a:t>
            </a:r>
            <a:r>
              <a:rPr lang="ru-RU" dirty="0" smtClean="0"/>
              <a:t>- </a:t>
            </a:r>
            <a:r>
              <a:rPr lang="ru-RU" dirty="0"/>
              <a:t>тест, оценивающий функциональную грамотность школьников в разных странах мира и умение применять знания на практике. Проходит раз в три года. В тесте участвуют подростки в возрасте 15 лет. Оценивается, насколько учащиеся «готовы к жизни», т.е. Насколько они способны использовать полученные в школе знания и умения для решения проблем, с которыми они могут столкнуться во взрослой жизни; собирается контекстная информация, позволяющая получить сведения об особенностях образовательных систем стран-участниц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Был разработан в 1997 году, впервые прошёл в 2000 году.  исследование PISA</a:t>
            </a:r>
            <a:r>
              <a:rPr lang="ru-RU" dirty="0" smtClean="0"/>
              <a:t> </a:t>
            </a:r>
            <a:r>
              <a:rPr lang="ru-RU" dirty="0"/>
              <a:t>является мониторинговым, оно позволяет выявить и сравнить изменения, </a:t>
            </a:r>
            <a:r>
              <a:rPr lang="ru-RU" dirty="0" smtClean="0"/>
              <a:t>происходящие </a:t>
            </a:r>
            <a:r>
              <a:rPr lang="ru-RU" dirty="0"/>
              <a:t>в системах образования в разных странах, и оценить эффективность стратегических решений в области образования. Мониторинг качества образования школе PISA</a:t>
            </a:r>
            <a:r>
              <a:rPr lang="ru-RU" dirty="0" smtClean="0"/>
              <a:t> </a:t>
            </a:r>
            <a:r>
              <a:rPr lang="ru-RU" dirty="0"/>
              <a:t>проводится по четырём основным направлениям: грамотность чтения, математическая грамотность, естественнонаучная грамотность и компьютерная грамотность.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87013" y="396620"/>
            <a:ext cx="5497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Участие России в исследовании PISA позволяет: определить, насколько выпускники российской основной школы готовы к продолжению обучения;</a:t>
            </a:r>
            <a:br>
              <a:rPr lang="ru-RU" dirty="0"/>
            </a:br>
            <a:r>
              <a:rPr lang="ru-RU" dirty="0"/>
              <a:t>выявить направления совершенствования общего образования в стране;</a:t>
            </a:r>
            <a:br>
              <a:rPr lang="ru-RU" dirty="0"/>
            </a:br>
            <a:r>
              <a:rPr lang="ru-RU" dirty="0"/>
              <a:t>получить сравнительные данные об образовательных достижениях учащихся, а также об образовательных системах разных стран.</a:t>
            </a:r>
          </a:p>
        </p:txBody>
      </p:sp>
      <p:sp>
        <p:nvSpPr>
          <p:cNvPr id="8" name="AutoShape 4" descr="https://oktnak.obramur.ru/upload/iblock/03e/sj6d3xu7t30xdlujg2wfh29if5f251me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www.obraz-tmr.ru/images/NEWS/2022/20220215/20220215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5546" y="3061314"/>
            <a:ext cx="5578815" cy="314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49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0"/>
            <a:ext cx="12191999" cy="12369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Национальный проект «Образование»</a:t>
            </a:r>
            <a:endParaRPr lang="ru-RU" sz="27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56772"/>
            <a:ext cx="12192000" cy="57012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Заказ государства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(федеральная и региональная образовательная политика</a:t>
            </a: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):</a:t>
            </a:r>
            <a:endParaRPr lang="ru-RU" sz="2000" dirty="0"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6252" y="2017010"/>
            <a:ext cx="11591925" cy="19240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организация такой методической работы, которая обеспечит непрерывное повышение профессионального мастерства педагогов в области формирования у обучаемых функциональной грамотности, что позволит: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778" y="4727040"/>
            <a:ext cx="4933951" cy="16954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национальные проекты («Современная школа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«Точка роста»,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среда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«Успех каждого ребёнка»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др.);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81803" y="4727040"/>
            <a:ext cx="5286375" cy="16954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выпускать функционально-грамотную личность</a:t>
            </a:r>
          </a:p>
        </p:txBody>
      </p:sp>
      <p:sp>
        <p:nvSpPr>
          <p:cNvPr id="9" name="Стрелка вниз 8"/>
          <p:cNvSpPr/>
          <p:nvPr/>
        </p:nvSpPr>
        <p:spPr>
          <a:xfrm rot="19471702">
            <a:off x="7131400" y="3930360"/>
            <a:ext cx="222565" cy="856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575486">
            <a:off x="4816614" y="3906493"/>
            <a:ext cx="234679" cy="855117"/>
          </a:xfrm>
          <a:prstGeom prst="downArrow">
            <a:avLst>
              <a:gd name="adj1" fmla="val 519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https://school4-kyzyl.rtyva.ru/wp-content/uploads/2020/10/1-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8728" y="4949618"/>
            <a:ext cx="1743075" cy="125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48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6831" y="1366092"/>
            <a:ext cx="10790543" cy="48474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обучение </a:t>
            </a:r>
            <a:r>
              <a:rPr lang="ru-RU" sz="2000" dirty="0">
                <a:solidFill>
                  <a:schemeClr val="tx1"/>
                </a:solidFill>
              </a:rPr>
              <a:t>на уроках должно носить </a:t>
            </a:r>
            <a:r>
              <a:rPr lang="ru-RU" sz="2000" dirty="0" err="1">
                <a:solidFill>
                  <a:schemeClr val="tx1"/>
                </a:solidFill>
              </a:rPr>
              <a:t>деятельностный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характер;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учебный </a:t>
            </a:r>
            <a:r>
              <a:rPr lang="ru-RU" sz="2000" dirty="0">
                <a:solidFill>
                  <a:schemeClr val="tx1"/>
                </a:solidFill>
              </a:rPr>
              <a:t>процесс ориентирован на развитие самостоятельности и </a:t>
            </a:r>
            <a:r>
              <a:rPr lang="ru-RU" sz="2000" dirty="0" smtClean="0">
                <a:solidFill>
                  <a:schemeClr val="tx1"/>
                </a:solidFill>
              </a:rPr>
              <a:t>ответственности ученика </a:t>
            </a:r>
            <a:r>
              <a:rPr lang="ru-RU" sz="2000" dirty="0">
                <a:solidFill>
                  <a:schemeClr val="tx1"/>
                </a:solidFill>
              </a:rPr>
              <a:t>за результаты своей деятельности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предоставляется </a:t>
            </a:r>
            <a:r>
              <a:rPr lang="ru-RU" sz="2000" dirty="0">
                <a:solidFill>
                  <a:schemeClr val="tx1"/>
                </a:solidFill>
              </a:rPr>
              <a:t>возможность для приобретения опыта достижения цели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используются </a:t>
            </a:r>
            <a:r>
              <a:rPr lang="ru-RU" sz="2000" dirty="0">
                <a:solidFill>
                  <a:schemeClr val="tx1"/>
                </a:solidFill>
              </a:rPr>
              <a:t>продуктивные формы групповой работы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обеспечить </a:t>
            </a:r>
            <a:r>
              <a:rPr lang="ru-RU" sz="2000" dirty="0">
                <a:solidFill>
                  <a:schemeClr val="tx1"/>
                </a:solidFill>
              </a:rPr>
              <a:t>переход от фронтальных форм обучения классного коллектива </a:t>
            </a:r>
            <a:r>
              <a:rPr lang="ru-RU" sz="2000" dirty="0" smtClean="0">
                <a:solidFill>
                  <a:schemeClr val="tx1"/>
                </a:solidFill>
              </a:rPr>
              <a:t>к реализации </a:t>
            </a:r>
            <a:r>
              <a:rPr lang="ru-RU" sz="2000" dirty="0">
                <a:solidFill>
                  <a:schemeClr val="tx1"/>
                </a:solidFill>
              </a:rPr>
              <a:t>индивидуальной образовательной траектории каждого учащегося, в </a:t>
            </a:r>
            <a:r>
              <a:rPr lang="ru-RU" sz="2000" dirty="0" smtClean="0">
                <a:solidFill>
                  <a:schemeClr val="tx1"/>
                </a:solidFill>
              </a:rPr>
              <a:t>том  числе </a:t>
            </a:r>
            <a:r>
              <a:rPr lang="ru-RU" sz="2000" dirty="0">
                <a:solidFill>
                  <a:schemeClr val="tx1"/>
                </a:solidFill>
              </a:rPr>
              <a:t>с использованием интерактивных инновационных, </a:t>
            </a:r>
            <a:r>
              <a:rPr lang="ru-RU" sz="2000" dirty="0" smtClean="0">
                <a:solidFill>
                  <a:schemeClr val="tx1"/>
                </a:solidFill>
              </a:rPr>
              <a:t>проектно-исследовательских </a:t>
            </a:r>
            <a:r>
              <a:rPr lang="ru-RU" sz="2000" dirty="0">
                <a:solidFill>
                  <a:schemeClr val="tx1"/>
                </a:solidFill>
              </a:rPr>
              <a:t>технологий, цифровой </a:t>
            </a:r>
            <a:r>
              <a:rPr lang="ru-RU" sz="2000" dirty="0" smtClean="0">
                <a:solidFill>
                  <a:schemeClr val="tx1"/>
                </a:solidFill>
              </a:rPr>
              <a:t>инфраструктуры;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реализация программы </a:t>
            </a:r>
            <a:r>
              <a:rPr lang="ru-RU" sz="2000" dirty="0">
                <a:solidFill>
                  <a:schemeClr val="tx1"/>
                </a:solidFill>
              </a:rPr>
              <a:t>внешкольного, дополнительного образования;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94901" y="545335"/>
            <a:ext cx="8516039" cy="605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5532" y="520106"/>
            <a:ext cx="10972800" cy="6311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Условия </a:t>
            </a:r>
            <a:r>
              <a:rPr lang="ru-RU" sz="2400" b="1" dirty="0">
                <a:solidFill>
                  <a:schemeClr val="tx1"/>
                </a:solidFill>
              </a:rPr>
              <a:t>формирования функциональной грамотности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2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3338</TotalTime>
  <Words>1575</Words>
  <Application>Microsoft Office PowerPoint</Application>
  <PresentationFormat>Произвольный</PresentationFormat>
  <Paragraphs>288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Организация работы по формированию функциональной грамотности в школе </vt:lpstr>
      <vt:lpstr>Слайд 2</vt:lpstr>
      <vt:lpstr>Слайд 3</vt:lpstr>
      <vt:lpstr> Указ Президента РФ от 21 июля 2020 г. № 474 “О национальных целях развития Российской Федерации на период до 2030 года” </vt:lpstr>
      <vt:lpstr>Слайд 5</vt:lpstr>
      <vt:lpstr>PISA – международное  сравнительное исследование  функциональной грамотности  15 – летних учащихся</vt:lpstr>
      <vt:lpstr>Слайд 7</vt:lpstr>
      <vt:lpstr>Национальный проект «Образование»</vt:lpstr>
      <vt:lpstr> Условия формирования функциональной грамотности </vt:lpstr>
      <vt:lpstr>Организация работы в школе</vt:lpstr>
      <vt:lpstr>Мероприятия по реализации программы развития </vt:lpstr>
      <vt:lpstr>  Изучение федеральных, региональных нормативных и методических материалов по вопросам формирования и оценки функциональной грамотности.  .</vt:lpstr>
      <vt:lpstr>Слайд 13</vt:lpstr>
      <vt:lpstr>Компоненты  функциональной грамотности</vt:lpstr>
      <vt:lpstr>Слайд 15</vt:lpstr>
      <vt:lpstr>Слайд 16</vt:lpstr>
      <vt:lpstr>Слайд 17</vt:lpstr>
      <vt:lpstr>Слайд 18</vt:lpstr>
      <vt:lpstr> </vt:lpstr>
      <vt:lpstr> В рамках внеурочной деятельности обучающиеся участвуют во  Всероссийских мероприятиях, направленных на формирование функциональной грамотности  </vt:lpstr>
      <vt:lpstr>Слайд 21</vt:lpstr>
      <vt:lpstr> </vt:lpstr>
      <vt:lpstr>Слайд 23</vt:lpstr>
      <vt:lpstr>    </vt:lpstr>
      <vt:lpstr>Слайд 25</vt:lpstr>
      <vt:lpstr> 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Lab</cp:lastModifiedBy>
  <cp:revision>330</cp:revision>
  <cp:lastPrinted>2019-05-17T12:47:22Z</cp:lastPrinted>
  <dcterms:created xsi:type="dcterms:W3CDTF">2019-05-02T06:28:45Z</dcterms:created>
  <dcterms:modified xsi:type="dcterms:W3CDTF">2023-10-23T10:56:36Z</dcterms:modified>
</cp:coreProperties>
</file>