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5" r:id="rId6"/>
    <p:sldId id="264" r:id="rId7"/>
    <p:sldId id="267" r:id="rId8"/>
    <p:sldId id="272" r:id="rId9"/>
    <p:sldId id="281" r:id="rId10"/>
    <p:sldId id="271" r:id="rId11"/>
    <p:sldId id="273" r:id="rId12"/>
    <p:sldId id="261" r:id="rId13"/>
    <p:sldId id="266" r:id="rId14"/>
    <p:sldId id="268" r:id="rId15"/>
    <p:sldId id="275" r:id="rId16"/>
    <p:sldId id="276" r:id="rId17"/>
    <p:sldId id="277" r:id="rId18"/>
    <p:sldId id="278" r:id="rId19"/>
    <p:sldId id="279" r:id="rId20"/>
    <p:sldId id="280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4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78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1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0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1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9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4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3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7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4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C28D0D-28D4-48DB-9AE1-703B6EC78B8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E6D7D3-1861-425B-8001-DE6EB37851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99C2E5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9pPr>
      <a:extLst/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FF781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FF781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C9D583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ШМУ учителей географии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высшей категории Тисняк М.Н.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35181" b="31441"/>
          <a:stretch>
            <a:fillRect/>
          </a:stretch>
        </p:blipFill>
        <p:spPr bwMode="auto">
          <a:xfrm>
            <a:off x="0" y="4014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882" y="2069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 «Широковская школа» </a:t>
            </a:r>
          </a:p>
          <a:p>
            <a:pPr algn="ctr"/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Симферопольского района Республики Крым</a:t>
            </a:r>
          </a:p>
          <a:p>
            <a:pPr algn="ctr"/>
            <a:r>
              <a:rPr lang="ru-RU" sz="1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д.11,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с.Широкое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Симферопольский район, РК, 297510</a:t>
            </a:r>
          </a:p>
          <a:p>
            <a:pPr algn="ctr"/>
            <a:r>
              <a:rPr lang="ru-RU" sz="1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тел: 3(652) 32-48-40,  е-</a:t>
            </a:r>
            <a:r>
              <a:rPr lang="ru-RU" sz="140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shirokoe11@mail.ru</a:t>
            </a:r>
            <a:r>
              <a:rPr lang="ru-RU" sz="1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ИНН 9109009625, ОГРН 1159102022749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6122" y="1556792"/>
            <a:ext cx="2994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ШМУ учителей географии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3513" y="5805264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Тисняк  Марина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0732" y="2564904"/>
            <a:ext cx="5521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мини-проектов как средство активизации познавательной деятельности учащихся на уроках географии для реализации ФГОС основного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401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«Путешествие по материкам и странам»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60851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7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511" y="332656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Путешествие капельки воды</a:t>
            </a:r>
            <a:r>
              <a:rPr lang="ru-RU" dirty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11" y="701988"/>
            <a:ext cx="4139945" cy="551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05641"/>
            <a:ext cx="8572500" cy="1071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</p:txBody>
      </p:sp>
      <p:sp>
        <p:nvSpPr>
          <p:cNvPr id="19459" name="Содержимое 5"/>
          <p:cNvSpPr>
            <a:spLocks noGrp="1"/>
          </p:cNvSpPr>
          <p:nvPr>
            <p:ph idx="1"/>
          </p:nvPr>
        </p:nvSpPr>
        <p:spPr>
          <a:xfrm>
            <a:off x="214313" y="1214438"/>
            <a:ext cx="8072437" cy="4525962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повышается качество обучения, интерес к предмету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объёма знаний, приобретаемых и контролируемых самостоятельно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творческое, оригинальное мышление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постоянный поиск и поддержка талантливых детей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олимпиадах, конкурсах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создаётся благоприятная и мотивирующая на учебу атмосфера в классе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учителя и ученика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аккуратность и серьезное отношение к проводимой работе.</a:t>
            </a: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9460" name="Рисунок 3" descr="watermelon-emoticon-animated-gif-emoji-karpuz-gif-hareketli-karpuz-resimleri-ifade-smiey-kesmece-karpuz (45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5534025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333375"/>
          <a:ext cx="7467600" cy="6218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6218238">
                <a:tc>
                  <a:txBody>
                    <a:bodyPr/>
                    <a:lstStyle/>
                    <a:p>
                      <a:r>
                        <a:rPr kumimoji="0" lang="ru-RU" sz="2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Плюсы проектной деятельности:</a:t>
                      </a:r>
                      <a:endParaRPr kumimoji="0"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навыки самообразования и самоконтроля;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моделируется реальная технологическая цепочка: задача-результат;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навыки групповой деятельности;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индивидуальный подход;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интерес к познавательной деятельности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Минусы проектной деятельности:</a:t>
                      </a:r>
                      <a:endParaRPr kumimoji="0"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возрастает нагрузка на учителя;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ученик часто попадает в стрессовую ситуацию (переоценка возможностей, технические накладки);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психологические коммуникативные проблемы;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проблема субъективной оценки.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7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метод проектов на уроках географии, я пришла к выводу: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проектной деятельности на уроках географии для меня очень приемлемо, эффективно и результативно.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технология всегда должна работать на результат.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проявляется во всей педагогической деятельности.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метод умело сочетается с другими технологиями, а не исключают их использование на уроках. </a:t>
            </a:r>
          </a:p>
        </p:txBody>
      </p:sp>
      <p:pic>
        <p:nvPicPr>
          <p:cNvPr id="3" name="Picture 3" descr="http://tatyana.xn---28-5cduyo6c.caduk.ru/images/kartinka_5832943a579f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033" y="4165892"/>
            <a:ext cx="3263175" cy="2692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2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2013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основного общего обра­зования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проектная и исследовательская деятельность становит­ся обязательной для выполнения всеми школьниками, особенно в 9, 10—11 классах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среднего общего образования предусматривает выполнение учащимися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проекта,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который «представляет со­бой особую форму организации деятельности обучающихся (учебное исследование или учебный проект). Выполняется обучающимся само­стоятельно под руководством учителя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выбранной теме в рамках одного или нескольких изучаемых учебных предметов, курсов в любой избранной области деятельности (познавательной, практиче­ской, учебно-исследовательской, социальной, художественно-творче­ской, иной)». При этом ФГОС определяет следующие виды проектов: исследовательский, информационный, творческий, социальный, при­кладной, инновационный, конструкторский, инженерный.</a:t>
            </a:r>
          </a:p>
        </p:txBody>
      </p:sp>
    </p:spTree>
    <p:extLst>
      <p:ext uri="{BB962C8B-B14F-4D97-AF65-F5344CB8AC3E}">
        <p14:creationId xmlns:p14="http://schemas.microsoft.com/office/powerpoint/2010/main" val="986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учащихся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совместная учебно­-познавательная, творческая или игровая деятельность учащихся, имеющая общую цель, согласованные методы, способы деятельно­сти, направленная на достижение общего результата деятельности. Проектная деятельность поддерживает инициативность и активность ребёнка, развивает умение самостоятельно выстраивать маршрут для решения поставленной задачи, учит нести личную ответственность за результат. </a:t>
            </a:r>
          </a:p>
        </p:txBody>
      </p:sp>
    </p:spTree>
    <p:extLst>
      <p:ext uri="{BB962C8B-B14F-4D97-AF65-F5344CB8AC3E}">
        <p14:creationId xmlns:p14="http://schemas.microsoft.com/office/powerpoint/2010/main" val="23565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7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функции учебно-исследовательской деятельности: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 — сохранение исследовательского поведе­ния учащихся как средства развития познавательного интереса и становления мотивации к учебной деятельности;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основной школе — развитие способности занимать исследо­вательскую позицию, самостоятельно ставить цели и достигать их в учебной деятельности на основе применения элементов исследова­тельской деятельности в рамках предметов учебного плана и систе­мы дополнительного образования;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школе — развитие исследовательской компетентно­сти и предпрофессиональных навыков как основы профильного обу­чения.</a:t>
            </a:r>
          </a:p>
        </p:txBody>
      </p:sp>
    </p:spTree>
    <p:extLst>
      <p:ext uri="{BB962C8B-B14F-4D97-AF65-F5344CB8AC3E}">
        <p14:creationId xmlns:p14="http://schemas.microsoft.com/office/powerpoint/2010/main" val="27737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исследовательской работы учащегося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исследования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чему душа лежит?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реально существующее выбираем?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свойство объекта выбираем?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чему стремимся?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шаги по достижению цели?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какой результат прогнозируем?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получаем результат?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получаем?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какие данные получили? 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получили? Подтвердилась ли гипотеза?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творческой работы и основные характерные элементы: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Реферативные 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творческие работы, написанные на основе из­ложения материала, взятого из литературных источников, Интерне­та и т. п.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творческие работы, написанные на ос­нове выполнения эксперимента, иллюстрирующего известные в на­уке законы и закономерности.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Натуралистические (описательные) 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творческие работы, направленные на наблюдение и объективное описание какого-либо явления по определённой, как правило неизменной, методике. Чаще всего выполняются на природных объектах.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творческие работы, связанные с планированием, достижением и описанием конкретного материального результата (разработкой робота, выращиванием растения и т. д.).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творческие работы, выполненные в ре­зультате анализа наблюдений, сбора материала, сведений, экспери­ментов ит. 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1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– и я забуду,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– и я запомню,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попробовать – и я пойму»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2088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овладения основами проектирования обусловлена несколькими причинами: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Владение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логикой и технологией проектной деятельности позволяет обучающимся эффективно осуществлять аналитические, организационные функции в социально-культурной сфере;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обеспечивают конкурентоспособность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0279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делаем в школе, прежде всего имеет образовательный смысл и должно оцениваться по критериям результативности и эффектив­ности развития учащихся.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научная новизна и практическая значимость не могут быть критериями результативности учебного исследования — ими является уровень освоения навыков исследова­тельской деятельности и новых знаний в этой области.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элементом учебного исследования 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— предположение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необходи­мо доказать или опровергнуть в процессе выполнения исследования. Критерием качества исследовательских работ является логическая стройность структурных элементов — постановки цели, выбора ме­тодов решения, проведения опытных и контрольных экспериментов, анализа результатов и обоснования выводов.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4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85875" y="285750"/>
            <a:ext cx="6429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altLang="ru-RU" sz="7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altLang="ru-RU" sz="7200" b="1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Рисунок 4" descr="152223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5500"/>
            <a:ext cx="46767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72102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«Проект есть всякое действие совершаемого от всего сердца и с определённой целью…» </a:t>
            </a:r>
            <a:endParaRPr lang="ru-RU" b="1" dirty="0" smtClean="0"/>
          </a:p>
          <a:p>
            <a:pPr algn="r"/>
            <a:r>
              <a:rPr lang="ru-RU" b="1" dirty="0" err="1" smtClean="0"/>
              <a:t>Кагаров</a:t>
            </a:r>
            <a:r>
              <a:rPr lang="ru-RU" b="1" dirty="0" smtClean="0"/>
              <a:t> </a:t>
            </a:r>
            <a:r>
              <a:rPr lang="ru-RU" b="1" dirty="0"/>
              <a:t>Е.Г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проектной деятельности решаются 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способностей учащихся;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 к обучению;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способностей к самообразовании и саморазвитию;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ориентироваться в информационном пространстве и выделять главное;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школьников рефлексии;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умения публично выступать;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критического умения.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220" y="4437112"/>
            <a:ext cx="84652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технология дает возможность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1.Реализовать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подход в обучении географии.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2.Решить проблему сокращения часов на изучение географии.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3.Формирования у школьников информационной компетентности.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4.Овладения школьниками методами географического прогнозирования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7053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я познаю, я знаю, для чего это мне надо и где и как я могу эти знания применить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основной тезис современного понимания метода проектов.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органично вписывается в систему личностно ориентированного обучения и способствует организации разнообразной самостоятельной деятельности учащихся, но при этом не исключает и не заменяет других методов обучения. Это метод обучения может быть использован в изучении любого предмета, может применяться как на уроках, так и во внеклассной работе. Он ориентирован на достижение целей самих учащихся, и поэтому уникален. Проект формирует невероятно большое количество умений и навыков, и поэтому он эффективен. Дает столь необходимый школьникам опыт деятельности, и поэтому он незаменим.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0_9dfa4_86ad5376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64" y="4460875"/>
            <a:ext cx="24384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2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00125" y="142875"/>
            <a:ext cx="714375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Типы учебных проектов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географии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75" y="1571625"/>
            <a:ext cx="2357438" cy="1285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 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доминирующей деятельности</a:t>
            </a:r>
          </a:p>
        </p:txBody>
      </p:sp>
      <p:sp>
        <p:nvSpPr>
          <p:cNvPr id="19" name="Стрелка вверх 18"/>
          <p:cNvSpPr/>
          <p:nvPr/>
        </p:nvSpPr>
        <p:spPr>
          <a:xfrm rot="13444494">
            <a:off x="2430463" y="1096963"/>
            <a:ext cx="139700" cy="676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43188" y="1500188"/>
            <a:ext cx="2071687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 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предметно-содержательной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29188" y="1643063"/>
            <a:ext cx="1928812" cy="1071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 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продолжительности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00875" y="1428750"/>
            <a:ext cx="1928813" cy="1071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 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количеству участников</a:t>
            </a:r>
          </a:p>
        </p:txBody>
      </p:sp>
      <p:sp>
        <p:nvSpPr>
          <p:cNvPr id="23" name="Стрелка вверх 22"/>
          <p:cNvSpPr/>
          <p:nvPr/>
        </p:nvSpPr>
        <p:spPr>
          <a:xfrm flipV="1">
            <a:off x="5286375" y="1285875"/>
            <a:ext cx="285750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8712735">
            <a:off x="6881813" y="1117600"/>
            <a:ext cx="103187" cy="614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643188" y="3071813"/>
            <a:ext cx="2286000" cy="1785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монопредметные</a:t>
            </a:r>
            <a:endParaRPr lang="ru-RU" sz="19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endParaRPr lang="ru-RU" sz="19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надпредметные</a:t>
            </a:r>
            <a:endParaRPr lang="ru-RU" sz="19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875" y="3143250"/>
            <a:ext cx="2428875" cy="2071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информационные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исследовательские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творческие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прикладные /практико-ориентированные/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29438" y="2928938"/>
            <a:ext cx="2071687" cy="1428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9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групповые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коллективные. </a:t>
            </a:r>
          </a:p>
          <a:p>
            <a:pPr algn="ctr">
              <a:defRPr/>
            </a:pP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5" y="3000375"/>
            <a:ext cx="1857375" cy="1285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кратко-временные</a:t>
            </a:r>
            <a:endParaRPr lang="ru-RU" sz="19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длительные</a:t>
            </a:r>
          </a:p>
        </p:txBody>
      </p:sp>
      <p:sp>
        <p:nvSpPr>
          <p:cNvPr id="30" name="Стрелка вверх 29"/>
          <p:cNvSpPr/>
          <p:nvPr/>
        </p:nvSpPr>
        <p:spPr>
          <a:xfrm flipV="1">
            <a:off x="4000500" y="1285875"/>
            <a:ext cx="285750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flipV="1">
            <a:off x="3643313" y="2928938"/>
            <a:ext cx="214312" cy="428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flipV="1">
            <a:off x="1214438" y="2786063"/>
            <a:ext cx="214312" cy="428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flipV="1">
            <a:off x="5786438" y="2714625"/>
            <a:ext cx="214312" cy="428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flipV="1">
            <a:off x="7929563" y="2500313"/>
            <a:ext cx="214312" cy="428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55" name="Рисунок 23" descr="unnam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577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Рисунок 19" descr="knig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962">
            <a:off x="7011988" y="5241925"/>
            <a:ext cx="20605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20176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927" y="476672"/>
            <a:ext cx="84969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Использование на уроке мини-проектов решает многие задачи, которые в целом стоят перед проектной деятельностью: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планированию (учащийся должен уметь четко определить цель, описать основные шаги по достижению поставленной цели, концентрироваться на достижении цели, на протяжении всей работы);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сбора и обработки информации, материалов (учащийся должен уметь выбрать подходящую информацию и правильно ее использовать);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анализировать (креативность и критическое мышление);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составлять письменный отчет (учащийся должен уметь составлять план работы, презентовать четко информацию, оформлять сноски, иметь понятие о библиографии);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позитивное отношение к работе (учащийся должен проявлять инициативу, энтузиазм, стараться выполнить работу в срок в соответствии с установленным планом и графиком работы).</a:t>
            </a:r>
          </a:p>
        </p:txBody>
      </p:sp>
    </p:spTree>
    <p:extLst>
      <p:ext uri="{BB962C8B-B14F-4D97-AF65-F5344CB8AC3E}">
        <p14:creationId xmlns:p14="http://schemas.microsoft.com/office/powerpoint/2010/main" val="6033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3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созданию мини-проекта должна проходить следующие этапы: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проблемы, которая создает мотивационную основу у учащихся создать мини-проект.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работы, где может быть предложена правило, алгоритм, описывающий последовательность действий, памятка о требованиях к проекту и о критериях оценивания.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Исследование, на котором учащиеся выполняют задания, согласно правилу, алгоритму и делают вывод по результатам работы.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мини-проекта одноклассникам, ответы на вопросы по проведенному исследованию.</a:t>
            </a:r>
          </a:p>
        </p:txBody>
      </p:sp>
      <p:pic>
        <p:nvPicPr>
          <p:cNvPr id="3" name="Picture 2" descr="https://cdn2.arhivurokov.ru/multiurok/html/2018/02/03/s_5a757b3a3324e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696072" cy="277205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62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разграничить мини проект по этапам и времени, то на формулирование проблемы, темы, цели, планирование задач по достижению цели - 7 минут, если необходимо повторить ключевые знания для изучения нового материала, в этом случае учащимся предлагается проблема и алгоритм действий по её решению. На планирование информационного поиска, извлечение информации и её обработки - 15 минут, 15 минут на защиту проекта, 3 минуты на озвучивания домашнего задания и рефлексию урока.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УМК  «Полярная звезда», по которому работает наша школа,  начиная с 5 класса предлагает различные темы проектов для учащихся, в учебниках есть параграфы – подсказки, которые помогают организовать проектную деятельность как учащимся, так и учителю.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проекты в образовательной деятельности реализуется краеведческий подход, который направлен на развитие личности в условиях национально-региональных традиций, воспитание гражданственности, патриотизма, экологической культуры личности.      Такие проекты обычно носят исследовательский характер, детям интересны, часто социально значимы</a:t>
            </a:r>
          </a:p>
        </p:txBody>
      </p:sp>
    </p:spTree>
    <p:extLst>
      <p:ext uri="{BB962C8B-B14F-4D97-AF65-F5344CB8AC3E}">
        <p14:creationId xmlns:p14="http://schemas.microsoft.com/office/powerpoint/2010/main" val="13638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40fb5e69913b7daf65178d6c26d201083c7d70f3</Template>
  <TotalTime>599</TotalTime>
  <Words>1457</Words>
  <Application>Microsoft Office PowerPoint</Application>
  <PresentationFormat>Экран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ШМУ учителей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ШМУ учителей географии</dc:title>
  <dc:creator>Пользователь Windows</dc:creator>
  <cp:lastModifiedBy>Пользователь Windows</cp:lastModifiedBy>
  <cp:revision>16</cp:revision>
  <dcterms:created xsi:type="dcterms:W3CDTF">2021-01-28T06:42:19Z</dcterms:created>
  <dcterms:modified xsi:type="dcterms:W3CDTF">2021-02-03T12:58:45Z</dcterms:modified>
</cp:coreProperties>
</file>