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1"/>
  </p:handoutMasterIdLst>
  <p:sldIdLst>
    <p:sldId id="256" r:id="rId2"/>
    <p:sldId id="285" r:id="rId3"/>
    <p:sldId id="284" r:id="rId4"/>
    <p:sldId id="300" r:id="rId5"/>
    <p:sldId id="301" r:id="rId6"/>
    <p:sldId id="302" r:id="rId7"/>
    <p:sldId id="303" r:id="rId8"/>
    <p:sldId id="286" r:id="rId9"/>
    <p:sldId id="304" r:id="rId10"/>
    <p:sldId id="305" r:id="rId11"/>
    <p:sldId id="306" r:id="rId12"/>
    <p:sldId id="293" r:id="rId13"/>
    <p:sldId id="294" r:id="rId14"/>
    <p:sldId id="307" r:id="rId15"/>
    <p:sldId id="308" r:id="rId16"/>
    <p:sldId id="309" r:id="rId17"/>
    <p:sldId id="310" r:id="rId18"/>
    <p:sldId id="299" r:id="rId19"/>
    <p:sldId id="269" r:id="rId20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24" autoAdjust="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E60AA-481B-49D6-B526-3697ACA87880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14ACF-A1CF-4CB8-8685-01379F4EA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18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6367" y="1700808"/>
            <a:ext cx="734481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Задание </a:t>
            </a:r>
            <a:r>
              <a:rPr lang="ru-RU" sz="4400" b="1" dirty="0" smtClean="0">
                <a:solidFill>
                  <a:srgbClr val="FF0000"/>
                </a:solidFill>
              </a:rPr>
              <a:t>12. </a:t>
            </a:r>
          </a:p>
          <a:p>
            <a:pPr algn="ctr"/>
            <a:endParaRPr lang="ru-RU" sz="4400" b="1" i="1" dirty="0">
              <a:solidFill>
                <a:srgbClr val="FF0000"/>
              </a:solidFill>
            </a:endParaRP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Правописание личных окончаний глаголов и суффиксов причастий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777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6350" y="404664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суффиксов причастий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8" t="33431" r="10732" b="29496"/>
          <a:stretch/>
        </p:blipFill>
        <p:spPr bwMode="auto">
          <a:xfrm>
            <a:off x="395536" y="1772816"/>
            <a:ext cx="849694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2435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6350" y="404664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суффиксов причастий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8" t="28358" r="11756" b="4562"/>
          <a:stretch/>
        </p:blipFill>
        <p:spPr bwMode="auto">
          <a:xfrm>
            <a:off x="252507" y="1556792"/>
            <a:ext cx="8279933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2450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3808" y="401469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Выполнение задания</a:t>
            </a:r>
            <a:endParaRPr lang="ru-RU" sz="3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833" y="1412776"/>
            <a:ext cx="8280920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 smtClean="0">
                <a:latin typeface="Arial Black" pitchFamily="34" charset="0"/>
              </a:rPr>
              <a:t>Укажите варианты ответов, в которых в обоих словах одного ряда пропущена одна и та же буква. Запишите номера ответов.</a:t>
            </a:r>
          </a:p>
          <a:p>
            <a:pPr algn="just"/>
            <a:endParaRPr lang="ru-RU" sz="900" dirty="0" smtClean="0">
              <a:latin typeface="Arial Black" pitchFamily="34" charset="0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ru-RU" sz="2800" dirty="0" smtClean="0">
                <a:latin typeface="Arial Black" pitchFamily="34" charset="0"/>
              </a:rPr>
              <a:t>кол…</a:t>
            </a:r>
            <a:r>
              <a:rPr lang="ru-RU" sz="2800" dirty="0" err="1" smtClean="0">
                <a:latin typeface="Arial Black" pitchFamily="34" charset="0"/>
              </a:rPr>
              <a:t>щийся</a:t>
            </a:r>
            <a:r>
              <a:rPr lang="ru-RU" sz="2800" dirty="0" smtClean="0">
                <a:latin typeface="Arial Black" pitchFamily="34" charset="0"/>
              </a:rPr>
              <a:t> (предмет), (льды) </a:t>
            </a:r>
            <a:r>
              <a:rPr lang="ru-RU" sz="2800" dirty="0" err="1" smtClean="0">
                <a:latin typeface="Arial Black" pitchFamily="34" charset="0"/>
              </a:rPr>
              <a:t>та..т</a:t>
            </a:r>
            <a:endParaRPr lang="ru-RU" sz="2800" dirty="0" smtClean="0">
              <a:latin typeface="Arial Black" pitchFamily="34" charset="0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ru-RU" sz="2800" dirty="0" err="1" smtClean="0">
                <a:latin typeface="Arial Black" pitchFamily="34" charset="0"/>
              </a:rPr>
              <a:t>шепч</a:t>
            </a:r>
            <a:r>
              <a:rPr lang="ru-RU" sz="2800" dirty="0" smtClean="0">
                <a:latin typeface="Arial Black" pitchFamily="34" charset="0"/>
              </a:rPr>
              <a:t>..</a:t>
            </a:r>
            <a:r>
              <a:rPr lang="ru-RU" sz="2800" dirty="0" err="1" smtClean="0">
                <a:latin typeface="Arial Black" pitchFamily="34" charset="0"/>
              </a:rPr>
              <a:t>шь</a:t>
            </a:r>
            <a:r>
              <a:rPr lang="ru-RU" sz="2800" dirty="0" smtClean="0">
                <a:latin typeface="Arial Black" pitchFamily="34" charset="0"/>
              </a:rPr>
              <a:t>, </a:t>
            </a:r>
            <a:r>
              <a:rPr lang="ru-RU" sz="2800" dirty="0" err="1" smtClean="0">
                <a:latin typeface="Arial Black" pitchFamily="34" charset="0"/>
              </a:rPr>
              <a:t>независ</a:t>
            </a:r>
            <a:r>
              <a:rPr lang="ru-RU" sz="2800" dirty="0" smtClean="0">
                <a:latin typeface="Arial Black" pitchFamily="34" charset="0"/>
              </a:rPr>
              <a:t>...</a:t>
            </a:r>
            <a:r>
              <a:rPr lang="ru-RU" sz="2800" dirty="0" err="1" smtClean="0">
                <a:latin typeface="Arial Black" pitchFamily="34" charset="0"/>
              </a:rPr>
              <a:t>мый</a:t>
            </a:r>
            <a:endParaRPr lang="ru-RU" sz="2800" dirty="0" smtClean="0">
              <a:latin typeface="Arial Black" pitchFamily="34" charset="0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ru-RU" sz="2800" dirty="0" err="1" smtClean="0">
                <a:latin typeface="Arial Black" pitchFamily="34" charset="0"/>
              </a:rPr>
              <a:t>леч</a:t>
            </a:r>
            <a:r>
              <a:rPr lang="ru-RU" sz="2800" dirty="0" smtClean="0">
                <a:latin typeface="Arial Black" pitchFamily="34" charset="0"/>
              </a:rPr>
              <a:t>..</a:t>
            </a:r>
            <a:r>
              <a:rPr lang="ru-RU" sz="2800" dirty="0" err="1" smtClean="0">
                <a:latin typeface="Arial Black" pitchFamily="34" charset="0"/>
              </a:rPr>
              <a:t>щий</a:t>
            </a:r>
            <a:r>
              <a:rPr lang="ru-RU" sz="2800" dirty="0" smtClean="0">
                <a:latin typeface="Arial Black" pitchFamily="34" charset="0"/>
              </a:rPr>
              <a:t> (врач), планы </a:t>
            </a:r>
            <a:r>
              <a:rPr lang="ru-RU" sz="2800" dirty="0" err="1" smtClean="0">
                <a:latin typeface="Arial Black" pitchFamily="34" charset="0"/>
              </a:rPr>
              <a:t>руш</a:t>
            </a:r>
            <a:r>
              <a:rPr lang="ru-RU" sz="2800" dirty="0" smtClean="0">
                <a:latin typeface="Arial Black" pitchFamily="34" charset="0"/>
              </a:rPr>
              <a:t>..</a:t>
            </a:r>
            <a:r>
              <a:rPr lang="ru-RU" sz="2800" dirty="0" err="1" smtClean="0">
                <a:latin typeface="Arial Black" pitchFamily="34" charset="0"/>
              </a:rPr>
              <a:t>тся</a:t>
            </a:r>
            <a:endParaRPr lang="ru-RU" sz="2800" dirty="0" smtClean="0">
              <a:latin typeface="Arial Black" pitchFamily="34" charset="0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ru-RU" sz="2800" dirty="0" err="1" smtClean="0">
                <a:latin typeface="Arial Black" pitchFamily="34" charset="0"/>
              </a:rPr>
              <a:t>увер</a:t>
            </a:r>
            <a:r>
              <a:rPr lang="ru-RU" sz="2800" dirty="0" smtClean="0">
                <a:latin typeface="Arial Black" pitchFamily="34" charset="0"/>
              </a:rPr>
              <a:t>..</a:t>
            </a:r>
            <a:r>
              <a:rPr lang="ru-RU" sz="2800" dirty="0" err="1" smtClean="0">
                <a:latin typeface="Arial Black" pitchFamily="34" charset="0"/>
              </a:rPr>
              <a:t>нный</a:t>
            </a:r>
            <a:r>
              <a:rPr lang="ru-RU" sz="2800" dirty="0" smtClean="0">
                <a:latin typeface="Arial Black" pitchFamily="34" charset="0"/>
              </a:rPr>
              <a:t>, </a:t>
            </a:r>
            <a:r>
              <a:rPr lang="ru-RU" sz="2800" dirty="0" err="1" smtClean="0">
                <a:latin typeface="Arial Black" pitchFamily="34" charset="0"/>
              </a:rPr>
              <a:t>ненавид</a:t>
            </a:r>
            <a:r>
              <a:rPr lang="ru-RU" sz="2800" dirty="0" smtClean="0">
                <a:latin typeface="Arial Black" pitchFamily="34" charset="0"/>
              </a:rPr>
              <a:t>..</a:t>
            </a:r>
            <a:r>
              <a:rPr lang="ru-RU" sz="2800" dirty="0" err="1" smtClean="0">
                <a:latin typeface="Arial Black" pitchFamily="34" charset="0"/>
              </a:rPr>
              <a:t>вший</a:t>
            </a:r>
            <a:endParaRPr lang="ru-RU" sz="2800" dirty="0" smtClean="0">
              <a:latin typeface="Arial Black" pitchFamily="34" charset="0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ru-RU" sz="2800" dirty="0" smtClean="0">
                <a:latin typeface="Arial Black" pitchFamily="34" charset="0"/>
              </a:rPr>
              <a:t>щур..</a:t>
            </a:r>
            <a:r>
              <a:rPr lang="ru-RU" sz="2800" dirty="0" err="1" smtClean="0">
                <a:latin typeface="Arial Black" pitchFamily="34" charset="0"/>
              </a:rPr>
              <a:t>щийся</a:t>
            </a:r>
            <a:r>
              <a:rPr lang="ru-RU" sz="2800" dirty="0" smtClean="0">
                <a:latin typeface="Arial Black" pitchFamily="34" charset="0"/>
              </a:rPr>
              <a:t> (от солнца), (друзья) </a:t>
            </a:r>
            <a:r>
              <a:rPr lang="ru-RU" sz="2800" dirty="0" err="1" smtClean="0">
                <a:latin typeface="Arial Black" pitchFamily="34" charset="0"/>
              </a:rPr>
              <a:t>увид</a:t>
            </a:r>
            <a:r>
              <a:rPr lang="ru-RU" sz="2800" dirty="0" smtClean="0">
                <a:latin typeface="Arial Black" pitchFamily="34" charset="0"/>
              </a:rPr>
              <a:t>..</a:t>
            </a:r>
            <a:r>
              <a:rPr lang="ru-RU" sz="2800" dirty="0" err="1" smtClean="0">
                <a:latin typeface="Arial Black" pitchFamily="34" charset="0"/>
              </a:rPr>
              <a:t>тся</a:t>
            </a:r>
            <a:endParaRPr lang="ru-RU" sz="2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428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3808" y="401469"/>
            <a:ext cx="5832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Arial Black" pitchFamily="34" charset="0"/>
              </a:rPr>
              <a:t>Выполнение задания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961263"/>
            <a:ext cx="8568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1) </a:t>
            </a:r>
            <a:r>
              <a:rPr lang="ru-RU" sz="2800" dirty="0" err="1" smtClean="0">
                <a:latin typeface="Arial Black" pitchFamily="34" charset="0"/>
              </a:rPr>
              <a:t>кол</a:t>
            </a:r>
            <a:r>
              <a:rPr lang="ru-RU" sz="2800" dirty="0" err="1" smtClean="0">
                <a:solidFill>
                  <a:srgbClr val="FF0000"/>
                </a:solidFill>
                <a:latin typeface="Arial Black" pitchFamily="34" charset="0"/>
              </a:rPr>
              <a:t>Ю</a:t>
            </a:r>
            <a:r>
              <a:rPr lang="ru-RU" sz="2800" dirty="0" err="1" smtClean="0">
                <a:latin typeface="Arial Black" pitchFamily="34" charset="0"/>
              </a:rPr>
              <a:t>щийся</a:t>
            </a:r>
            <a:r>
              <a:rPr lang="ru-RU" sz="2800" dirty="0" smtClean="0">
                <a:latin typeface="Arial Black" pitchFamily="34" charset="0"/>
              </a:rPr>
              <a:t> </a:t>
            </a:r>
            <a:r>
              <a:rPr lang="ru-RU" sz="2800" dirty="0">
                <a:latin typeface="Arial Black" pitchFamily="34" charset="0"/>
              </a:rPr>
              <a:t>(предмет), (льды) </a:t>
            </a:r>
            <a:r>
              <a:rPr lang="ru-RU" sz="2800" dirty="0" err="1" smtClean="0">
                <a:latin typeface="Arial Black" pitchFamily="34" charset="0"/>
              </a:rPr>
              <a:t>та</a:t>
            </a:r>
            <a:r>
              <a:rPr lang="ru-RU" sz="2800" b="1" dirty="0" err="1" smtClean="0">
                <a:solidFill>
                  <a:srgbClr val="FF0000"/>
                </a:solidFill>
                <a:latin typeface="Arial Black" pitchFamily="34" charset="0"/>
              </a:rPr>
              <a:t>Ю</a:t>
            </a:r>
            <a:r>
              <a:rPr lang="ru-RU" sz="2800" dirty="0" err="1" smtClean="0">
                <a:latin typeface="Arial Black" pitchFamily="34" charset="0"/>
              </a:rPr>
              <a:t>т</a:t>
            </a:r>
            <a:endParaRPr lang="ru-RU" sz="2800" dirty="0">
              <a:latin typeface="Arial Black" pitchFamily="34" charset="0"/>
            </a:endParaRPr>
          </a:p>
          <a:p>
            <a:endParaRPr lang="ru-RU" sz="2800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0045" y="2487864"/>
            <a:ext cx="3888432" cy="23762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Перед нами причастие. 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Необходимо определить спряжение исходного глагола.</a:t>
            </a:r>
          </a:p>
          <a:p>
            <a:pPr algn="just"/>
            <a:r>
              <a:rPr lang="ru-RU" sz="2000" b="1" dirty="0" err="1" smtClean="0">
                <a:solidFill>
                  <a:srgbClr val="C00000"/>
                </a:solidFill>
              </a:rPr>
              <a:t>КолОть</a:t>
            </a:r>
            <a:r>
              <a:rPr lang="ru-RU" sz="2000" b="1" dirty="0" smtClean="0">
                <a:solidFill>
                  <a:srgbClr val="C00000"/>
                </a:solidFill>
              </a:rPr>
              <a:t> – </a:t>
            </a:r>
            <a:r>
              <a:rPr lang="en-US" sz="2000" b="1" dirty="0" smtClean="0">
                <a:solidFill>
                  <a:srgbClr val="C00000"/>
                </a:solidFill>
              </a:rPr>
              <a:t>I</a:t>
            </a:r>
            <a:r>
              <a:rPr lang="ru-RU" sz="2000" b="1" dirty="0" smtClean="0">
                <a:solidFill>
                  <a:srgbClr val="C00000"/>
                </a:solidFill>
              </a:rPr>
              <a:t> спряжение.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Следовательно, пишется суффикс </a:t>
            </a:r>
            <a:r>
              <a:rPr lang="ru-RU" sz="2000" b="1" dirty="0" err="1" smtClean="0">
                <a:solidFill>
                  <a:srgbClr val="C00000"/>
                </a:solidFill>
              </a:rPr>
              <a:t>ущ</a:t>
            </a:r>
            <a:r>
              <a:rPr lang="en-US" sz="2000" b="1" dirty="0" smtClean="0">
                <a:solidFill>
                  <a:srgbClr val="C00000"/>
                </a:solidFill>
              </a:rPr>
              <a:t>/</a:t>
            </a:r>
            <a:r>
              <a:rPr lang="ru-RU" sz="2000" b="1" dirty="0" err="1" smtClean="0">
                <a:solidFill>
                  <a:srgbClr val="C00000"/>
                </a:solidFill>
              </a:rPr>
              <a:t>ющ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94245" y="2487864"/>
            <a:ext cx="3816424" cy="30293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Перед нами </a:t>
            </a:r>
            <a:r>
              <a:rPr lang="ru-RU" sz="2000" b="1" dirty="0" smtClean="0">
                <a:solidFill>
                  <a:srgbClr val="C00000"/>
                </a:solidFill>
              </a:rPr>
              <a:t>глагол </a:t>
            </a:r>
            <a:r>
              <a:rPr lang="en-US" sz="2000" b="1" dirty="0" smtClean="0">
                <a:solidFill>
                  <a:srgbClr val="C00000"/>
                </a:solidFill>
              </a:rPr>
              <a:t>III</a:t>
            </a:r>
            <a:r>
              <a:rPr lang="ru-RU" sz="2000" b="1" dirty="0" smtClean="0">
                <a:solidFill>
                  <a:srgbClr val="C00000"/>
                </a:solidFill>
              </a:rPr>
              <a:t> лица. </a:t>
            </a:r>
            <a:endParaRPr lang="ru-RU" sz="2000" b="1" dirty="0">
              <a:solidFill>
                <a:srgbClr val="C00000"/>
              </a:solidFill>
            </a:endParaRP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Необходимо определить спряжение </a:t>
            </a:r>
            <a:r>
              <a:rPr lang="ru-RU" sz="2000" b="1" dirty="0" smtClean="0">
                <a:solidFill>
                  <a:srgbClr val="C00000"/>
                </a:solidFill>
              </a:rPr>
              <a:t>глагола</a:t>
            </a:r>
            <a:r>
              <a:rPr lang="ru-RU" sz="2000" b="1" dirty="0">
                <a:solidFill>
                  <a:srgbClr val="C00000"/>
                </a:solidFill>
              </a:rPr>
              <a:t>.</a:t>
            </a:r>
          </a:p>
          <a:p>
            <a:pPr algn="just"/>
            <a:r>
              <a:rPr lang="ru-RU" sz="2000" b="1" dirty="0" err="1" smtClean="0">
                <a:solidFill>
                  <a:srgbClr val="C00000"/>
                </a:solidFill>
              </a:rPr>
              <a:t>ТаЯть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– </a:t>
            </a:r>
            <a:r>
              <a:rPr lang="en-US" sz="2000" b="1" dirty="0">
                <a:solidFill>
                  <a:srgbClr val="C00000"/>
                </a:solidFill>
              </a:rPr>
              <a:t>I</a:t>
            </a:r>
            <a:r>
              <a:rPr lang="ru-RU" sz="2000" b="1" dirty="0">
                <a:solidFill>
                  <a:srgbClr val="C00000"/>
                </a:solidFill>
              </a:rPr>
              <a:t> спряжение.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Следовательно, пишется </a:t>
            </a:r>
            <a:r>
              <a:rPr lang="ru-RU" sz="2000" b="1" dirty="0" smtClean="0">
                <a:solidFill>
                  <a:srgbClr val="C00000"/>
                </a:solidFill>
              </a:rPr>
              <a:t>окончание </a:t>
            </a:r>
            <a:r>
              <a:rPr lang="ru-RU" sz="2000" b="1" dirty="0" err="1" smtClean="0">
                <a:solidFill>
                  <a:srgbClr val="C00000"/>
                </a:solidFill>
              </a:rPr>
              <a:t>ут</a:t>
            </a:r>
            <a:r>
              <a:rPr lang="en-US" sz="2000" b="1" dirty="0" smtClean="0">
                <a:solidFill>
                  <a:srgbClr val="C00000"/>
                </a:solidFill>
              </a:rPr>
              <a:t>/</a:t>
            </a:r>
            <a:r>
              <a:rPr lang="ru-RU" sz="2000" b="1" dirty="0" smtClean="0">
                <a:solidFill>
                  <a:srgbClr val="C00000"/>
                </a:solidFill>
              </a:rPr>
              <a:t>ют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20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3808" y="401469"/>
            <a:ext cx="5832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Arial Black" pitchFamily="34" charset="0"/>
              </a:rPr>
              <a:t>Выполнение задания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961263"/>
            <a:ext cx="8568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2) </a:t>
            </a:r>
            <a:r>
              <a:rPr lang="ru-RU" sz="2800" dirty="0" err="1" smtClean="0">
                <a:latin typeface="Arial Black" pitchFamily="34" charset="0"/>
              </a:rPr>
              <a:t>шепч</a:t>
            </a:r>
            <a:r>
              <a:rPr lang="ru-RU" sz="2800" dirty="0" err="1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2800" dirty="0" err="1" smtClean="0">
                <a:latin typeface="Arial Black" pitchFamily="34" charset="0"/>
              </a:rPr>
              <a:t>шь</a:t>
            </a:r>
            <a:r>
              <a:rPr lang="ru-RU" sz="2800" dirty="0">
                <a:latin typeface="Arial Black" pitchFamily="34" charset="0"/>
              </a:rPr>
              <a:t>, </a:t>
            </a:r>
            <a:r>
              <a:rPr lang="ru-RU" sz="2800" dirty="0" smtClean="0">
                <a:latin typeface="Arial Black" pitchFamily="34" charset="0"/>
              </a:rPr>
              <a:t>                   </a:t>
            </a:r>
            <a:r>
              <a:rPr lang="ru-RU" sz="2800" dirty="0" err="1" smtClean="0">
                <a:latin typeface="Arial Black" pitchFamily="34" charset="0"/>
              </a:rPr>
              <a:t>независ</a:t>
            </a:r>
            <a:r>
              <a:rPr lang="ru-RU" sz="2800" dirty="0" err="1" smtClean="0">
                <a:solidFill>
                  <a:srgbClr val="FF0000"/>
                </a:solidFill>
                <a:latin typeface="Arial Black" pitchFamily="34" charset="0"/>
              </a:rPr>
              <a:t>И</a:t>
            </a:r>
            <a:r>
              <a:rPr lang="ru-RU" sz="2800" dirty="0" err="1" smtClean="0">
                <a:latin typeface="Arial Black" pitchFamily="34" charset="0"/>
              </a:rPr>
              <a:t>мый</a:t>
            </a:r>
            <a:endParaRPr lang="ru-RU" sz="2800" dirty="0">
              <a:latin typeface="Arial Black" pitchFamily="34" charset="0"/>
            </a:endParaRPr>
          </a:p>
          <a:p>
            <a:endParaRPr lang="ru-RU" sz="2800" dirty="0">
              <a:latin typeface="Arial Black" pitchFamily="34" charset="0"/>
            </a:endParaRPr>
          </a:p>
          <a:p>
            <a:endParaRPr lang="ru-RU" sz="2800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559872"/>
            <a:ext cx="3888432" cy="28853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Перед нами глагол </a:t>
            </a:r>
            <a:r>
              <a:rPr lang="en-US" sz="2000" b="1" dirty="0" smtClean="0">
                <a:solidFill>
                  <a:srgbClr val="C00000"/>
                </a:solidFill>
              </a:rPr>
              <a:t>II</a:t>
            </a:r>
            <a:r>
              <a:rPr lang="ru-RU" sz="2000" b="1" dirty="0" smtClean="0">
                <a:solidFill>
                  <a:srgbClr val="C00000"/>
                </a:solidFill>
              </a:rPr>
              <a:t> лица. 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Необходимо определить спряжение глагола.</a:t>
            </a:r>
          </a:p>
          <a:p>
            <a:pPr algn="just"/>
            <a:r>
              <a:rPr lang="ru-RU" sz="2000" b="1" dirty="0" err="1" smtClean="0">
                <a:solidFill>
                  <a:srgbClr val="C00000"/>
                </a:solidFill>
              </a:rPr>
              <a:t>ШептАть</a:t>
            </a:r>
            <a:r>
              <a:rPr lang="ru-RU" sz="2000" b="1" dirty="0" smtClean="0">
                <a:solidFill>
                  <a:srgbClr val="C00000"/>
                </a:solidFill>
              </a:rPr>
              <a:t> – </a:t>
            </a:r>
            <a:r>
              <a:rPr lang="en-US" sz="2000" b="1" dirty="0" smtClean="0">
                <a:solidFill>
                  <a:srgbClr val="C00000"/>
                </a:solidFill>
              </a:rPr>
              <a:t>I</a:t>
            </a:r>
            <a:r>
              <a:rPr lang="ru-RU" sz="2000" b="1" dirty="0" smtClean="0">
                <a:solidFill>
                  <a:srgbClr val="C00000"/>
                </a:solidFill>
              </a:rPr>
              <a:t> спряжение.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Следовательно, в окончании пишется гласная Е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4008" y="2487864"/>
            <a:ext cx="4032448" cy="30293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Перед нами причастие. 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Необходимо определить спряжение исходного глагола.</a:t>
            </a:r>
          </a:p>
          <a:p>
            <a:pPr algn="just"/>
            <a:r>
              <a:rPr lang="ru-RU" sz="2000" b="1" dirty="0" err="1" smtClean="0">
                <a:solidFill>
                  <a:srgbClr val="C00000"/>
                </a:solidFill>
              </a:rPr>
              <a:t>ЗависЕть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– </a:t>
            </a:r>
            <a:r>
              <a:rPr lang="en-US" sz="2000" b="1" dirty="0">
                <a:solidFill>
                  <a:srgbClr val="C00000"/>
                </a:solidFill>
              </a:rPr>
              <a:t>I</a:t>
            </a:r>
            <a:r>
              <a:rPr lang="en-US" sz="2000" b="1" dirty="0" smtClean="0">
                <a:solidFill>
                  <a:srgbClr val="C00000"/>
                </a:solidFill>
              </a:rPr>
              <a:t>I</a:t>
            </a:r>
            <a:r>
              <a:rPr lang="ru-RU" sz="2000" b="1" dirty="0" smtClean="0">
                <a:solidFill>
                  <a:srgbClr val="C00000"/>
                </a:solidFill>
              </a:rPr>
              <a:t> спряжение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</a:p>
          <a:p>
            <a:pPr algn="just"/>
            <a:r>
              <a:rPr lang="en-US" sz="2000" b="1" dirty="0" smtClean="0">
                <a:solidFill>
                  <a:srgbClr val="C00000"/>
                </a:solidFill>
              </a:rPr>
              <a:t>(</a:t>
            </a:r>
            <a:r>
              <a:rPr lang="ru-RU" sz="2000" b="1" dirty="0" smtClean="0">
                <a:solidFill>
                  <a:srgbClr val="C00000"/>
                </a:solidFill>
              </a:rPr>
              <a:t>ИСКЛЮЧЕНИЕ)</a:t>
            </a:r>
            <a:endParaRPr lang="ru-RU" sz="2000" b="1" dirty="0">
              <a:solidFill>
                <a:srgbClr val="C00000"/>
              </a:solidFill>
            </a:endParaRP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Следовательно, пишется суффикс </a:t>
            </a:r>
            <a:r>
              <a:rPr lang="ru-RU" sz="2000" b="1" dirty="0" smtClean="0">
                <a:solidFill>
                  <a:srgbClr val="C00000"/>
                </a:solidFill>
              </a:rPr>
              <a:t>ИМ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662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3808" y="401469"/>
            <a:ext cx="5832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Arial Black" pitchFamily="34" charset="0"/>
              </a:rPr>
              <a:t>Выполнение задания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961263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3</a:t>
            </a:r>
            <a:r>
              <a:rPr lang="ru-RU" sz="2800" dirty="0">
                <a:latin typeface="Arial Black" pitchFamily="34" charset="0"/>
              </a:rPr>
              <a:t>) </a:t>
            </a:r>
            <a:r>
              <a:rPr lang="ru-RU" sz="2800" dirty="0" err="1" smtClean="0">
                <a:latin typeface="Arial Black" pitchFamily="34" charset="0"/>
              </a:rPr>
              <a:t>леч</a:t>
            </a:r>
            <a:r>
              <a:rPr lang="ru-RU" sz="2800" b="1" dirty="0" err="1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2800" dirty="0" err="1" smtClean="0">
                <a:latin typeface="Arial Black" pitchFamily="34" charset="0"/>
              </a:rPr>
              <a:t>щий</a:t>
            </a:r>
            <a:r>
              <a:rPr lang="ru-RU" sz="2800" dirty="0" smtClean="0">
                <a:latin typeface="Arial Black" pitchFamily="34" charset="0"/>
              </a:rPr>
              <a:t> </a:t>
            </a:r>
            <a:r>
              <a:rPr lang="ru-RU" sz="2800" dirty="0">
                <a:latin typeface="Arial Black" pitchFamily="34" charset="0"/>
              </a:rPr>
              <a:t>(врач), </a:t>
            </a:r>
            <a:r>
              <a:rPr lang="ru-RU" sz="2800" dirty="0" smtClean="0">
                <a:latin typeface="Arial Black" pitchFamily="34" charset="0"/>
              </a:rPr>
              <a:t>        планы </a:t>
            </a:r>
            <a:r>
              <a:rPr lang="ru-RU" sz="2800" dirty="0" err="1" smtClean="0">
                <a:latin typeface="Arial Black" pitchFamily="34" charset="0"/>
              </a:rPr>
              <a:t>руш</a:t>
            </a:r>
            <a:r>
              <a:rPr lang="ru-RU" sz="2800" dirty="0" err="1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2800" dirty="0" err="1" smtClean="0">
                <a:latin typeface="Arial Black" pitchFamily="34" charset="0"/>
              </a:rPr>
              <a:t>тся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487864"/>
            <a:ext cx="3816424" cy="28853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Перед нами причастие. 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Необходимо определить спряжение исходного глагола.</a:t>
            </a:r>
          </a:p>
          <a:p>
            <a:pPr algn="just"/>
            <a:r>
              <a:rPr lang="ru-RU" sz="2000" b="1" dirty="0" err="1" smtClean="0">
                <a:solidFill>
                  <a:srgbClr val="C00000"/>
                </a:solidFill>
              </a:rPr>
              <a:t>ЛечИть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– </a:t>
            </a:r>
            <a:r>
              <a:rPr lang="en-US" sz="2000" b="1" dirty="0" smtClean="0">
                <a:solidFill>
                  <a:srgbClr val="C00000"/>
                </a:solidFill>
              </a:rPr>
              <a:t>II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спряжение.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Следовательно, пишется суффикс </a:t>
            </a:r>
            <a:r>
              <a:rPr lang="ru-RU" sz="2000" b="1" dirty="0" err="1" smtClean="0">
                <a:solidFill>
                  <a:srgbClr val="C00000"/>
                </a:solidFill>
              </a:rPr>
              <a:t>ащ</a:t>
            </a:r>
            <a:r>
              <a:rPr lang="en-US" sz="2000" b="1" dirty="0" smtClean="0">
                <a:solidFill>
                  <a:srgbClr val="C00000"/>
                </a:solidFill>
              </a:rPr>
              <a:t>/</a:t>
            </a:r>
            <a:r>
              <a:rPr lang="ru-RU" sz="2000" b="1" dirty="0" err="1" smtClean="0">
                <a:solidFill>
                  <a:srgbClr val="C00000"/>
                </a:solidFill>
              </a:rPr>
              <a:t>ящ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27984" y="2487864"/>
            <a:ext cx="4248472" cy="30293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Перед нами глагол </a:t>
            </a:r>
            <a:r>
              <a:rPr lang="en-US" sz="2000" b="1" dirty="0">
                <a:solidFill>
                  <a:srgbClr val="C00000"/>
                </a:solidFill>
              </a:rPr>
              <a:t>III</a:t>
            </a:r>
            <a:r>
              <a:rPr lang="ru-RU" sz="2000" b="1" dirty="0">
                <a:solidFill>
                  <a:srgbClr val="C00000"/>
                </a:solidFill>
              </a:rPr>
              <a:t> лица. 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Необходимо определить спряжение глагола.</a:t>
            </a:r>
          </a:p>
          <a:p>
            <a:pPr algn="just"/>
            <a:r>
              <a:rPr lang="ru-RU" sz="2000" b="1" dirty="0" err="1" smtClean="0">
                <a:solidFill>
                  <a:srgbClr val="C00000"/>
                </a:solidFill>
              </a:rPr>
              <a:t>РушИться</a:t>
            </a:r>
            <a:r>
              <a:rPr lang="ru-RU" sz="2000" b="1" dirty="0" smtClean="0">
                <a:solidFill>
                  <a:srgbClr val="C00000"/>
                </a:solidFill>
              </a:rPr>
              <a:t>  </a:t>
            </a:r>
            <a:r>
              <a:rPr lang="ru-RU" sz="2000" b="1" dirty="0">
                <a:solidFill>
                  <a:srgbClr val="C00000"/>
                </a:solidFill>
              </a:rPr>
              <a:t>– </a:t>
            </a:r>
            <a:r>
              <a:rPr lang="en-US" sz="2000" b="1" dirty="0">
                <a:solidFill>
                  <a:srgbClr val="C00000"/>
                </a:solidFill>
              </a:rPr>
              <a:t>II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спряжение.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Следовательно, пишется окончание </a:t>
            </a:r>
            <a:r>
              <a:rPr lang="ru-RU" sz="2000" b="1" dirty="0" err="1" smtClean="0">
                <a:solidFill>
                  <a:srgbClr val="C00000"/>
                </a:solidFill>
              </a:rPr>
              <a:t>ат</a:t>
            </a:r>
            <a:r>
              <a:rPr lang="en-US" sz="2000" b="1" dirty="0" smtClean="0">
                <a:solidFill>
                  <a:srgbClr val="C00000"/>
                </a:solidFill>
              </a:rPr>
              <a:t>/</a:t>
            </a:r>
            <a:r>
              <a:rPr lang="ru-RU" sz="2000" b="1" dirty="0" err="1" smtClean="0">
                <a:solidFill>
                  <a:srgbClr val="C00000"/>
                </a:solidFill>
              </a:rPr>
              <a:t>ят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180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3808" y="401469"/>
            <a:ext cx="5832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Arial Black" pitchFamily="34" charset="0"/>
              </a:rPr>
              <a:t>Выполнение задания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961263"/>
            <a:ext cx="8568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4</a:t>
            </a:r>
            <a:r>
              <a:rPr lang="ru-RU" sz="2800" dirty="0" smtClean="0">
                <a:latin typeface="Arial Black" pitchFamily="34" charset="0"/>
              </a:rPr>
              <a:t>) </a:t>
            </a:r>
            <a:r>
              <a:rPr lang="ru-RU" sz="2800" dirty="0" err="1" smtClean="0">
                <a:latin typeface="Arial Black" pitchFamily="34" charset="0"/>
              </a:rPr>
              <a:t>увер</a:t>
            </a:r>
            <a:r>
              <a:rPr lang="ru-RU" sz="2800" b="1" dirty="0" err="1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2800" dirty="0" err="1" smtClean="0">
                <a:latin typeface="Arial Black" pitchFamily="34" charset="0"/>
              </a:rPr>
              <a:t>нный</a:t>
            </a:r>
            <a:r>
              <a:rPr lang="ru-RU" sz="2800" dirty="0">
                <a:latin typeface="Arial Black" pitchFamily="34" charset="0"/>
              </a:rPr>
              <a:t>, </a:t>
            </a:r>
            <a:r>
              <a:rPr lang="ru-RU" sz="2800" dirty="0" smtClean="0">
                <a:latin typeface="Arial Black" pitchFamily="34" charset="0"/>
              </a:rPr>
              <a:t>             </a:t>
            </a:r>
            <a:r>
              <a:rPr lang="ru-RU" sz="2800" dirty="0" err="1" smtClean="0">
                <a:latin typeface="Arial Black" pitchFamily="34" charset="0"/>
              </a:rPr>
              <a:t>ненавид</a:t>
            </a:r>
            <a:r>
              <a:rPr lang="ru-RU" sz="2800" dirty="0" err="1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  <a:r>
              <a:rPr lang="ru-RU" sz="2800" dirty="0" err="1" smtClean="0">
                <a:latin typeface="Arial Black" pitchFamily="34" charset="0"/>
              </a:rPr>
              <a:t>вший</a:t>
            </a:r>
            <a:endParaRPr lang="ru-RU" sz="2800" dirty="0">
              <a:latin typeface="Arial Black" pitchFamily="34" charset="0"/>
            </a:endParaRPr>
          </a:p>
          <a:p>
            <a:endParaRPr lang="ru-RU" sz="2800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487864"/>
            <a:ext cx="3816424" cy="28853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Перед нами причастие. 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Необходимо </a:t>
            </a:r>
            <a:r>
              <a:rPr lang="ru-RU" sz="2000" b="1" dirty="0" smtClean="0">
                <a:solidFill>
                  <a:srgbClr val="C00000"/>
                </a:solidFill>
              </a:rPr>
              <a:t>подобрать исходный глагол в форме инфинитива.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вер</a:t>
            </a:r>
            <a:r>
              <a:rPr lang="ru-RU" sz="2000" b="1" dirty="0" err="1" smtClean="0">
                <a:solidFill>
                  <a:srgbClr val="C00000"/>
                </a:solidFill>
              </a:rPr>
              <a:t>ИТЬ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Следовательно</a:t>
            </a:r>
            <a:r>
              <a:rPr lang="ru-RU" sz="2000" b="1" dirty="0">
                <a:solidFill>
                  <a:srgbClr val="C00000"/>
                </a:solidFill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</a:rPr>
              <a:t>пишется гласная Е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27984" y="2487864"/>
            <a:ext cx="4248472" cy="30293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Перед нами причастие. 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Необходимо подобрать исходный глагол в форме инфинитива.</a:t>
            </a:r>
          </a:p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ненавид</a:t>
            </a:r>
            <a:r>
              <a:rPr lang="ru-RU" sz="2000" b="1" dirty="0" err="1" smtClean="0">
                <a:solidFill>
                  <a:srgbClr val="C00000"/>
                </a:solidFill>
              </a:rPr>
              <a:t>Е</a:t>
            </a:r>
            <a:r>
              <a:rPr lang="ru-RU" sz="2000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ть</a:t>
            </a:r>
            <a:endParaRPr lang="ru-RU" sz="20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Следовательно, пишется гласная Е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084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3808" y="401469"/>
            <a:ext cx="5832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Arial Black" pitchFamily="34" charset="0"/>
              </a:rPr>
              <a:t>Выполнение задания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961263"/>
            <a:ext cx="856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Arial Black" pitchFamily="34" charset="0"/>
              </a:rPr>
              <a:t>5</a:t>
            </a:r>
            <a:r>
              <a:rPr lang="ru-RU" sz="2400" dirty="0" smtClean="0">
                <a:latin typeface="Arial Black" pitchFamily="34" charset="0"/>
              </a:rPr>
              <a:t>) </a:t>
            </a:r>
            <a:r>
              <a:rPr lang="ru-RU" sz="2400" dirty="0" err="1" smtClean="0">
                <a:latin typeface="Arial Black" pitchFamily="34" charset="0"/>
              </a:rPr>
              <a:t>щур</a:t>
            </a:r>
            <a:r>
              <a:rPr lang="ru-RU" sz="2400" dirty="0" err="1" smtClean="0">
                <a:solidFill>
                  <a:srgbClr val="FF0000"/>
                </a:solidFill>
                <a:latin typeface="Arial Black" pitchFamily="34" charset="0"/>
              </a:rPr>
              <a:t>Я</a:t>
            </a:r>
            <a:r>
              <a:rPr lang="ru-RU" sz="2400" dirty="0" err="1" smtClean="0">
                <a:latin typeface="Arial Black" pitchFamily="34" charset="0"/>
              </a:rPr>
              <a:t>щийся</a:t>
            </a:r>
            <a:r>
              <a:rPr lang="ru-RU" sz="2400" dirty="0" smtClean="0">
                <a:latin typeface="Arial Black" pitchFamily="34" charset="0"/>
              </a:rPr>
              <a:t> </a:t>
            </a:r>
            <a:r>
              <a:rPr lang="ru-RU" sz="2400" dirty="0">
                <a:latin typeface="Arial Black" pitchFamily="34" charset="0"/>
              </a:rPr>
              <a:t>(от солнца), (друзья) </a:t>
            </a:r>
            <a:r>
              <a:rPr lang="ru-RU" sz="2400" dirty="0" err="1" smtClean="0">
                <a:latin typeface="Arial Black" pitchFamily="34" charset="0"/>
              </a:rPr>
              <a:t>увид</a:t>
            </a:r>
            <a:r>
              <a:rPr lang="ru-RU" sz="2400" b="1" dirty="0" err="1" smtClean="0">
                <a:solidFill>
                  <a:srgbClr val="FF0000"/>
                </a:solidFill>
                <a:latin typeface="Arial Black" pitchFamily="34" charset="0"/>
              </a:rPr>
              <a:t>Я</a:t>
            </a:r>
            <a:r>
              <a:rPr lang="ru-RU" sz="2400" dirty="0" err="1" smtClean="0">
                <a:latin typeface="Arial Black" pitchFamily="34" charset="0"/>
              </a:rPr>
              <a:t>тся</a:t>
            </a:r>
            <a:endParaRPr lang="ru-RU" sz="2400" dirty="0">
              <a:latin typeface="Arial Black" pitchFamily="34" charset="0"/>
            </a:endParaRPr>
          </a:p>
          <a:p>
            <a:endParaRPr lang="ru-RU" sz="2800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076" y="2708920"/>
            <a:ext cx="3708920" cy="28853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Перед нами причастие. 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Необходимо определить спряжение исходного глагола.</a:t>
            </a:r>
          </a:p>
          <a:p>
            <a:pPr algn="just"/>
            <a:r>
              <a:rPr lang="ru-RU" sz="2000" b="1" dirty="0" err="1" smtClean="0">
                <a:solidFill>
                  <a:srgbClr val="C00000"/>
                </a:solidFill>
              </a:rPr>
              <a:t>ЩурИться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– </a:t>
            </a:r>
            <a:r>
              <a:rPr lang="en-US" sz="2000" b="1" dirty="0">
                <a:solidFill>
                  <a:srgbClr val="C00000"/>
                </a:solidFill>
              </a:rPr>
              <a:t>II</a:t>
            </a:r>
            <a:r>
              <a:rPr lang="ru-RU" sz="2000" b="1" dirty="0">
                <a:solidFill>
                  <a:srgbClr val="C00000"/>
                </a:solidFill>
              </a:rPr>
              <a:t> спряжение.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Следовательно, пишется суффикс </a:t>
            </a:r>
            <a:r>
              <a:rPr lang="ru-RU" sz="2000" b="1" dirty="0" err="1">
                <a:solidFill>
                  <a:srgbClr val="C00000"/>
                </a:solidFill>
              </a:rPr>
              <a:t>ащ</a:t>
            </a:r>
            <a:r>
              <a:rPr lang="en-US" sz="2000" b="1" dirty="0">
                <a:solidFill>
                  <a:srgbClr val="C00000"/>
                </a:solidFill>
              </a:rPr>
              <a:t>/</a:t>
            </a:r>
            <a:r>
              <a:rPr lang="ru-RU" sz="2000" b="1" dirty="0" err="1">
                <a:solidFill>
                  <a:srgbClr val="C00000"/>
                </a:solidFill>
              </a:rPr>
              <a:t>ящ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09187" y="2636912"/>
            <a:ext cx="3767269" cy="30293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Перед нами глагол </a:t>
            </a:r>
            <a:r>
              <a:rPr lang="en-US" sz="2000" b="1" dirty="0">
                <a:solidFill>
                  <a:srgbClr val="C00000"/>
                </a:solidFill>
              </a:rPr>
              <a:t>III</a:t>
            </a:r>
            <a:r>
              <a:rPr lang="ru-RU" sz="2000" b="1" dirty="0">
                <a:solidFill>
                  <a:srgbClr val="C00000"/>
                </a:solidFill>
              </a:rPr>
              <a:t> лица. 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Необходимо определить спряжение глагола.</a:t>
            </a:r>
          </a:p>
          <a:p>
            <a:pPr algn="just"/>
            <a:r>
              <a:rPr lang="ru-RU" sz="2000" b="1" dirty="0" err="1" smtClean="0">
                <a:solidFill>
                  <a:srgbClr val="C00000"/>
                </a:solidFill>
              </a:rPr>
              <a:t>ВидЕть</a:t>
            </a:r>
            <a:r>
              <a:rPr lang="ru-RU" sz="2000" b="1" dirty="0" smtClean="0">
                <a:solidFill>
                  <a:srgbClr val="C00000"/>
                </a:solidFill>
              </a:rPr>
              <a:t> – </a:t>
            </a:r>
            <a:r>
              <a:rPr lang="en-US" sz="2000" b="1" dirty="0" smtClean="0">
                <a:solidFill>
                  <a:srgbClr val="C00000"/>
                </a:solidFill>
              </a:rPr>
              <a:t>II</a:t>
            </a:r>
            <a:r>
              <a:rPr lang="ru-RU" sz="2000" b="1" dirty="0" smtClean="0">
                <a:solidFill>
                  <a:srgbClr val="C00000"/>
                </a:solidFill>
              </a:rPr>
              <a:t> спряжение (ИСКЛЮЧЕНИЕ)</a:t>
            </a:r>
            <a:endParaRPr lang="ru-RU" sz="2000" b="1" dirty="0">
              <a:solidFill>
                <a:srgbClr val="C00000"/>
              </a:solidFill>
            </a:endParaRPr>
          </a:p>
          <a:p>
            <a:pPr algn="just"/>
            <a:r>
              <a:rPr lang="ru-RU" sz="2000" b="1" dirty="0">
                <a:solidFill>
                  <a:srgbClr val="C00000"/>
                </a:solidFill>
              </a:rPr>
              <a:t>Следовательно, пишется окончание </a:t>
            </a:r>
            <a:r>
              <a:rPr lang="ru-RU" sz="2000" b="1" dirty="0" err="1">
                <a:solidFill>
                  <a:srgbClr val="C00000"/>
                </a:solidFill>
              </a:rPr>
              <a:t>а</a:t>
            </a:r>
            <a:r>
              <a:rPr lang="ru-RU" sz="2000" b="1" dirty="0" err="1" smtClean="0">
                <a:solidFill>
                  <a:srgbClr val="C00000"/>
                </a:solidFill>
              </a:rPr>
              <a:t>т</a:t>
            </a:r>
            <a:r>
              <a:rPr lang="en-US" sz="2000" b="1" dirty="0" smtClean="0">
                <a:solidFill>
                  <a:srgbClr val="C00000"/>
                </a:solidFill>
              </a:rPr>
              <a:t>/</a:t>
            </a:r>
            <a:r>
              <a:rPr lang="ru-RU" sz="2000" b="1" dirty="0" err="1" smtClean="0">
                <a:solidFill>
                  <a:srgbClr val="C00000"/>
                </a:solidFill>
              </a:rPr>
              <a:t>ят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7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3808" y="401469"/>
            <a:ext cx="5832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Arial Black" pitchFamily="34" charset="0"/>
              </a:rPr>
              <a:t>Выполнение задания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5013176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Arial Black" pitchFamily="34" charset="0"/>
              </a:rPr>
              <a:t>ОТВЕТ: </a:t>
            </a:r>
            <a:r>
              <a:rPr lang="ru-RU" sz="4800" dirty="0" smtClean="0">
                <a:solidFill>
                  <a:srgbClr val="C00000"/>
                </a:solidFill>
                <a:latin typeface="Arial Black" pitchFamily="34" charset="0"/>
              </a:rPr>
              <a:t>1345</a:t>
            </a:r>
            <a:endParaRPr lang="ru-RU" sz="48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1856538"/>
            <a:ext cx="82809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 smtClean="0">
                <a:latin typeface="Arial Black" pitchFamily="34" charset="0"/>
              </a:rPr>
              <a:t>Укажите варианты ответов, в которых в обоих словах одного ряда пропущена одна и та же буква. Запишите номера ответов.</a:t>
            </a:r>
          </a:p>
          <a:p>
            <a:pPr algn="just"/>
            <a:endParaRPr lang="ru-RU" dirty="0" smtClean="0">
              <a:latin typeface="Arial Black" pitchFamily="34" charset="0"/>
            </a:endParaRPr>
          </a:p>
          <a:p>
            <a:pPr marL="342900" indent="-342900">
              <a:buAutoNum type="arabicParenR"/>
            </a:pPr>
            <a:r>
              <a:rPr lang="ru-RU" dirty="0" smtClean="0">
                <a:latin typeface="Arial Black" pitchFamily="34" charset="0"/>
              </a:rPr>
              <a:t>кол…</a:t>
            </a:r>
            <a:r>
              <a:rPr lang="ru-RU" dirty="0" err="1" smtClean="0">
                <a:latin typeface="Arial Black" pitchFamily="34" charset="0"/>
              </a:rPr>
              <a:t>щийся</a:t>
            </a:r>
            <a:r>
              <a:rPr lang="ru-RU" dirty="0" smtClean="0">
                <a:latin typeface="Arial Black" pitchFamily="34" charset="0"/>
              </a:rPr>
              <a:t> (предмет), (льды) </a:t>
            </a:r>
            <a:r>
              <a:rPr lang="ru-RU" dirty="0" err="1" smtClean="0">
                <a:latin typeface="Arial Black" pitchFamily="34" charset="0"/>
              </a:rPr>
              <a:t>та..т</a:t>
            </a:r>
            <a:endParaRPr lang="ru-RU" dirty="0" smtClean="0">
              <a:latin typeface="Arial Black" pitchFamily="34" charset="0"/>
            </a:endParaRPr>
          </a:p>
          <a:p>
            <a:pPr marL="342900" indent="-342900">
              <a:buAutoNum type="arabicParenR"/>
            </a:pPr>
            <a:r>
              <a:rPr lang="ru-RU" dirty="0" err="1" smtClean="0">
                <a:latin typeface="Arial Black" pitchFamily="34" charset="0"/>
              </a:rPr>
              <a:t>шепч</a:t>
            </a:r>
            <a:r>
              <a:rPr lang="ru-RU" dirty="0" smtClean="0">
                <a:latin typeface="Arial Black" pitchFamily="34" charset="0"/>
              </a:rPr>
              <a:t>..</a:t>
            </a:r>
            <a:r>
              <a:rPr lang="ru-RU" dirty="0" err="1" smtClean="0">
                <a:latin typeface="Arial Black" pitchFamily="34" charset="0"/>
              </a:rPr>
              <a:t>шь</a:t>
            </a:r>
            <a:r>
              <a:rPr lang="ru-RU" dirty="0" smtClean="0">
                <a:latin typeface="Arial Black" pitchFamily="34" charset="0"/>
              </a:rPr>
              <a:t>, </a:t>
            </a:r>
            <a:r>
              <a:rPr lang="ru-RU" dirty="0" err="1" smtClean="0">
                <a:latin typeface="Arial Black" pitchFamily="34" charset="0"/>
              </a:rPr>
              <a:t>независ</a:t>
            </a:r>
            <a:r>
              <a:rPr lang="ru-RU" dirty="0" smtClean="0">
                <a:latin typeface="Arial Black" pitchFamily="34" charset="0"/>
              </a:rPr>
              <a:t>...</a:t>
            </a:r>
            <a:r>
              <a:rPr lang="ru-RU" dirty="0" err="1" smtClean="0">
                <a:latin typeface="Arial Black" pitchFamily="34" charset="0"/>
              </a:rPr>
              <a:t>мый</a:t>
            </a:r>
            <a:endParaRPr lang="ru-RU" dirty="0" smtClean="0">
              <a:latin typeface="Arial Black" pitchFamily="34" charset="0"/>
            </a:endParaRPr>
          </a:p>
          <a:p>
            <a:pPr marL="342900" indent="-342900">
              <a:buAutoNum type="arabicParenR"/>
            </a:pPr>
            <a:r>
              <a:rPr lang="ru-RU" dirty="0" err="1" smtClean="0">
                <a:latin typeface="Arial Black" pitchFamily="34" charset="0"/>
              </a:rPr>
              <a:t>леч</a:t>
            </a:r>
            <a:r>
              <a:rPr lang="ru-RU" dirty="0" smtClean="0">
                <a:latin typeface="Arial Black" pitchFamily="34" charset="0"/>
              </a:rPr>
              <a:t>..</a:t>
            </a:r>
            <a:r>
              <a:rPr lang="ru-RU" dirty="0" err="1" smtClean="0">
                <a:latin typeface="Arial Black" pitchFamily="34" charset="0"/>
              </a:rPr>
              <a:t>щий</a:t>
            </a:r>
            <a:r>
              <a:rPr lang="ru-RU" dirty="0" smtClean="0">
                <a:latin typeface="Arial Black" pitchFamily="34" charset="0"/>
              </a:rPr>
              <a:t> (врач), планы </a:t>
            </a:r>
            <a:r>
              <a:rPr lang="ru-RU" dirty="0" err="1" smtClean="0">
                <a:latin typeface="Arial Black" pitchFamily="34" charset="0"/>
              </a:rPr>
              <a:t>руш</a:t>
            </a:r>
            <a:r>
              <a:rPr lang="ru-RU" dirty="0" smtClean="0">
                <a:latin typeface="Arial Black" pitchFamily="34" charset="0"/>
              </a:rPr>
              <a:t>..</a:t>
            </a:r>
            <a:r>
              <a:rPr lang="ru-RU" dirty="0" err="1" smtClean="0">
                <a:latin typeface="Arial Black" pitchFamily="34" charset="0"/>
              </a:rPr>
              <a:t>тся</a:t>
            </a:r>
            <a:endParaRPr lang="ru-RU" dirty="0" smtClean="0">
              <a:latin typeface="Arial Black" pitchFamily="34" charset="0"/>
            </a:endParaRPr>
          </a:p>
          <a:p>
            <a:pPr marL="342900" indent="-342900">
              <a:buAutoNum type="arabicParenR"/>
            </a:pPr>
            <a:r>
              <a:rPr lang="ru-RU" dirty="0" err="1" smtClean="0">
                <a:latin typeface="Arial Black" pitchFamily="34" charset="0"/>
              </a:rPr>
              <a:t>увер</a:t>
            </a:r>
            <a:r>
              <a:rPr lang="ru-RU" dirty="0" smtClean="0">
                <a:latin typeface="Arial Black" pitchFamily="34" charset="0"/>
              </a:rPr>
              <a:t>..</a:t>
            </a:r>
            <a:r>
              <a:rPr lang="ru-RU" dirty="0" err="1" smtClean="0">
                <a:latin typeface="Arial Black" pitchFamily="34" charset="0"/>
              </a:rPr>
              <a:t>нный</a:t>
            </a:r>
            <a:r>
              <a:rPr lang="ru-RU" dirty="0" smtClean="0">
                <a:latin typeface="Arial Black" pitchFamily="34" charset="0"/>
              </a:rPr>
              <a:t>, </a:t>
            </a:r>
            <a:r>
              <a:rPr lang="ru-RU" dirty="0" err="1" smtClean="0">
                <a:latin typeface="Arial Black" pitchFamily="34" charset="0"/>
              </a:rPr>
              <a:t>ненавид</a:t>
            </a:r>
            <a:r>
              <a:rPr lang="ru-RU" dirty="0" smtClean="0">
                <a:latin typeface="Arial Black" pitchFamily="34" charset="0"/>
              </a:rPr>
              <a:t>..</a:t>
            </a:r>
            <a:r>
              <a:rPr lang="ru-RU" dirty="0" err="1" smtClean="0">
                <a:latin typeface="Arial Black" pitchFamily="34" charset="0"/>
              </a:rPr>
              <a:t>вший</a:t>
            </a:r>
            <a:endParaRPr lang="ru-RU" dirty="0" smtClean="0">
              <a:latin typeface="Arial Black" pitchFamily="34" charset="0"/>
            </a:endParaRPr>
          </a:p>
          <a:p>
            <a:pPr marL="342900" indent="-342900">
              <a:buAutoNum type="arabicParenR"/>
            </a:pPr>
            <a:r>
              <a:rPr lang="ru-RU" dirty="0" smtClean="0">
                <a:latin typeface="Arial Black" pitchFamily="34" charset="0"/>
              </a:rPr>
              <a:t>щур..</a:t>
            </a:r>
            <a:r>
              <a:rPr lang="ru-RU" dirty="0" err="1" smtClean="0">
                <a:latin typeface="Arial Black" pitchFamily="34" charset="0"/>
              </a:rPr>
              <a:t>щийся</a:t>
            </a:r>
            <a:r>
              <a:rPr lang="ru-RU" dirty="0" smtClean="0">
                <a:latin typeface="Arial Black" pitchFamily="34" charset="0"/>
              </a:rPr>
              <a:t> (от солнца), (друзья) </a:t>
            </a:r>
            <a:r>
              <a:rPr lang="ru-RU" dirty="0" err="1" smtClean="0">
                <a:latin typeface="Arial Black" pitchFamily="34" charset="0"/>
              </a:rPr>
              <a:t>увид</a:t>
            </a:r>
            <a:r>
              <a:rPr lang="ru-RU" dirty="0" smtClean="0">
                <a:latin typeface="Arial Black" pitchFamily="34" charset="0"/>
              </a:rPr>
              <a:t>..</a:t>
            </a:r>
            <a:r>
              <a:rPr lang="ru-RU" dirty="0" err="1" smtClean="0">
                <a:latin typeface="Arial Black" pitchFamily="34" charset="0"/>
              </a:rPr>
              <a:t>тся</a:t>
            </a:r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854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2060848"/>
            <a:ext cx="6120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Удачи на экзамене!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213992" cy="11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84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03848" y="631385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Формулировка задания: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5833" y="1412776"/>
            <a:ext cx="8280920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 smtClean="0">
                <a:latin typeface="Arial Black" pitchFamily="34" charset="0"/>
              </a:rPr>
              <a:t>Укажите варианты ответов, в которых в обоих словах одного ряда пропущена одна и та же буква. Запишите номера ответов.</a:t>
            </a:r>
          </a:p>
          <a:p>
            <a:pPr algn="just"/>
            <a:endParaRPr lang="ru-RU" sz="900" dirty="0" smtClean="0">
              <a:latin typeface="Arial Black" pitchFamily="34" charset="0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ru-RU" sz="2800" dirty="0" smtClean="0">
                <a:latin typeface="Arial Black" pitchFamily="34" charset="0"/>
              </a:rPr>
              <a:t>кол…</a:t>
            </a:r>
            <a:r>
              <a:rPr lang="ru-RU" sz="2800" dirty="0" err="1" smtClean="0">
                <a:latin typeface="Arial Black" pitchFamily="34" charset="0"/>
              </a:rPr>
              <a:t>щийся</a:t>
            </a:r>
            <a:r>
              <a:rPr lang="ru-RU" sz="2800" dirty="0" smtClean="0">
                <a:latin typeface="Arial Black" pitchFamily="34" charset="0"/>
              </a:rPr>
              <a:t> (предмет), (льды) </a:t>
            </a:r>
            <a:r>
              <a:rPr lang="ru-RU" sz="2800" dirty="0" err="1" smtClean="0">
                <a:latin typeface="Arial Black" pitchFamily="34" charset="0"/>
              </a:rPr>
              <a:t>та..т</a:t>
            </a:r>
            <a:endParaRPr lang="ru-RU" sz="2800" dirty="0" smtClean="0">
              <a:latin typeface="Arial Black" pitchFamily="34" charset="0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ru-RU" sz="2800" dirty="0" err="1" smtClean="0">
                <a:latin typeface="Arial Black" pitchFamily="34" charset="0"/>
              </a:rPr>
              <a:t>шепч</a:t>
            </a:r>
            <a:r>
              <a:rPr lang="ru-RU" sz="2800" dirty="0" smtClean="0">
                <a:latin typeface="Arial Black" pitchFamily="34" charset="0"/>
              </a:rPr>
              <a:t>..</a:t>
            </a:r>
            <a:r>
              <a:rPr lang="ru-RU" sz="2800" dirty="0" err="1" smtClean="0">
                <a:latin typeface="Arial Black" pitchFamily="34" charset="0"/>
              </a:rPr>
              <a:t>шь</a:t>
            </a:r>
            <a:r>
              <a:rPr lang="ru-RU" sz="2800" dirty="0" smtClean="0">
                <a:latin typeface="Arial Black" pitchFamily="34" charset="0"/>
              </a:rPr>
              <a:t>, </a:t>
            </a:r>
            <a:r>
              <a:rPr lang="ru-RU" sz="2800" dirty="0" err="1" smtClean="0">
                <a:latin typeface="Arial Black" pitchFamily="34" charset="0"/>
              </a:rPr>
              <a:t>независ</a:t>
            </a:r>
            <a:r>
              <a:rPr lang="ru-RU" sz="2800" dirty="0" smtClean="0">
                <a:latin typeface="Arial Black" pitchFamily="34" charset="0"/>
              </a:rPr>
              <a:t>...</a:t>
            </a:r>
            <a:r>
              <a:rPr lang="ru-RU" sz="2800" dirty="0" err="1" smtClean="0">
                <a:latin typeface="Arial Black" pitchFamily="34" charset="0"/>
              </a:rPr>
              <a:t>мый</a:t>
            </a:r>
            <a:endParaRPr lang="ru-RU" sz="2800" dirty="0" smtClean="0">
              <a:latin typeface="Arial Black" pitchFamily="34" charset="0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ru-RU" sz="2800" dirty="0" err="1" smtClean="0">
                <a:latin typeface="Arial Black" pitchFamily="34" charset="0"/>
              </a:rPr>
              <a:t>леч</a:t>
            </a:r>
            <a:r>
              <a:rPr lang="ru-RU" sz="2800" dirty="0" smtClean="0">
                <a:latin typeface="Arial Black" pitchFamily="34" charset="0"/>
              </a:rPr>
              <a:t>..</a:t>
            </a:r>
            <a:r>
              <a:rPr lang="ru-RU" sz="2800" dirty="0" err="1" smtClean="0">
                <a:latin typeface="Arial Black" pitchFamily="34" charset="0"/>
              </a:rPr>
              <a:t>щий</a:t>
            </a:r>
            <a:r>
              <a:rPr lang="ru-RU" sz="2800" dirty="0" smtClean="0">
                <a:latin typeface="Arial Black" pitchFamily="34" charset="0"/>
              </a:rPr>
              <a:t> (врач), планы </a:t>
            </a:r>
            <a:r>
              <a:rPr lang="ru-RU" sz="2800" dirty="0" err="1" smtClean="0">
                <a:latin typeface="Arial Black" pitchFamily="34" charset="0"/>
              </a:rPr>
              <a:t>руш</a:t>
            </a:r>
            <a:r>
              <a:rPr lang="ru-RU" sz="2800" dirty="0" smtClean="0">
                <a:latin typeface="Arial Black" pitchFamily="34" charset="0"/>
              </a:rPr>
              <a:t>..</a:t>
            </a:r>
            <a:r>
              <a:rPr lang="ru-RU" sz="2800" dirty="0" err="1" smtClean="0">
                <a:latin typeface="Arial Black" pitchFamily="34" charset="0"/>
              </a:rPr>
              <a:t>тся</a:t>
            </a:r>
            <a:endParaRPr lang="ru-RU" sz="2800" dirty="0" smtClean="0">
              <a:latin typeface="Arial Black" pitchFamily="34" charset="0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ru-RU" sz="2800" dirty="0" err="1" smtClean="0">
                <a:latin typeface="Arial Black" pitchFamily="34" charset="0"/>
              </a:rPr>
              <a:t>увер</a:t>
            </a:r>
            <a:r>
              <a:rPr lang="ru-RU" sz="2800" dirty="0" smtClean="0">
                <a:latin typeface="Arial Black" pitchFamily="34" charset="0"/>
              </a:rPr>
              <a:t>..</a:t>
            </a:r>
            <a:r>
              <a:rPr lang="ru-RU" sz="2800" dirty="0" err="1" smtClean="0">
                <a:latin typeface="Arial Black" pitchFamily="34" charset="0"/>
              </a:rPr>
              <a:t>нный</a:t>
            </a:r>
            <a:r>
              <a:rPr lang="ru-RU" sz="2800" dirty="0" smtClean="0">
                <a:latin typeface="Arial Black" pitchFamily="34" charset="0"/>
              </a:rPr>
              <a:t>, </a:t>
            </a:r>
            <a:r>
              <a:rPr lang="ru-RU" sz="2800" dirty="0" err="1" smtClean="0">
                <a:latin typeface="Arial Black" pitchFamily="34" charset="0"/>
              </a:rPr>
              <a:t>ненавид</a:t>
            </a:r>
            <a:r>
              <a:rPr lang="ru-RU" sz="2800" dirty="0" smtClean="0">
                <a:latin typeface="Arial Black" pitchFamily="34" charset="0"/>
              </a:rPr>
              <a:t>..</a:t>
            </a:r>
            <a:r>
              <a:rPr lang="ru-RU" sz="2800" dirty="0" err="1" smtClean="0">
                <a:latin typeface="Arial Black" pitchFamily="34" charset="0"/>
              </a:rPr>
              <a:t>вший</a:t>
            </a:r>
            <a:endParaRPr lang="ru-RU" sz="2800" dirty="0" smtClean="0">
              <a:latin typeface="Arial Black" pitchFamily="34" charset="0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ru-RU" sz="2800" dirty="0" smtClean="0">
                <a:latin typeface="Arial Black" pitchFamily="34" charset="0"/>
              </a:rPr>
              <a:t>щур..</a:t>
            </a:r>
            <a:r>
              <a:rPr lang="ru-RU" sz="2800" dirty="0" err="1" smtClean="0">
                <a:latin typeface="Arial Black" pitchFamily="34" charset="0"/>
              </a:rPr>
              <a:t>щийся</a:t>
            </a:r>
            <a:r>
              <a:rPr lang="ru-RU" sz="2800" dirty="0" smtClean="0">
                <a:latin typeface="Arial Black" pitchFamily="34" charset="0"/>
              </a:rPr>
              <a:t> (от солнца), (друзья) </a:t>
            </a:r>
            <a:r>
              <a:rPr lang="ru-RU" sz="2800" dirty="0" err="1" smtClean="0">
                <a:latin typeface="Arial Black" pitchFamily="34" charset="0"/>
              </a:rPr>
              <a:t>увид</a:t>
            </a:r>
            <a:r>
              <a:rPr lang="ru-RU" sz="2800" dirty="0" smtClean="0">
                <a:latin typeface="Arial Black" pitchFamily="34" charset="0"/>
              </a:rPr>
              <a:t>..</a:t>
            </a:r>
            <a:r>
              <a:rPr lang="ru-RU" sz="2800" dirty="0" err="1" smtClean="0">
                <a:latin typeface="Arial Black" pitchFamily="34" charset="0"/>
              </a:rPr>
              <a:t>тся</a:t>
            </a:r>
            <a:endParaRPr lang="ru-RU" sz="2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652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03848" y="631385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личных окончаний глаголов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1605708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Arial Black" pitchFamily="34" charset="0"/>
              </a:rPr>
              <a:t>Если глагол с безударным личным окончанием, то его спряжение определяется по инфинитиву.</a:t>
            </a:r>
            <a:endParaRPr lang="ru-RU" b="1" dirty="0"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0" t="24585" r="12122" b="13366"/>
          <a:stretch/>
        </p:blipFill>
        <p:spPr bwMode="auto">
          <a:xfrm>
            <a:off x="323528" y="2419147"/>
            <a:ext cx="8496944" cy="4178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376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1" t="27057" r="12007" b="15533"/>
          <a:stretch/>
        </p:blipFill>
        <p:spPr bwMode="auto">
          <a:xfrm>
            <a:off x="173765" y="1700808"/>
            <a:ext cx="8712969" cy="4921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03848" y="631385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личных окончаний глаголов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691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76262" y="601524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Ход рассуждений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4" t="47870" r="10998" b="26065"/>
          <a:stretch/>
        </p:blipFill>
        <p:spPr bwMode="auto">
          <a:xfrm>
            <a:off x="404055" y="1916832"/>
            <a:ext cx="8325342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020272" y="4509120"/>
            <a:ext cx="1700606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740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61251" y="478413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Обратить внимание!!!</a:t>
            </a:r>
            <a:endParaRPr lang="ru-RU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1" t="20943" r="11464" b="18569"/>
          <a:stretch/>
        </p:blipFill>
        <p:spPr bwMode="auto">
          <a:xfrm>
            <a:off x="331934" y="1298765"/>
            <a:ext cx="8592803" cy="5185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8602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61251" y="478413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Обратить внимание!!!</a:t>
            </a:r>
            <a:endParaRPr lang="ru-RU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2420888"/>
            <a:ext cx="8784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</a:rPr>
              <a:t>молОть</a:t>
            </a:r>
            <a:r>
              <a:rPr lang="ru-RU" sz="4400" b="1" dirty="0" smtClean="0">
                <a:solidFill>
                  <a:srgbClr val="FF0000"/>
                </a:solidFill>
              </a:rPr>
              <a:t> – </a:t>
            </a:r>
            <a:r>
              <a:rPr lang="ru-RU" sz="4400" b="1" dirty="0" err="1" smtClean="0">
                <a:solidFill>
                  <a:srgbClr val="FF0000"/>
                </a:solidFill>
              </a:rPr>
              <a:t>мелЕт</a:t>
            </a:r>
            <a:r>
              <a:rPr lang="ru-RU" sz="4400" b="1" dirty="0" smtClean="0">
                <a:solidFill>
                  <a:srgbClr val="FF0000"/>
                </a:solidFill>
              </a:rPr>
              <a:t> - </a:t>
            </a:r>
            <a:r>
              <a:rPr lang="ru-RU" sz="4400" b="1" dirty="0" err="1" smtClean="0">
                <a:solidFill>
                  <a:srgbClr val="FF0000"/>
                </a:solidFill>
              </a:rPr>
              <a:t>мелЮт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892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6350" y="404664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суффиксов причастий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8" t="40845" r="11463" b="11967"/>
          <a:stretch/>
        </p:blipFill>
        <p:spPr bwMode="auto">
          <a:xfrm>
            <a:off x="326030" y="1541376"/>
            <a:ext cx="8424936" cy="4045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2048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2555776" cy="10081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6350" y="404664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суффиксов причастий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5" t="31479" r="11755" b="24814"/>
          <a:stretch/>
        </p:blipFill>
        <p:spPr bwMode="auto">
          <a:xfrm>
            <a:off x="395536" y="1772816"/>
            <a:ext cx="8355430" cy="3746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1967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819</TotalTime>
  <Words>545</Words>
  <Application>Microsoft Office PowerPoint</Application>
  <PresentationFormat>Экран (4:3)</PresentationFormat>
  <Paragraphs>91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1</cp:lastModifiedBy>
  <cp:revision>31</cp:revision>
  <cp:lastPrinted>2019-12-11T08:34:31Z</cp:lastPrinted>
  <dcterms:created xsi:type="dcterms:W3CDTF">2019-11-12T19:49:33Z</dcterms:created>
  <dcterms:modified xsi:type="dcterms:W3CDTF">2020-01-28T20:14:04Z</dcterms:modified>
</cp:coreProperties>
</file>