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85" r:id="rId3"/>
    <p:sldId id="284" r:id="rId4"/>
    <p:sldId id="300" r:id="rId5"/>
    <p:sldId id="301" r:id="rId6"/>
    <p:sldId id="302" r:id="rId7"/>
    <p:sldId id="303" r:id="rId8"/>
    <p:sldId id="286" r:id="rId9"/>
    <p:sldId id="304" r:id="rId10"/>
    <p:sldId id="305" r:id="rId11"/>
    <p:sldId id="306" r:id="rId12"/>
    <p:sldId id="293" r:id="rId13"/>
    <p:sldId id="294" r:id="rId14"/>
    <p:sldId id="307" r:id="rId15"/>
    <p:sldId id="308" r:id="rId16"/>
    <p:sldId id="309" r:id="rId17"/>
    <p:sldId id="310" r:id="rId18"/>
    <p:sldId id="299" r:id="rId19"/>
    <p:sldId id="269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60AA-481B-49D6-B526-3697ACA87880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4ACF-A1CF-4CB8-8685-01379F4E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367" y="1700808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Задание </a:t>
            </a:r>
            <a:r>
              <a:rPr lang="ru-RU" sz="4400" b="1" dirty="0" smtClean="0">
                <a:solidFill>
                  <a:srgbClr val="FF0000"/>
                </a:solidFill>
              </a:rPr>
              <a:t>12. </a:t>
            </a:r>
          </a:p>
          <a:p>
            <a:pPr algn="ctr"/>
            <a:endParaRPr lang="ru-RU" sz="4400" b="1" i="1" dirty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Правописание личных окончаний глаголов и суффиксов причастий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33431" r="10732" b="29496"/>
          <a:stretch/>
        </p:blipFill>
        <p:spPr bwMode="auto">
          <a:xfrm>
            <a:off x="395536" y="1772816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3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28358" r="11756" b="4562"/>
          <a:stretch/>
        </p:blipFill>
        <p:spPr bwMode="auto">
          <a:xfrm>
            <a:off x="252507" y="1556792"/>
            <a:ext cx="82799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5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833" y="1412776"/>
            <a:ext cx="82809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</a:p>
          <a:p>
            <a:pPr algn="just"/>
            <a:endParaRPr lang="ru-RU" sz="9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кол…</a:t>
            </a:r>
            <a:r>
              <a:rPr lang="ru-RU" sz="2800" dirty="0" err="1" smtClean="0">
                <a:latin typeface="Arial Black" pitchFamily="34" charset="0"/>
              </a:rPr>
              <a:t>щийся</a:t>
            </a:r>
            <a:r>
              <a:rPr lang="ru-RU" sz="2800" dirty="0" smtClean="0">
                <a:latin typeface="Arial Black" pitchFamily="34" charset="0"/>
              </a:rPr>
              <a:t> (предмет), (льды) </a:t>
            </a:r>
            <a:r>
              <a:rPr lang="ru-RU" sz="2800" dirty="0" err="1" smtClean="0">
                <a:latin typeface="Arial Black" pitchFamily="34" charset="0"/>
              </a:rPr>
              <a:t>та..т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шепч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шь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независ</a:t>
            </a:r>
            <a:r>
              <a:rPr lang="ru-RU" sz="2800" dirty="0" smtClean="0">
                <a:latin typeface="Arial Black" pitchFamily="34" charset="0"/>
              </a:rPr>
              <a:t>...</a:t>
            </a:r>
            <a:r>
              <a:rPr lang="ru-RU" sz="2800" dirty="0" err="1" smtClean="0">
                <a:latin typeface="Arial Black" pitchFamily="34" charset="0"/>
              </a:rPr>
              <a:t>мый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леч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щий</a:t>
            </a:r>
            <a:r>
              <a:rPr lang="ru-RU" sz="2800" dirty="0" smtClean="0">
                <a:latin typeface="Arial Black" pitchFamily="34" charset="0"/>
              </a:rPr>
              <a:t> (врач), планы </a:t>
            </a:r>
            <a:r>
              <a:rPr lang="ru-RU" sz="2800" dirty="0" err="1" smtClean="0">
                <a:latin typeface="Arial Black" pitchFamily="34" charset="0"/>
              </a:rPr>
              <a:t>руш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тся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увер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нный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ненавид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вший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щур..</a:t>
            </a:r>
            <a:r>
              <a:rPr lang="ru-RU" sz="2800" dirty="0" err="1" smtClean="0">
                <a:latin typeface="Arial Black" pitchFamily="34" charset="0"/>
              </a:rPr>
              <a:t>щийся</a:t>
            </a:r>
            <a:r>
              <a:rPr lang="ru-RU" sz="2800" dirty="0" smtClean="0">
                <a:latin typeface="Arial Black" pitchFamily="34" charset="0"/>
              </a:rPr>
              <a:t> (от солнца), (друзья) </a:t>
            </a:r>
            <a:r>
              <a:rPr lang="ru-RU" sz="2800" dirty="0" err="1" smtClean="0">
                <a:latin typeface="Arial Black" pitchFamily="34" charset="0"/>
              </a:rPr>
              <a:t>увид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тся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2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126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1) </a:t>
            </a:r>
            <a:r>
              <a:rPr lang="ru-RU" sz="2800" dirty="0" err="1" smtClean="0">
                <a:latin typeface="Arial Black" pitchFamily="34" charset="0"/>
              </a:rPr>
              <a:t>кол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Ю</a:t>
            </a:r>
            <a:r>
              <a:rPr lang="ru-RU" sz="2800" dirty="0" err="1" smtClean="0">
                <a:latin typeface="Arial Black" pitchFamily="34" charset="0"/>
              </a:rPr>
              <a:t>щийся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(предмет), (льды) </a:t>
            </a:r>
            <a:r>
              <a:rPr lang="ru-RU" sz="2800" dirty="0" err="1" smtClean="0">
                <a:latin typeface="Arial Black" pitchFamily="34" charset="0"/>
              </a:rPr>
              <a:t>та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Ю</a:t>
            </a:r>
            <a:r>
              <a:rPr lang="ru-RU" sz="2800" dirty="0" err="1" smtClean="0">
                <a:latin typeface="Arial Black" pitchFamily="34" charset="0"/>
              </a:rPr>
              <a:t>т</a:t>
            </a:r>
            <a:endParaRPr lang="ru-RU" sz="2800" dirty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045" y="2487864"/>
            <a:ext cx="388843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Необходимо определить спряжение исходного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КолОть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</a:rPr>
              <a:t> спряжение.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Следовательно, пишется суффикс </a:t>
            </a:r>
            <a:r>
              <a:rPr lang="ru-RU" sz="2000" b="1" dirty="0" err="1" smtClean="0">
                <a:solidFill>
                  <a:srgbClr val="C00000"/>
                </a:solidFill>
              </a:rPr>
              <a:t>ущ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</a:rPr>
              <a:t>ющ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4245" y="2487864"/>
            <a:ext cx="3816424" cy="302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</a:t>
            </a:r>
            <a:r>
              <a:rPr lang="ru-RU" sz="2000" b="1" dirty="0" smtClean="0">
                <a:solidFill>
                  <a:srgbClr val="C00000"/>
                </a:solidFill>
              </a:rPr>
              <a:t>глагол </a:t>
            </a:r>
            <a:r>
              <a:rPr lang="en-US" sz="2000" b="1" dirty="0" smtClean="0">
                <a:solidFill>
                  <a:srgbClr val="C00000"/>
                </a:solidFill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</a:rPr>
              <a:t> лица. 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</a:t>
            </a:r>
            <a:r>
              <a:rPr lang="ru-RU" sz="2000" b="1" dirty="0" smtClean="0">
                <a:solidFill>
                  <a:srgbClr val="C00000"/>
                </a:solidFill>
              </a:rPr>
              <a:t>глагола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ТаЯть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ru-RU" sz="2000" b="1" dirty="0">
                <a:solidFill>
                  <a:srgbClr val="C00000"/>
                </a:solidFill>
              </a:rPr>
              <a:t> спряжение.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</a:t>
            </a:r>
            <a:r>
              <a:rPr lang="ru-RU" sz="2000" b="1" dirty="0" smtClean="0">
                <a:solidFill>
                  <a:srgbClr val="C00000"/>
                </a:solidFill>
              </a:rPr>
              <a:t>окончание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ут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smtClean="0">
                <a:solidFill>
                  <a:srgbClr val="C00000"/>
                </a:solidFill>
              </a:rPr>
              <a:t>ют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2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126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2) </a:t>
            </a:r>
            <a:r>
              <a:rPr lang="ru-RU" sz="2800" dirty="0" err="1" smtClean="0">
                <a:latin typeface="Arial Black" pitchFamily="34" charset="0"/>
              </a:rPr>
              <a:t>шепч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2800" dirty="0" err="1" smtClean="0">
                <a:latin typeface="Arial Black" pitchFamily="34" charset="0"/>
              </a:rPr>
              <a:t>шь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smtClean="0">
                <a:latin typeface="Arial Black" pitchFamily="34" charset="0"/>
              </a:rPr>
              <a:t>                   </a:t>
            </a:r>
            <a:r>
              <a:rPr lang="ru-RU" sz="2800" dirty="0" err="1" smtClean="0">
                <a:latin typeface="Arial Black" pitchFamily="34" charset="0"/>
              </a:rPr>
              <a:t>независ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2800" dirty="0" err="1" smtClean="0">
                <a:latin typeface="Arial Black" pitchFamily="34" charset="0"/>
              </a:rPr>
              <a:t>мый</a:t>
            </a:r>
            <a:endParaRPr lang="ru-RU" sz="2800" dirty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59872"/>
            <a:ext cx="3888432" cy="288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Перед нами глагол </a:t>
            </a:r>
            <a:r>
              <a:rPr lang="en-US" sz="2000" b="1" dirty="0" smtClean="0">
                <a:solidFill>
                  <a:srgbClr val="C00000"/>
                </a:solidFill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</a:rPr>
              <a:t> лица.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Необходимо определить спряжение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ШептАть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</a:rPr>
              <a:t> спряжение.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Следовательно, в окончании пишется гласная 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487864"/>
            <a:ext cx="4032448" cy="302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исходного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ЗависЕть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</a:rPr>
              <a:t> спряжение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ИСКЛЮЧЕНИЕ)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суффикс </a:t>
            </a:r>
            <a:r>
              <a:rPr lang="ru-RU" sz="2000" b="1" dirty="0" smtClean="0">
                <a:solidFill>
                  <a:srgbClr val="C00000"/>
                </a:solidFill>
              </a:rPr>
              <a:t>ИМ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1263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r>
              <a:rPr lang="ru-RU" sz="2800" dirty="0">
                <a:latin typeface="Arial Black" pitchFamily="34" charset="0"/>
              </a:rPr>
              <a:t>) </a:t>
            </a:r>
            <a:r>
              <a:rPr lang="ru-RU" sz="2800" dirty="0" err="1" smtClean="0">
                <a:latin typeface="Arial Black" pitchFamily="34" charset="0"/>
              </a:rPr>
              <a:t>леч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dirty="0" err="1" smtClean="0">
                <a:latin typeface="Arial Black" pitchFamily="34" charset="0"/>
              </a:rPr>
              <a:t>щий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(врач), </a:t>
            </a:r>
            <a:r>
              <a:rPr lang="ru-RU" sz="2800" dirty="0" smtClean="0">
                <a:latin typeface="Arial Black" pitchFamily="34" charset="0"/>
              </a:rPr>
              <a:t>        планы </a:t>
            </a:r>
            <a:r>
              <a:rPr lang="ru-RU" sz="2800" dirty="0" err="1" smtClean="0">
                <a:latin typeface="Arial Black" pitchFamily="34" charset="0"/>
              </a:rPr>
              <a:t>руш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dirty="0" err="1" smtClean="0">
                <a:latin typeface="Arial Black" pitchFamily="34" charset="0"/>
              </a:rPr>
              <a:t>тся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87864"/>
            <a:ext cx="3816424" cy="288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исходного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ЛечИть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en-US" sz="2000" b="1" dirty="0" smtClean="0">
                <a:solidFill>
                  <a:srgbClr val="C00000"/>
                </a:solidFill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спряжение.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суффикс </a:t>
            </a:r>
            <a:r>
              <a:rPr lang="ru-RU" sz="2000" b="1" dirty="0" err="1" smtClean="0">
                <a:solidFill>
                  <a:srgbClr val="C00000"/>
                </a:solidFill>
              </a:rPr>
              <a:t>ащ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</a:rPr>
              <a:t>ящ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487864"/>
            <a:ext cx="4248472" cy="302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глагол </a:t>
            </a:r>
            <a:r>
              <a:rPr lang="en-US" sz="2000" b="1" dirty="0">
                <a:solidFill>
                  <a:srgbClr val="C00000"/>
                </a:solidFill>
              </a:rPr>
              <a:t>III</a:t>
            </a:r>
            <a:r>
              <a:rPr lang="ru-RU" sz="2000" b="1" dirty="0">
                <a:solidFill>
                  <a:srgbClr val="C00000"/>
                </a:solidFill>
              </a:rPr>
              <a:t> лица.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РушИться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en-US" sz="2000" b="1" dirty="0">
                <a:solidFill>
                  <a:srgbClr val="C00000"/>
                </a:solidFill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спряжение.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окончание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ат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</a:rPr>
              <a:t>ят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8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1263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r>
              <a:rPr lang="ru-RU" sz="2800" dirty="0" smtClean="0">
                <a:latin typeface="Arial Black" pitchFamily="34" charset="0"/>
              </a:rPr>
              <a:t>) </a:t>
            </a:r>
            <a:r>
              <a:rPr lang="ru-RU" sz="2800" dirty="0" err="1" smtClean="0">
                <a:latin typeface="Arial Black" pitchFamily="34" charset="0"/>
              </a:rPr>
              <a:t>увер</a:t>
            </a:r>
            <a:r>
              <a:rPr lang="ru-RU" sz="2800" b="1" dirty="0" err="1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2800" dirty="0" err="1" smtClean="0">
                <a:latin typeface="Arial Black" pitchFamily="34" charset="0"/>
              </a:rPr>
              <a:t>нный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smtClean="0">
                <a:latin typeface="Arial Black" pitchFamily="34" charset="0"/>
              </a:rPr>
              <a:t>             </a:t>
            </a:r>
            <a:r>
              <a:rPr lang="ru-RU" sz="2800" dirty="0" err="1" smtClean="0">
                <a:latin typeface="Arial Black" pitchFamily="34" charset="0"/>
              </a:rPr>
              <a:t>ненавид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2800" dirty="0" err="1" smtClean="0">
                <a:latin typeface="Arial Black" pitchFamily="34" charset="0"/>
              </a:rPr>
              <a:t>вший</a:t>
            </a:r>
            <a:endParaRPr lang="ru-RU" sz="2800" dirty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87864"/>
            <a:ext cx="3816424" cy="288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</a:t>
            </a:r>
            <a:r>
              <a:rPr lang="ru-RU" sz="2000" b="1" dirty="0" smtClean="0">
                <a:solidFill>
                  <a:srgbClr val="C00000"/>
                </a:solidFill>
              </a:rPr>
              <a:t>подобрать исходный глагол в форме инфинитива.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вер</a:t>
            </a:r>
            <a:r>
              <a:rPr lang="ru-RU" sz="2000" b="1" dirty="0" err="1" smtClean="0">
                <a:solidFill>
                  <a:srgbClr val="C00000"/>
                </a:solidFill>
              </a:rPr>
              <a:t>ИТЬ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Следовательно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пишется гласная 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487864"/>
            <a:ext cx="4248472" cy="302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подобрать исходный глагол в форме инфинитива.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ненавид</a:t>
            </a:r>
            <a:r>
              <a:rPr lang="ru-RU" sz="2000" b="1" dirty="0" err="1" smtClean="0">
                <a:solidFill>
                  <a:srgbClr val="C00000"/>
                </a:solidFill>
              </a:rPr>
              <a:t>Е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ть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гласная 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61263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5</a:t>
            </a:r>
            <a:r>
              <a:rPr lang="ru-RU" sz="2400" dirty="0" smtClean="0">
                <a:latin typeface="Arial Black" pitchFamily="34" charset="0"/>
              </a:rPr>
              <a:t>) </a:t>
            </a:r>
            <a:r>
              <a:rPr lang="ru-RU" sz="2400" dirty="0" err="1" smtClean="0">
                <a:latin typeface="Arial Black" pitchFamily="34" charset="0"/>
              </a:rPr>
              <a:t>щур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2400" dirty="0" err="1" smtClean="0">
                <a:latin typeface="Arial Black" pitchFamily="34" charset="0"/>
              </a:rPr>
              <a:t>щийся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(от солнца), (друзья) </a:t>
            </a:r>
            <a:r>
              <a:rPr lang="ru-RU" sz="2400" dirty="0" err="1" smtClean="0">
                <a:latin typeface="Arial Black" pitchFamily="34" charset="0"/>
              </a:rPr>
              <a:t>увид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2400" dirty="0" err="1" smtClean="0">
                <a:latin typeface="Arial Black" pitchFamily="34" charset="0"/>
              </a:rPr>
              <a:t>тся</a:t>
            </a:r>
            <a:endParaRPr lang="ru-RU" sz="2400" dirty="0">
              <a:latin typeface="Arial Black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76" y="2708920"/>
            <a:ext cx="3708920" cy="2885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причастие.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исходного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ЩурИться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en-US" sz="2000" b="1" dirty="0">
                <a:solidFill>
                  <a:srgbClr val="C00000"/>
                </a:solidFill>
              </a:rPr>
              <a:t>II</a:t>
            </a:r>
            <a:r>
              <a:rPr lang="ru-RU" sz="2000" b="1" dirty="0">
                <a:solidFill>
                  <a:srgbClr val="C00000"/>
                </a:solidFill>
              </a:rPr>
              <a:t> спряжение.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суффикс </a:t>
            </a:r>
            <a:r>
              <a:rPr lang="ru-RU" sz="2000" b="1" dirty="0" err="1">
                <a:solidFill>
                  <a:srgbClr val="C00000"/>
                </a:solidFill>
              </a:rPr>
              <a:t>ащ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ru-RU" sz="2000" b="1" dirty="0" err="1">
                <a:solidFill>
                  <a:srgbClr val="C00000"/>
                </a:solidFill>
              </a:rPr>
              <a:t>ящ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9187" y="2636912"/>
            <a:ext cx="3767269" cy="302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Перед нами глагол </a:t>
            </a:r>
            <a:r>
              <a:rPr lang="en-US" sz="2000" b="1" dirty="0">
                <a:solidFill>
                  <a:srgbClr val="C00000"/>
                </a:solidFill>
              </a:rPr>
              <a:t>III</a:t>
            </a:r>
            <a:r>
              <a:rPr lang="ru-RU" sz="2000" b="1" dirty="0">
                <a:solidFill>
                  <a:srgbClr val="C00000"/>
                </a:solidFill>
              </a:rPr>
              <a:t> лица.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Необходимо определить спряжение глагола.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</a:rPr>
              <a:t>ВидЕть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en-US" sz="2000" b="1" dirty="0" smtClean="0">
                <a:solidFill>
                  <a:srgbClr val="C00000"/>
                </a:solidFill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</a:rPr>
              <a:t> спряжение (ИСКЛЮЧЕНИЕ)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Следовательно, пишется окончание </a:t>
            </a:r>
            <a:r>
              <a:rPr lang="ru-RU" sz="2000" b="1" dirty="0" err="1">
                <a:solidFill>
                  <a:srgbClr val="C00000"/>
                </a:solidFill>
              </a:rPr>
              <a:t>а</a:t>
            </a:r>
            <a:r>
              <a:rPr lang="ru-RU" sz="2000" b="1" dirty="0" err="1" smtClean="0">
                <a:solidFill>
                  <a:srgbClr val="C00000"/>
                </a:solidFill>
              </a:rPr>
              <a:t>т</a:t>
            </a:r>
            <a:r>
              <a:rPr lang="en-US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</a:rPr>
              <a:t>ят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401469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Выполнение задания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01317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ОТВЕТ: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1345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5653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Arial Black" pitchFamily="34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Arial Black" pitchFamily="34" charset="0"/>
              </a:rPr>
              <a:t>кол…</a:t>
            </a:r>
            <a:r>
              <a:rPr lang="ru-RU" dirty="0" err="1" smtClean="0">
                <a:latin typeface="Arial Black" pitchFamily="34" charset="0"/>
              </a:rPr>
              <a:t>щийся</a:t>
            </a:r>
            <a:r>
              <a:rPr lang="ru-RU" dirty="0" smtClean="0">
                <a:latin typeface="Arial Black" pitchFamily="34" charset="0"/>
              </a:rPr>
              <a:t> (предмет), (льды) </a:t>
            </a:r>
            <a:r>
              <a:rPr lang="ru-RU" dirty="0" err="1" smtClean="0">
                <a:latin typeface="Arial Black" pitchFamily="34" charset="0"/>
              </a:rPr>
              <a:t>та..т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Arial Black" pitchFamily="34" charset="0"/>
              </a:rPr>
              <a:t>шепч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шь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независ</a:t>
            </a:r>
            <a:r>
              <a:rPr lang="ru-RU" dirty="0" smtClean="0">
                <a:latin typeface="Arial Black" pitchFamily="34" charset="0"/>
              </a:rPr>
              <a:t>...</a:t>
            </a:r>
            <a:r>
              <a:rPr lang="ru-RU" dirty="0" err="1" smtClean="0">
                <a:latin typeface="Arial Black" pitchFamily="34" charset="0"/>
              </a:rPr>
              <a:t>мый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Arial Black" pitchFamily="34" charset="0"/>
              </a:rPr>
              <a:t>леч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щий</a:t>
            </a:r>
            <a:r>
              <a:rPr lang="ru-RU" dirty="0" smtClean="0">
                <a:latin typeface="Arial Black" pitchFamily="34" charset="0"/>
              </a:rPr>
              <a:t> (врач), планы </a:t>
            </a:r>
            <a:r>
              <a:rPr lang="ru-RU" dirty="0" err="1" smtClean="0">
                <a:latin typeface="Arial Black" pitchFamily="34" charset="0"/>
              </a:rPr>
              <a:t>руш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тся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Arial Black" pitchFamily="34" charset="0"/>
              </a:rPr>
              <a:t>увер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нный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ненавид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вший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Arial Black" pitchFamily="34" charset="0"/>
              </a:rPr>
              <a:t>щур..</a:t>
            </a:r>
            <a:r>
              <a:rPr lang="ru-RU" dirty="0" err="1" smtClean="0">
                <a:latin typeface="Arial Black" pitchFamily="34" charset="0"/>
              </a:rPr>
              <a:t>щийся</a:t>
            </a:r>
            <a:r>
              <a:rPr lang="ru-RU" dirty="0" smtClean="0">
                <a:latin typeface="Arial Black" pitchFamily="34" charset="0"/>
              </a:rPr>
              <a:t> (от солнца), (друзья) </a:t>
            </a:r>
            <a:r>
              <a:rPr lang="ru-RU" dirty="0" err="1" smtClean="0">
                <a:latin typeface="Arial Black" pitchFamily="34" charset="0"/>
              </a:rPr>
              <a:t>увид</a:t>
            </a:r>
            <a:r>
              <a:rPr lang="ru-RU" dirty="0" smtClean="0">
                <a:latin typeface="Arial Black" pitchFamily="34" charset="0"/>
              </a:rPr>
              <a:t>..</a:t>
            </a:r>
            <a:r>
              <a:rPr lang="ru-RU" dirty="0" err="1" smtClean="0">
                <a:latin typeface="Arial Black" pitchFamily="34" charset="0"/>
              </a:rPr>
              <a:t>тся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5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060848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Удачи на экзамене!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213992" cy="11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6313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Формулировка задания: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833" y="1412776"/>
            <a:ext cx="82809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</a:p>
          <a:p>
            <a:pPr algn="just"/>
            <a:endParaRPr lang="ru-RU" sz="9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кол…</a:t>
            </a:r>
            <a:r>
              <a:rPr lang="ru-RU" sz="2800" dirty="0" err="1" smtClean="0">
                <a:latin typeface="Arial Black" pitchFamily="34" charset="0"/>
              </a:rPr>
              <a:t>щийся</a:t>
            </a:r>
            <a:r>
              <a:rPr lang="ru-RU" sz="2800" dirty="0" smtClean="0">
                <a:latin typeface="Arial Black" pitchFamily="34" charset="0"/>
              </a:rPr>
              <a:t> (предмет), (льды) </a:t>
            </a:r>
            <a:r>
              <a:rPr lang="ru-RU" sz="2800" dirty="0" err="1" smtClean="0">
                <a:latin typeface="Arial Black" pitchFamily="34" charset="0"/>
              </a:rPr>
              <a:t>та..т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шепч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шь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независ</a:t>
            </a:r>
            <a:r>
              <a:rPr lang="ru-RU" sz="2800" dirty="0" smtClean="0">
                <a:latin typeface="Arial Black" pitchFamily="34" charset="0"/>
              </a:rPr>
              <a:t>...</a:t>
            </a:r>
            <a:r>
              <a:rPr lang="ru-RU" sz="2800" dirty="0" err="1" smtClean="0">
                <a:latin typeface="Arial Black" pitchFamily="34" charset="0"/>
              </a:rPr>
              <a:t>мый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леч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щий</a:t>
            </a:r>
            <a:r>
              <a:rPr lang="ru-RU" sz="2800" dirty="0" smtClean="0">
                <a:latin typeface="Arial Black" pitchFamily="34" charset="0"/>
              </a:rPr>
              <a:t> (врач), планы </a:t>
            </a:r>
            <a:r>
              <a:rPr lang="ru-RU" sz="2800" dirty="0" err="1" smtClean="0">
                <a:latin typeface="Arial Black" pitchFamily="34" charset="0"/>
              </a:rPr>
              <a:t>руш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тся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увер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нный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ненавид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вший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щур..</a:t>
            </a:r>
            <a:r>
              <a:rPr lang="ru-RU" sz="2800" dirty="0" err="1" smtClean="0">
                <a:latin typeface="Arial Black" pitchFamily="34" charset="0"/>
              </a:rPr>
              <a:t>щийся</a:t>
            </a:r>
            <a:r>
              <a:rPr lang="ru-RU" sz="2800" dirty="0" smtClean="0">
                <a:latin typeface="Arial Black" pitchFamily="34" charset="0"/>
              </a:rPr>
              <a:t> (от солнца), (друзья) </a:t>
            </a:r>
            <a:r>
              <a:rPr lang="ru-RU" sz="2800" dirty="0" err="1" smtClean="0">
                <a:latin typeface="Arial Black" pitchFamily="34" charset="0"/>
              </a:rPr>
              <a:t>увид</a:t>
            </a:r>
            <a:r>
              <a:rPr lang="ru-RU" sz="2800" dirty="0" smtClean="0">
                <a:latin typeface="Arial Black" pitchFamily="34" charset="0"/>
              </a:rPr>
              <a:t>..</a:t>
            </a:r>
            <a:r>
              <a:rPr lang="ru-RU" sz="2800" dirty="0" err="1" smtClean="0">
                <a:latin typeface="Arial Black" pitchFamily="34" charset="0"/>
              </a:rPr>
              <a:t>тся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63138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личных окончаний глаголов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6057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Если глагол с безударным личным окончанием, то его спряжение определяется по инфинитиву.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24585" r="12122" b="13366"/>
          <a:stretch/>
        </p:blipFill>
        <p:spPr bwMode="auto">
          <a:xfrm>
            <a:off x="323528" y="2419147"/>
            <a:ext cx="8496944" cy="41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7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7057" r="12007" b="15533"/>
          <a:stretch/>
        </p:blipFill>
        <p:spPr bwMode="auto">
          <a:xfrm>
            <a:off x="173765" y="1700808"/>
            <a:ext cx="8712969" cy="492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63138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личных окончаний глаголов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9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6262" y="60152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Ход рассуждений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47870" r="10998" b="26065"/>
          <a:stretch/>
        </p:blipFill>
        <p:spPr bwMode="auto">
          <a:xfrm>
            <a:off x="404055" y="1916832"/>
            <a:ext cx="832534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0272" y="4509120"/>
            <a:ext cx="170060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4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251" y="47841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Обратить внимание!!!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0943" r="11464" b="18569"/>
          <a:stretch/>
        </p:blipFill>
        <p:spPr bwMode="auto">
          <a:xfrm>
            <a:off x="331934" y="1298765"/>
            <a:ext cx="8592803" cy="518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0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251" y="47841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Обратить внимание!!!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2088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молОть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мелЕт</a:t>
            </a:r>
            <a:r>
              <a:rPr lang="ru-RU" sz="4400" b="1" dirty="0" smtClean="0">
                <a:solidFill>
                  <a:srgbClr val="FF0000"/>
                </a:solidFill>
              </a:rPr>
              <a:t> - </a:t>
            </a:r>
            <a:r>
              <a:rPr lang="ru-RU" sz="4400" b="1" dirty="0" err="1" smtClean="0">
                <a:solidFill>
                  <a:srgbClr val="FF0000"/>
                </a:solidFill>
              </a:rPr>
              <a:t>мелЮт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9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40845" r="11463" b="11967"/>
          <a:stretch/>
        </p:blipFill>
        <p:spPr bwMode="auto">
          <a:xfrm>
            <a:off x="326030" y="1541376"/>
            <a:ext cx="8424936" cy="40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4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2555776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50" y="40466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Правописание суффиксов причастий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31479" r="11755" b="24814"/>
          <a:stretch/>
        </p:blipFill>
        <p:spPr bwMode="auto">
          <a:xfrm>
            <a:off x="395536" y="1772816"/>
            <a:ext cx="8355430" cy="37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9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819</TotalTime>
  <Words>545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31</cp:revision>
  <cp:lastPrinted>2019-12-11T08:34:31Z</cp:lastPrinted>
  <dcterms:created xsi:type="dcterms:W3CDTF">2019-11-12T19:49:33Z</dcterms:created>
  <dcterms:modified xsi:type="dcterms:W3CDTF">2020-01-28T20:14:04Z</dcterms:modified>
</cp:coreProperties>
</file>