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050B0-17D3-4B51-8524-613C022844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Рабочая  программа  курса  внеурочной  деятельности  «Я — кадет, патриот, гражданин» (5-7 класс)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0ADBAC-D8BA-48BC-B54C-3D9055ABD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759929"/>
            <a:ext cx="5082677" cy="97762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Крамчанина</a:t>
            </a:r>
            <a:r>
              <a:rPr lang="ru-RU" dirty="0"/>
              <a:t> </a:t>
            </a:r>
            <a:r>
              <a:rPr lang="ru-RU" dirty="0" err="1"/>
              <a:t>е.в</a:t>
            </a:r>
            <a:r>
              <a:rPr lang="ru-RU" dirty="0"/>
              <a:t>., директор </a:t>
            </a:r>
            <a:r>
              <a:rPr lang="ru-RU" dirty="0" err="1"/>
              <a:t>мбоу</a:t>
            </a:r>
            <a:r>
              <a:rPr lang="ru-RU" dirty="0"/>
              <a:t> «гимназия №11 им. </a:t>
            </a:r>
            <a:r>
              <a:rPr lang="ru-RU" dirty="0" err="1"/>
              <a:t>к.а.тренева</a:t>
            </a:r>
            <a:r>
              <a:rPr lang="ru-RU" dirty="0"/>
              <a:t>» г. Симферополя, учитель истории и обществознания высшей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70439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ACA0E-FA7A-4671-A6C5-F4061EEF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D6FCF47-4A25-4203-A5A5-AE544C5AB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316326"/>
              </p:ext>
            </p:extLst>
          </p:nvPr>
        </p:nvGraphicFramePr>
        <p:xfrm>
          <a:off x="781050" y="266700"/>
          <a:ext cx="10273805" cy="591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282">
                  <a:extLst>
                    <a:ext uri="{9D8B030D-6E8A-4147-A177-3AD203B41FA5}">
                      <a16:colId xmlns:a16="http://schemas.microsoft.com/office/drawing/2014/main" val="1321395053"/>
                    </a:ext>
                  </a:extLst>
                </a:gridCol>
                <a:gridCol w="1911629">
                  <a:extLst>
                    <a:ext uri="{9D8B030D-6E8A-4147-A177-3AD203B41FA5}">
                      <a16:colId xmlns:a16="http://schemas.microsoft.com/office/drawing/2014/main" val="1043819004"/>
                    </a:ext>
                  </a:extLst>
                </a:gridCol>
                <a:gridCol w="988295">
                  <a:extLst>
                    <a:ext uri="{9D8B030D-6E8A-4147-A177-3AD203B41FA5}">
                      <a16:colId xmlns:a16="http://schemas.microsoft.com/office/drawing/2014/main" val="202234124"/>
                    </a:ext>
                  </a:extLst>
                </a:gridCol>
                <a:gridCol w="3208767">
                  <a:extLst>
                    <a:ext uri="{9D8B030D-6E8A-4147-A177-3AD203B41FA5}">
                      <a16:colId xmlns:a16="http://schemas.microsoft.com/office/drawing/2014/main" val="470906051"/>
                    </a:ext>
                  </a:extLst>
                </a:gridCol>
                <a:gridCol w="3209832">
                  <a:extLst>
                    <a:ext uri="{9D8B030D-6E8A-4147-A177-3AD203B41FA5}">
                      <a16:colId xmlns:a16="http://schemas.microsoft.com/office/drawing/2014/main" val="1709293173"/>
                    </a:ext>
                  </a:extLst>
                </a:gridCol>
              </a:tblGrid>
              <a:tr h="105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№п/п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Модуль 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К-во час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00"/>
                        </a:spcAft>
                      </a:pPr>
                      <a:r>
                        <a:rPr lang="ru-RU" sz="1400" kern="50">
                          <a:effectLst/>
                        </a:rPr>
                        <a:t>Содержание </a:t>
                      </a:r>
                      <a:endParaRPr lang="ru-RU" sz="14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Формы работы</a:t>
                      </a:r>
                      <a:endParaRPr lang="ru-RU" sz="14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04593147"/>
                  </a:ext>
                </a:extLst>
              </a:tr>
              <a:tr h="4858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1</a:t>
                      </a:r>
                      <a:endParaRPr lang="ru-RU" sz="14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Я — кадет. История кадетства. Кодекс чести. Нравственные ценности.</a:t>
                      </a:r>
                      <a:endParaRPr lang="ru-RU" sz="14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3 часа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00"/>
                        </a:spcAft>
                      </a:pPr>
                      <a:r>
                        <a:rPr lang="ru-RU" sz="1400" kern="50" dirty="0">
                          <a:effectLst/>
                        </a:rPr>
                        <a:t>История кадетского движения в России.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700"/>
                        </a:spcAft>
                      </a:pPr>
                      <a:r>
                        <a:rPr lang="ru-RU" sz="1400" kern="50" dirty="0">
                          <a:effectLst/>
                        </a:rPr>
                        <a:t>Символы российского </a:t>
                      </a:r>
                      <a:r>
                        <a:rPr lang="ru-RU" sz="1400" kern="50" dirty="0" err="1">
                          <a:effectLst/>
                        </a:rPr>
                        <a:t>кадетства</a:t>
                      </a:r>
                      <a:endParaRPr lang="ru-RU" sz="1400" kern="50" dirty="0">
                        <a:effectLst/>
                      </a:endParaRPr>
                    </a:p>
                    <a:p>
                      <a:pPr>
                        <a:lnSpc>
                          <a:spcPct val="1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Девиз «Во имя Отечества и чести»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Беседа, игра, интерактивные упражнения в группах, творческий проект, просмотр и обсуждение видео, фрагментов фильмов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4533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33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A0954-22E7-4CC4-B642-EB895203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CFD4ACF-B7F5-40B7-A495-55D24A20C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07816"/>
              </p:ext>
            </p:extLst>
          </p:nvPr>
        </p:nvGraphicFramePr>
        <p:xfrm>
          <a:off x="0" y="0"/>
          <a:ext cx="12096749" cy="6437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782">
                  <a:extLst>
                    <a:ext uri="{9D8B030D-6E8A-4147-A177-3AD203B41FA5}">
                      <a16:colId xmlns:a16="http://schemas.microsoft.com/office/drawing/2014/main" val="1226962320"/>
                    </a:ext>
                  </a:extLst>
                </a:gridCol>
                <a:gridCol w="2250821">
                  <a:extLst>
                    <a:ext uri="{9D8B030D-6E8A-4147-A177-3AD203B41FA5}">
                      <a16:colId xmlns:a16="http://schemas.microsoft.com/office/drawing/2014/main" val="3981320890"/>
                    </a:ext>
                  </a:extLst>
                </a:gridCol>
                <a:gridCol w="1163653">
                  <a:extLst>
                    <a:ext uri="{9D8B030D-6E8A-4147-A177-3AD203B41FA5}">
                      <a16:colId xmlns:a16="http://schemas.microsoft.com/office/drawing/2014/main" val="3330292220"/>
                    </a:ext>
                  </a:extLst>
                </a:gridCol>
                <a:gridCol w="3778120">
                  <a:extLst>
                    <a:ext uri="{9D8B030D-6E8A-4147-A177-3AD203B41FA5}">
                      <a16:colId xmlns:a16="http://schemas.microsoft.com/office/drawing/2014/main" val="1767753506"/>
                    </a:ext>
                  </a:extLst>
                </a:gridCol>
                <a:gridCol w="3779373">
                  <a:extLst>
                    <a:ext uri="{9D8B030D-6E8A-4147-A177-3AD203B41FA5}">
                      <a16:colId xmlns:a16="http://schemas.microsoft.com/office/drawing/2014/main" val="2357648128"/>
                    </a:ext>
                  </a:extLst>
                </a:gridCol>
              </a:tblGrid>
              <a:tr h="2771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2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8107" marR="18107" marT="18107" marB="1810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Я — патриот. Страницы Российской военной истории.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Галерея знаменитых российских полководцев и флотоводцев. Истории о верности, о подвигах о славе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8107" marR="18107" marT="18107" marB="1810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28 часов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8107" marR="18107" marT="18107" marB="1810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Князь Олег.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Князь Святослав.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Владимир Великий. Принятие </a:t>
                      </a:r>
                      <a:r>
                        <a:rPr lang="ru-RU" sz="1400" kern="50" dirty="0" err="1">
                          <a:effectLst/>
                        </a:rPr>
                        <a:t>Вдадимиром</a:t>
                      </a:r>
                      <a:r>
                        <a:rPr lang="ru-RU" sz="1400" kern="50" dirty="0">
                          <a:effectLst/>
                        </a:rPr>
                        <a:t> христианства в Херсонесе.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Владимир Мономах.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Александр Невский.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Дмитрий Донской.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Иван 111 Васильевич.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Иван Грозный.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Дмитрий Пожарский.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Петр 1 Великий.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Григорий Спиридонов.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Петр Румянцев.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Александр Суворов. «Наука побеждать». Как Крым стал российским?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Григорий Потемкин. Князь Таврический — крымские истории.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Федор Ушаков. Адмирал и Севастополь.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Михаил Кутузов. Кутузов и Крым.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Петр Багратион.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Павел Нахимов — герой обороны Севастополя.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Владимир Корнилов — герой обороны Севастополя.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Алексей Брусилов.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Маршалы Победы.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Георгий Жуков.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Константин Рокоссовский.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Иван Конев.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8107" marR="18107" marT="18107" marB="1810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Просмотр видео «Полководцы России. От Древней Руси до 20 века» (док сериал, пр-во ВГТРК), «История государства Российского» (Стар Медиа, ТВ-Центр)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Беседа, игра, интерактивные упражнения в группах, творческий проект.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Экскурсии (музей гимназии «Крым героический», Краеведческий музей «Таврида», Панорама Обороны Севастополя, др.)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8107" marR="18107" marT="18107" marB="18107"/>
                </a:tc>
                <a:extLst>
                  <a:ext uri="{0D108BD9-81ED-4DB2-BD59-A6C34878D82A}">
                    <a16:rowId xmlns:a16="http://schemas.microsoft.com/office/drawing/2014/main" val="1022304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16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23CEF-DA70-4654-9950-861DC3E1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A104029-1110-4A52-ADFC-1DA375BDE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654789"/>
              </p:ext>
            </p:extLst>
          </p:nvPr>
        </p:nvGraphicFramePr>
        <p:xfrm>
          <a:off x="1019175" y="228600"/>
          <a:ext cx="10858501" cy="4461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648">
                  <a:extLst>
                    <a:ext uri="{9D8B030D-6E8A-4147-A177-3AD203B41FA5}">
                      <a16:colId xmlns:a16="http://schemas.microsoft.com/office/drawing/2014/main" val="2130714265"/>
                    </a:ext>
                  </a:extLst>
                </a:gridCol>
                <a:gridCol w="2020422">
                  <a:extLst>
                    <a:ext uri="{9D8B030D-6E8A-4147-A177-3AD203B41FA5}">
                      <a16:colId xmlns:a16="http://schemas.microsoft.com/office/drawing/2014/main" val="2804030415"/>
                    </a:ext>
                  </a:extLst>
                </a:gridCol>
                <a:gridCol w="1044541">
                  <a:extLst>
                    <a:ext uri="{9D8B030D-6E8A-4147-A177-3AD203B41FA5}">
                      <a16:colId xmlns:a16="http://schemas.microsoft.com/office/drawing/2014/main" val="3819598253"/>
                    </a:ext>
                  </a:extLst>
                </a:gridCol>
                <a:gridCol w="3391382">
                  <a:extLst>
                    <a:ext uri="{9D8B030D-6E8A-4147-A177-3AD203B41FA5}">
                      <a16:colId xmlns:a16="http://schemas.microsoft.com/office/drawing/2014/main" val="1208947130"/>
                    </a:ext>
                  </a:extLst>
                </a:gridCol>
                <a:gridCol w="3392508">
                  <a:extLst>
                    <a:ext uri="{9D8B030D-6E8A-4147-A177-3AD203B41FA5}">
                      <a16:colId xmlns:a16="http://schemas.microsoft.com/office/drawing/2014/main" val="3033274747"/>
                    </a:ext>
                  </a:extLst>
                </a:gridCol>
              </a:tblGrid>
              <a:tr h="4461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3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Я — гражданин. Государственная символика. Конституция РФ — основной закон. Воинская обязанность.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3 часа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Государственная символика: Герб, Гимн, Флаг.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Конституция РФ — основной закон. Карта России — федеральное устройство.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Воинская обязанность, знакомство с нормами закона. 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Беседа, игра, интерактивные упражнения в группах, творческий проект</a:t>
                      </a:r>
                      <a:endParaRPr lang="ru-RU" sz="14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156396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20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3325E-D99A-42C8-B33B-577B571E0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09" y="361949"/>
            <a:ext cx="8518212" cy="56915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A2430-36CD-4C8E-8DBD-24D4E8A3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0F4D1-B3A6-47F1-8970-472A818A8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4613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0</TotalTime>
  <Words>371</Words>
  <Application>Microsoft Office PowerPoint</Application>
  <PresentationFormat>Широкоэкранный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Liberation Serif</vt:lpstr>
      <vt:lpstr>Palatino Linotype</vt:lpstr>
      <vt:lpstr>Times New Roman</vt:lpstr>
      <vt:lpstr>Галерея</vt:lpstr>
      <vt:lpstr>Рабочая  программа  курса  внеурочной  деятельности  «Я — кадет, патриот, гражданин» (5-7 класс)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 программа  курса  внеурочной  деятельности  «Я — кадет, патриот, гражданин» (5-7 класс)</dc:title>
  <dc:creator>Elena</dc:creator>
  <cp:lastModifiedBy>Elena</cp:lastModifiedBy>
  <cp:revision>2</cp:revision>
  <dcterms:created xsi:type="dcterms:W3CDTF">2020-08-18T06:38:48Z</dcterms:created>
  <dcterms:modified xsi:type="dcterms:W3CDTF">2020-08-18T06:50:53Z</dcterms:modified>
</cp:coreProperties>
</file>