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97" r:id="rId6"/>
    <p:sldId id="276" r:id="rId7"/>
    <p:sldId id="317" r:id="rId8"/>
    <p:sldId id="277" r:id="rId9"/>
    <p:sldId id="278" r:id="rId10"/>
    <p:sldId id="279" r:id="rId11"/>
    <p:sldId id="289" r:id="rId12"/>
    <p:sldId id="318" r:id="rId13"/>
    <p:sldId id="299" r:id="rId14"/>
    <p:sldId id="300" r:id="rId15"/>
    <p:sldId id="301" r:id="rId16"/>
    <p:sldId id="291" r:id="rId17"/>
    <p:sldId id="292" r:id="rId18"/>
    <p:sldId id="293" r:id="rId19"/>
    <p:sldId id="295" r:id="rId20"/>
    <p:sldId id="294" r:id="rId21"/>
    <p:sldId id="296" r:id="rId22"/>
    <p:sldId id="302" r:id="rId23"/>
    <p:sldId id="303" r:id="rId24"/>
    <p:sldId id="304" r:id="rId25"/>
    <p:sldId id="305" r:id="rId26"/>
    <p:sldId id="306" r:id="rId27"/>
    <p:sldId id="319" r:id="rId28"/>
    <p:sldId id="307" r:id="rId29"/>
    <p:sldId id="309" r:id="rId30"/>
    <p:sldId id="310" r:id="rId31"/>
    <p:sldId id="320" r:id="rId32"/>
    <p:sldId id="311" r:id="rId33"/>
    <p:sldId id="313" r:id="rId34"/>
    <p:sldId id="321" r:id="rId35"/>
    <p:sldId id="314" r:id="rId36"/>
    <p:sldId id="298" r:id="rId37"/>
    <p:sldId id="31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18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82092000"/>
        <c:axId val="351572224"/>
        <c:axId val="0"/>
      </c:bar3DChart>
      <c:catAx>
        <c:axId val="28209200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351572224"/>
        <c:crosses val="autoZero"/>
        <c:auto val="1"/>
        <c:lblAlgn val="ctr"/>
        <c:lblOffset val="100"/>
        <c:tickMarkSkip val="1"/>
        <c:noMultiLvlLbl val="0"/>
      </c:catAx>
      <c:valAx>
        <c:axId val="351572224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209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42748091603058"/>
          <c:y val="0.46394230769230771"/>
          <c:w val="2.0390824129141887E-2"/>
          <c:h val="9.630818619582664E-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08659-F334-4D8C-A123-6DE28B77E16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2959FA-9966-48D4-A410-8FE3E328F6FC}">
      <dgm:prSet phldrT="[Текст]" custT="1"/>
      <dgm:spPr/>
      <dgm:t>
        <a:bodyPr/>
        <a:lstStyle/>
        <a:p>
          <a:r>
            <a:rPr lang="ru-RU" sz="2000" baseline="0" dirty="0" smtClean="0"/>
            <a:t>Математическая</a:t>
          </a:r>
          <a:endParaRPr lang="ru-RU" sz="2000" baseline="0" dirty="0"/>
        </a:p>
      </dgm:t>
    </dgm:pt>
    <dgm:pt modelId="{3AE64CC0-8680-4D7F-BE0D-553A1ADB8DB7}" type="parTrans" cxnId="{E0658B5E-763D-4332-A0C3-AB7BBEA8A185}">
      <dgm:prSet/>
      <dgm:spPr/>
      <dgm:t>
        <a:bodyPr/>
        <a:lstStyle/>
        <a:p>
          <a:endParaRPr lang="ru-RU"/>
        </a:p>
      </dgm:t>
    </dgm:pt>
    <dgm:pt modelId="{866F4B07-4199-493C-B9A4-847EFA7B5996}" type="sibTrans" cxnId="{E0658B5E-763D-4332-A0C3-AB7BBEA8A185}">
      <dgm:prSet/>
      <dgm:spPr/>
      <dgm:t>
        <a:bodyPr/>
        <a:lstStyle/>
        <a:p>
          <a:endParaRPr lang="ru-RU"/>
        </a:p>
      </dgm:t>
    </dgm:pt>
    <dgm:pt modelId="{C65A565B-CED9-4C25-B558-9F15BC82C837}">
      <dgm:prSet phldrT="[Текст]"/>
      <dgm:spPr/>
      <dgm:t>
        <a:bodyPr/>
        <a:lstStyle/>
        <a:p>
          <a:r>
            <a:rPr lang="ru-RU" dirty="0" smtClean="0"/>
            <a:t>Читательская</a:t>
          </a:r>
          <a:endParaRPr lang="ru-RU" dirty="0"/>
        </a:p>
      </dgm:t>
    </dgm:pt>
    <dgm:pt modelId="{C8A1D894-077F-4ECE-B4DD-AEC6C76DB641}" type="parTrans" cxnId="{2019F932-9592-4CC6-83C4-78BDCEAF00D8}">
      <dgm:prSet/>
      <dgm:spPr/>
      <dgm:t>
        <a:bodyPr/>
        <a:lstStyle/>
        <a:p>
          <a:endParaRPr lang="ru-RU"/>
        </a:p>
      </dgm:t>
    </dgm:pt>
    <dgm:pt modelId="{FB1FAEE1-345F-4683-ADD2-A71B424C0D5C}" type="sibTrans" cxnId="{2019F932-9592-4CC6-83C4-78BDCEAF00D8}">
      <dgm:prSet/>
      <dgm:spPr/>
      <dgm:t>
        <a:bodyPr/>
        <a:lstStyle/>
        <a:p>
          <a:endParaRPr lang="ru-RU"/>
        </a:p>
      </dgm:t>
    </dgm:pt>
    <dgm:pt modelId="{80CC9A69-7C7C-4EE4-8B22-4EFEE12D708E}">
      <dgm:prSet phldrT="[Текст]"/>
      <dgm:spPr/>
      <dgm:t>
        <a:bodyPr/>
        <a:lstStyle/>
        <a:p>
          <a:r>
            <a:rPr lang="ru-RU" dirty="0" smtClean="0"/>
            <a:t>Естественно - научная</a:t>
          </a:r>
          <a:endParaRPr lang="ru-RU" dirty="0"/>
        </a:p>
      </dgm:t>
    </dgm:pt>
    <dgm:pt modelId="{9662D174-1B21-4507-997D-25069357CD80}" type="parTrans" cxnId="{4A8B5682-3189-47B0-AC85-EAABDA9E50D0}">
      <dgm:prSet/>
      <dgm:spPr/>
      <dgm:t>
        <a:bodyPr/>
        <a:lstStyle/>
        <a:p>
          <a:endParaRPr lang="ru-RU"/>
        </a:p>
      </dgm:t>
    </dgm:pt>
    <dgm:pt modelId="{71926123-747D-45F2-8499-C5308B8B970F}" type="sibTrans" cxnId="{4A8B5682-3189-47B0-AC85-EAABDA9E50D0}">
      <dgm:prSet/>
      <dgm:spPr/>
      <dgm:t>
        <a:bodyPr/>
        <a:lstStyle/>
        <a:p>
          <a:endParaRPr lang="ru-RU"/>
        </a:p>
      </dgm:t>
    </dgm:pt>
    <dgm:pt modelId="{04F15FD6-787D-4C6B-9934-64593B7F3A3E}">
      <dgm:prSet phldrT="[Текст]" custT="1"/>
      <dgm:spPr>
        <a:solidFill>
          <a:srgbClr val="C00000">
            <a:alpha val="75000"/>
          </a:srgbClr>
        </a:solidFill>
      </dgm:spPr>
      <dgm:t>
        <a:bodyPr/>
        <a:lstStyle/>
        <a:p>
          <a:r>
            <a:rPr lang="en-US" sz="2510" baseline="0" dirty="0" smtClean="0"/>
            <a:t>PISA</a:t>
          </a:r>
          <a:endParaRPr lang="ru-RU" sz="2510" baseline="0" dirty="0"/>
        </a:p>
      </dgm:t>
    </dgm:pt>
    <dgm:pt modelId="{2CDD8914-AC7F-448E-A53C-F5A1D0B1335A}" type="parTrans" cxnId="{2FBFD87B-F92D-4587-A503-BC078B394855}">
      <dgm:prSet/>
      <dgm:spPr/>
      <dgm:t>
        <a:bodyPr/>
        <a:lstStyle/>
        <a:p>
          <a:endParaRPr lang="ru-RU"/>
        </a:p>
      </dgm:t>
    </dgm:pt>
    <dgm:pt modelId="{CA0D6DC8-A42E-4FCE-806C-A6EBC7435B0D}" type="sibTrans" cxnId="{2FBFD87B-F92D-4587-A503-BC078B394855}">
      <dgm:prSet/>
      <dgm:spPr/>
      <dgm:t>
        <a:bodyPr/>
        <a:lstStyle/>
        <a:p>
          <a:endParaRPr lang="ru-RU"/>
        </a:p>
      </dgm:t>
    </dgm:pt>
    <dgm:pt modelId="{C7BA89F3-A8CF-408E-B1C3-B751757C5561}">
      <dgm:prSet phldrT="[Текст]"/>
      <dgm:spPr/>
      <dgm:t>
        <a:bodyPr/>
        <a:lstStyle/>
        <a:p>
          <a:r>
            <a:rPr lang="ru-RU" dirty="0" smtClean="0"/>
            <a:t>Креативное мышление</a:t>
          </a:r>
          <a:endParaRPr lang="ru-RU" dirty="0"/>
        </a:p>
      </dgm:t>
    </dgm:pt>
    <dgm:pt modelId="{22B4DE42-0413-4BCC-B664-D1E3E66086C2}" type="parTrans" cxnId="{EB53E553-F3DA-42F1-BF5F-E8A93886BD1C}">
      <dgm:prSet/>
      <dgm:spPr/>
      <dgm:t>
        <a:bodyPr/>
        <a:lstStyle/>
        <a:p>
          <a:endParaRPr lang="ru-RU"/>
        </a:p>
      </dgm:t>
    </dgm:pt>
    <dgm:pt modelId="{7E36E758-EF7E-421D-981D-CF4A7EF83C8F}" type="sibTrans" cxnId="{EB53E553-F3DA-42F1-BF5F-E8A93886BD1C}">
      <dgm:prSet/>
      <dgm:spPr/>
      <dgm:t>
        <a:bodyPr/>
        <a:lstStyle/>
        <a:p>
          <a:endParaRPr lang="ru-RU"/>
        </a:p>
      </dgm:t>
    </dgm:pt>
    <dgm:pt modelId="{51F9F81F-9CE3-41A5-A639-3AAB001E3F41}">
      <dgm:prSet/>
      <dgm:spPr/>
      <dgm:t>
        <a:bodyPr/>
        <a:lstStyle/>
        <a:p>
          <a:r>
            <a:rPr lang="ru-RU" dirty="0" smtClean="0"/>
            <a:t>Глобальные компетенции</a:t>
          </a:r>
          <a:endParaRPr lang="ru-RU" dirty="0"/>
        </a:p>
      </dgm:t>
    </dgm:pt>
    <dgm:pt modelId="{9FA4E88B-1D41-4D49-B8A7-FB82270920F6}" type="parTrans" cxnId="{5C7E6200-4821-4366-8DFD-E1D99D48DB63}">
      <dgm:prSet/>
      <dgm:spPr/>
      <dgm:t>
        <a:bodyPr/>
        <a:lstStyle/>
        <a:p>
          <a:endParaRPr lang="ru-RU"/>
        </a:p>
      </dgm:t>
    </dgm:pt>
    <dgm:pt modelId="{A8F78D29-373F-4BFC-BF78-8791B183A3A1}" type="sibTrans" cxnId="{5C7E6200-4821-4366-8DFD-E1D99D48DB63}">
      <dgm:prSet/>
      <dgm:spPr/>
      <dgm:t>
        <a:bodyPr/>
        <a:lstStyle/>
        <a:p>
          <a:endParaRPr lang="ru-RU"/>
        </a:p>
      </dgm:t>
    </dgm:pt>
    <dgm:pt modelId="{4054F476-40F0-4257-8BCA-182D6C83C07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Финансовая</a:t>
          </a:r>
          <a:endParaRPr lang="ru-RU" dirty="0"/>
        </a:p>
      </dgm:t>
    </dgm:pt>
    <dgm:pt modelId="{513B128D-E205-4852-83F0-4F058D196D73}" type="parTrans" cxnId="{E539A0B9-C411-4B98-B2C2-5CF8F592CF17}">
      <dgm:prSet/>
      <dgm:spPr/>
      <dgm:t>
        <a:bodyPr/>
        <a:lstStyle/>
        <a:p>
          <a:endParaRPr lang="ru-RU"/>
        </a:p>
      </dgm:t>
    </dgm:pt>
    <dgm:pt modelId="{75CBAFE3-E5F1-4E27-9AED-A7F7523D63D2}" type="sibTrans" cxnId="{E539A0B9-C411-4B98-B2C2-5CF8F592CF17}">
      <dgm:prSet/>
      <dgm:spPr/>
      <dgm:t>
        <a:bodyPr/>
        <a:lstStyle/>
        <a:p>
          <a:endParaRPr lang="ru-RU"/>
        </a:p>
      </dgm:t>
    </dgm:pt>
    <dgm:pt modelId="{C66637A3-2C5E-4D59-BF0F-CC9D80985B78}" type="pres">
      <dgm:prSet presAssocID="{62208659-F334-4D8C-A123-6DE28B77E1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D2E176-1482-41EA-9027-BCA32247DE1F}" type="pres">
      <dgm:prSet presAssocID="{9D2959FA-9966-48D4-A410-8FE3E328F6FC}" presName="node" presStyleLbl="node1" presStyleIdx="0" presStyleCnt="7" custScaleX="100559" custScaleY="9898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D2DBAC2-7219-4DBB-8438-0CEA49DBABE1}" type="pres">
      <dgm:prSet presAssocID="{866F4B07-4199-493C-B9A4-847EFA7B5996}" presName="sibTrans" presStyleCnt="0"/>
      <dgm:spPr/>
    </dgm:pt>
    <dgm:pt modelId="{DA957526-39FE-435C-9812-DC41EA4EF61A}" type="pres">
      <dgm:prSet presAssocID="{4054F476-40F0-4257-8BCA-182D6C83C078}" presName="node" presStyleLbl="node1" presStyleIdx="1" presStyleCnt="7" custLinFactNeighborX="495" custLinFactNeighborY="-2761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1B6B4EA-A795-49EF-8B82-6A20AAB367E3}" type="pres">
      <dgm:prSet presAssocID="{75CBAFE3-E5F1-4E27-9AED-A7F7523D63D2}" presName="sibTrans" presStyleCnt="0"/>
      <dgm:spPr/>
    </dgm:pt>
    <dgm:pt modelId="{3A2227E1-C414-484F-BE7D-B4C1819321BB}" type="pres">
      <dgm:prSet presAssocID="{C65A565B-CED9-4C25-B558-9F15BC82C837}" presName="node" presStyleLbl="node1" presStyleIdx="2" presStyleCnt="7" custScaleX="89600" custScaleY="10108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2A18390-EA30-41E7-ADA7-66F398740126}" type="pres">
      <dgm:prSet presAssocID="{FB1FAEE1-345F-4683-ADD2-A71B424C0D5C}" presName="sibTrans" presStyleCnt="0"/>
      <dgm:spPr/>
    </dgm:pt>
    <dgm:pt modelId="{0F3DF98C-F834-4D34-8DD0-05F1B21B755C}" type="pres">
      <dgm:prSet presAssocID="{80CC9A69-7C7C-4EE4-8B22-4EFEE12D708E}" presName="node" presStyleLbl="node1" presStyleIdx="3" presStyleCnt="7" custScaleX="105602" custScaleY="94423" custLinFactNeighborX="-9391" custLinFactNeighborY="-140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CCD1CD2-A0C1-4A63-92E0-FBFC56A6A5EC}" type="pres">
      <dgm:prSet presAssocID="{71926123-747D-45F2-8499-C5308B8B970F}" presName="sibTrans" presStyleCnt="0"/>
      <dgm:spPr/>
    </dgm:pt>
    <dgm:pt modelId="{34B52606-C52F-41C4-AE4E-106F237A7579}" type="pres">
      <dgm:prSet presAssocID="{04F15FD6-787D-4C6B-9934-64593B7F3A3E}" presName="node" presStyleLbl="node1" presStyleIdx="4" presStyleCnt="7" custScaleX="68653" custLinFactNeighborX="-3611" custLinFactNeighborY="13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35DC520-0F60-4C59-A264-3C2925F785DC}" type="pres">
      <dgm:prSet presAssocID="{CA0D6DC8-A42E-4FCE-806C-A6EBC7435B0D}" presName="sibTrans" presStyleCnt="0"/>
      <dgm:spPr/>
    </dgm:pt>
    <dgm:pt modelId="{84FFCE02-CA6E-40BF-BB4A-E3055B739157}" type="pres">
      <dgm:prSet presAssocID="{C7BA89F3-A8CF-408E-B1C3-B751757C5561}" presName="node" presStyleLbl="node1" presStyleIdx="5" presStyleCnt="7" custLinFactNeighborX="7175" custLinFactNeighborY="13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E8DD95F3-9873-4787-B6FA-9449E23C88D0}" type="pres">
      <dgm:prSet presAssocID="{7E36E758-EF7E-421D-981D-CF4A7EF83C8F}" presName="sibTrans" presStyleCnt="0"/>
      <dgm:spPr/>
    </dgm:pt>
    <dgm:pt modelId="{30D302C6-DA67-4816-AF49-161AB24D53C7}" type="pres">
      <dgm:prSet presAssocID="{51F9F81F-9CE3-41A5-A639-3AAB001E3F41}" presName="node" presStyleLbl="node1" presStyleIdx="6" presStyleCnt="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2FBFD87B-F92D-4587-A503-BC078B394855}" srcId="{62208659-F334-4D8C-A123-6DE28B77E16A}" destId="{04F15FD6-787D-4C6B-9934-64593B7F3A3E}" srcOrd="4" destOrd="0" parTransId="{2CDD8914-AC7F-448E-A53C-F5A1D0B1335A}" sibTransId="{CA0D6DC8-A42E-4FCE-806C-A6EBC7435B0D}"/>
    <dgm:cxn modelId="{46F51B03-D337-44F0-B6DA-FEAF9E96F45D}" type="presOf" srcId="{C65A565B-CED9-4C25-B558-9F15BC82C837}" destId="{3A2227E1-C414-484F-BE7D-B4C1819321BB}" srcOrd="0" destOrd="0" presId="urn:microsoft.com/office/officeart/2005/8/layout/default"/>
    <dgm:cxn modelId="{EB53E553-F3DA-42F1-BF5F-E8A93886BD1C}" srcId="{62208659-F334-4D8C-A123-6DE28B77E16A}" destId="{C7BA89F3-A8CF-408E-B1C3-B751757C5561}" srcOrd="5" destOrd="0" parTransId="{22B4DE42-0413-4BCC-B664-D1E3E66086C2}" sibTransId="{7E36E758-EF7E-421D-981D-CF4A7EF83C8F}"/>
    <dgm:cxn modelId="{39E63FEC-5395-4F87-AADA-31DA502873C0}" type="presOf" srcId="{04F15FD6-787D-4C6B-9934-64593B7F3A3E}" destId="{34B52606-C52F-41C4-AE4E-106F237A7579}" srcOrd="0" destOrd="0" presId="urn:microsoft.com/office/officeart/2005/8/layout/default"/>
    <dgm:cxn modelId="{4A8B5682-3189-47B0-AC85-EAABDA9E50D0}" srcId="{62208659-F334-4D8C-A123-6DE28B77E16A}" destId="{80CC9A69-7C7C-4EE4-8B22-4EFEE12D708E}" srcOrd="3" destOrd="0" parTransId="{9662D174-1B21-4507-997D-25069357CD80}" sibTransId="{71926123-747D-45F2-8499-C5308B8B970F}"/>
    <dgm:cxn modelId="{866850E0-9520-4600-B069-9859051EDA7D}" type="presOf" srcId="{4054F476-40F0-4257-8BCA-182D6C83C078}" destId="{DA957526-39FE-435C-9812-DC41EA4EF61A}" srcOrd="0" destOrd="0" presId="urn:microsoft.com/office/officeart/2005/8/layout/default"/>
    <dgm:cxn modelId="{E0658B5E-763D-4332-A0C3-AB7BBEA8A185}" srcId="{62208659-F334-4D8C-A123-6DE28B77E16A}" destId="{9D2959FA-9966-48D4-A410-8FE3E328F6FC}" srcOrd="0" destOrd="0" parTransId="{3AE64CC0-8680-4D7F-BE0D-553A1ADB8DB7}" sibTransId="{866F4B07-4199-493C-B9A4-847EFA7B5996}"/>
    <dgm:cxn modelId="{5C7E6200-4821-4366-8DFD-E1D99D48DB63}" srcId="{62208659-F334-4D8C-A123-6DE28B77E16A}" destId="{51F9F81F-9CE3-41A5-A639-3AAB001E3F41}" srcOrd="6" destOrd="0" parTransId="{9FA4E88B-1D41-4D49-B8A7-FB82270920F6}" sibTransId="{A8F78D29-373F-4BFC-BF78-8791B183A3A1}"/>
    <dgm:cxn modelId="{538BE5C2-D1C9-4E5D-B1C3-C3928FBAA393}" type="presOf" srcId="{C7BA89F3-A8CF-408E-B1C3-B751757C5561}" destId="{84FFCE02-CA6E-40BF-BB4A-E3055B739157}" srcOrd="0" destOrd="0" presId="urn:microsoft.com/office/officeart/2005/8/layout/default"/>
    <dgm:cxn modelId="{E539A0B9-C411-4B98-B2C2-5CF8F592CF17}" srcId="{62208659-F334-4D8C-A123-6DE28B77E16A}" destId="{4054F476-40F0-4257-8BCA-182D6C83C078}" srcOrd="1" destOrd="0" parTransId="{513B128D-E205-4852-83F0-4F058D196D73}" sibTransId="{75CBAFE3-E5F1-4E27-9AED-A7F7523D63D2}"/>
    <dgm:cxn modelId="{32F34594-A06F-42F5-8170-ECD9E4B96018}" type="presOf" srcId="{9D2959FA-9966-48D4-A410-8FE3E328F6FC}" destId="{6BD2E176-1482-41EA-9027-BCA32247DE1F}" srcOrd="0" destOrd="0" presId="urn:microsoft.com/office/officeart/2005/8/layout/default"/>
    <dgm:cxn modelId="{2019F932-9592-4CC6-83C4-78BDCEAF00D8}" srcId="{62208659-F334-4D8C-A123-6DE28B77E16A}" destId="{C65A565B-CED9-4C25-B558-9F15BC82C837}" srcOrd="2" destOrd="0" parTransId="{C8A1D894-077F-4ECE-B4DD-AEC6C76DB641}" sibTransId="{FB1FAEE1-345F-4683-ADD2-A71B424C0D5C}"/>
    <dgm:cxn modelId="{C55E34C0-0EB2-426E-B611-20A37F52B5EB}" type="presOf" srcId="{62208659-F334-4D8C-A123-6DE28B77E16A}" destId="{C66637A3-2C5E-4D59-BF0F-CC9D80985B78}" srcOrd="0" destOrd="0" presId="urn:microsoft.com/office/officeart/2005/8/layout/default"/>
    <dgm:cxn modelId="{A314C7DE-EF5E-4D19-A9CA-5785847E2837}" type="presOf" srcId="{80CC9A69-7C7C-4EE4-8B22-4EFEE12D708E}" destId="{0F3DF98C-F834-4D34-8DD0-05F1B21B755C}" srcOrd="0" destOrd="0" presId="urn:microsoft.com/office/officeart/2005/8/layout/default"/>
    <dgm:cxn modelId="{8CB0D108-E027-43A1-A167-2534FE48C67A}" type="presOf" srcId="{51F9F81F-9CE3-41A5-A639-3AAB001E3F41}" destId="{30D302C6-DA67-4816-AF49-161AB24D53C7}" srcOrd="0" destOrd="0" presId="urn:microsoft.com/office/officeart/2005/8/layout/default"/>
    <dgm:cxn modelId="{39330A3B-5BF0-4E23-A261-0D65DEB6CF1E}" type="presParOf" srcId="{C66637A3-2C5E-4D59-BF0F-CC9D80985B78}" destId="{6BD2E176-1482-41EA-9027-BCA32247DE1F}" srcOrd="0" destOrd="0" presId="urn:microsoft.com/office/officeart/2005/8/layout/default"/>
    <dgm:cxn modelId="{A090F3BC-6840-4D7F-9AAB-AE41DC05FC83}" type="presParOf" srcId="{C66637A3-2C5E-4D59-BF0F-CC9D80985B78}" destId="{BD2DBAC2-7219-4DBB-8438-0CEA49DBABE1}" srcOrd="1" destOrd="0" presId="urn:microsoft.com/office/officeart/2005/8/layout/default"/>
    <dgm:cxn modelId="{E2902025-097D-4445-BB18-AFAFC709D7DB}" type="presParOf" srcId="{C66637A3-2C5E-4D59-BF0F-CC9D80985B78}" destId="{DA957526-39FE-435C-9812-DC41EA4EF61A}" srcOrd="2" destOrd="0" presId="urn:microsoft.com/office/officeart/2005/8/layout/default"/>
    <dgm:cxn modelId="{EAF0686B-AD42-4CD9-B7DF-F0C2A7CAA39A}" type="presParOf" srcId="{C66637A3-2C5E-4D59-BF0F-CC9D80985B78}" destId="{81B6B4EA-A795-49EF-8B82-6A20AAB367E3}" srcOrd="3" destOrd="0" presId="urn:microsoft.com/office/officeart/2005/8/layout/default"/>
    <dgm:cxn modelId="{85546183-990D-4F3F-B107-560112E1A12D}" type="presParOf" srcId="{C66637A3-2C5E-4D59-BF0F-CC9D80985B78}" destId="{3A2227E1-C414-484F-BE7D-B4C1819321BB}" srcOrd="4" destOrd="0" presId="urn:microsoft.com/office/officeart/2005/8/layout/default"/>
    <dgm:cxn modelId="{7FEE1301-30EA-42F2-8897-5645107E8AA2}" type="presParOf" srcId="{C66637A3-2C5E-4D59-BF0F-CC9D80985B78}" destId="{F2A18390-EA30-41E7-ADA7-66F398740126}" srcOrd="5" destOrd="0" presId="urn:microsoft.com/office/officeart/2005/8/layout/default"/>
    <dgm:cxn modelId="{925E192C-F80F-427A-A020-7F50BA7E9C1D}" type="presParOf" srcId="{C66637A3-2C5E-4D59-BF0F-CC9D80985B78}" destId="{0F3DF98C-F834-4D34-8DD0-05F1B21B755C}" srcOrd="6" destOrd="0" presId="urn:microsoft.com/office/officeart/2005/8/layout/default"/>
    <dgm:cxn modelId="{C66229DA-50CA-4BA2-9D3B-EC7AB3745725}" type="presParOf" srcId="{C66637A3-2C5E-4D59-BF0F-CC9D80985B78}" destId="{FCCD1CD2-A0C1-4A63-92E0-FBFC56A6A5EC}" srcOrd="7" destOrd="0" presId="urn:microsoft.com/office/officeart/2005/8/layout/default"/>
    <dgm:cxn modelId="{E4D9FC5E-F1A3-48F1-AA35-64C2DC947A55}" type="presParOf" srcId="{C66637A3-2C5E-4D59-BF0F-CC9D80985B78}" destId="{34B52606-C52F-41C4-AE4E-106F237A7579}" srcOrd="8" destOrd="0" presId="urn:microsoft.com/office/officeart/2005/8/layout/default"/>
    <dgm:cxn modelId="{6F7A0ADA-F5BC-4EDF-ABB6-F60271766553}" type="presParOf" srcId="{C66637A3-2C5E-4D59-BF0F-CC9D80985B78}" destId="{335DC520-0F60-4C59-A264-3C2925F785DC}" srcOrd="9" destOrd="0" presId="urn:microsoft.com/office/officeart/2005/8/layout/default"/>
    <dgm:cxn modelId="{082076A2-8A21-4827-85EC-320232C8EB67}" type="presParOf" srcId="{C66637A3-2C5E-4D59-BF0F-CC9D80985B78}" destId="{84FFCE02-CA6E-40BF-BB4A-E3055B739157}" srcOrd="10" destOrd="0" presId="urn:microsoft.com/office/officeart/2005/8/layout/default"/>
    <dgm:cxn modelId="{9E60FB96-A9DD-403F-9E6F-9FE602E5544C}" type="presParOf" srcId="{C66637A3-2C5E-4D59-BF0F-CC9D80985B78}" destId="{E8DD95F3-9873-4787-B6FA-9449E23C88D0}" srcOrd="11" destOrd="0" presId="urn:microsoft.com/office/officeart/2005/8/layout/default"/>
    <dgm:cxn modelId="{21C10B55-3F3C-47A9-8A74-9F295DA7EB6C}" type="presParOf" srcId="{C66637A3-2C5E-4D59-BF0F-CC9D80985B78}" destId="{30D302C6-DA67-4816-AF49-161AB24D53C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E176-1482-41EA-9027-BCA32247DE1F}">
      <dsp:nvSpPr>
        <dsp:cNvPr id="0" name=""/>
        <dsp:cNvSpPr/>
      </dsp:nvSpPr>
      <dsp:spPr>
        <a:xfrm>
          <a:off x="724781" y="15380"/>
          <a:ext cx="2198207" cy="129829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Математическая</a:t>
          </a:r>
          <a:endParaRPr lang="ru-RU" sz="2000" kern="1200" baseline="0" dirty="0"/>
        </a:p>
      </dsp:txBody>
      <dsp:txXfrm>
        <a:off x="788157" y="78756"/>
        <a:ext cx="2071455" cy="1171540"/>
      </dsp:txXfrm>
    </dsp:sp>
    <dsp:sp modelId="{DA957526-39FE-435C-9812-DC41EA4EF61A}">
      <dsp:nvSpPr>
        <dsp:cNvPr id="0" name=""/>
        <dsp:cNvSpPr/>
      </dsp:nvSpPr>
      <dsp:spPr>
        <a:xfrm>
          <a:off x="3152408" y="0"/>
          <a:ext cx="2185987" cy="1311592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Финансовая</a:t>
          </a:r>
          <a:endParaRPr lang="ru-RU" sz="2100" kern="1200" dirty="0"/>
        </a:p>
      </dsp:txBody>
      <dsp:txXfrm>
        <a:off x="3216433" y="64025"/>
        <a:ext cx="2057937" cy="1183542"/>
      </dsp:txXfrm>
    </dsp:sp>
    <dsp:sp modelId="{3A2227E1-C414-484F-BE7D-B4C1819321BB}">
      <dsp:nvSpPr>
        <dsp:cNvPr id="0" name=""/>
        <dsp:cNvSpPr/>
      </dsp:nvSpPr>
      <dsp:spPr>
        <a:xfrm>
          <a:off x="5546173" y="1589"/>
          <a:ext cx="1958644" cy="1325875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Читательская</a:t>
          </a:r>
          <a:endParaRPr lang="ru-RU" sz="2100" kern="1200" dirty="0"/>
        </a:p>
      </dsp:txBody>
      <dsp:txXfrm>
        <a:off x="5610896" y="66312"/>
        <a:ext cx="1829198" cy="1196429"/>
      </dsp:txXfrm>
    </dsp:sp>
    <dsp:sp modelId="{0F3DF98C-F834-4D34-8DD0-05F1B21B755C}">
      <dsp:nvSpPr>
        <dsp:cNvPr id="0" name=""/>
        <dsp:cNvSpPr/>
      </dsp:nvSpPr>
      <dsp:spPr>
        <a:xfrm>
          <a:off x="693325" y="1564222"/>
          <a:ext cx="2308446" cy="1238444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Естественно - научная</a:t>
          </a:r>
          <a:endParaRPr lang="ru-RU" sz="2100" kern="1200" dirty="0"/>
        </a:p>
      </dsp:txBody>
      <dsp:txXfrm>
        <a:off x="753780" y="1624677"/>
        <a:ext cx="2187536" cy="1117534"/>
      </dsp:txXfrm>
    </dsp:sp>
    <dsp:sp modelId="{34B52606-C52F-41C4-AE4E-106F237A7579}">
      <dsp:nvSpPr>
        <dsp:cNvPr id="0" name=""/>
        <dsp:cNvSpPr/>
      </dsp:nvSpPr>
      <dsp:spPr>
        <a:xfrm>
          <a:off x="3346720" y="1564216"/>
          <a:ext cx="1500745" cy="1311592"/>
        </a:xfrm>
        <a:prstGeom prst="flowChartAlternateProcess">
          <a:avLst/>
        </a:prstGeom>
        <a:solidFill>
          <a:srgbClr val="C00000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569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10" kern="1200" baseline="0" dirty="0" smtClean="0"/>
            <a:t>PISA</a:t>
          </a:r>
          <a:endParaRPr lang="ru-RU" sz="2510" kern="1200" baseline="0" dirty="0"/>
        </a:p>
      </dsp:txBody>
      <dsp:txXfrm>
        <a:off x="3410745" y="1628241"/>
        <a:ext cx="1372695" cy="1183542"/>
      </dsp:txXfrm>
    </dsp:sp>
    <dsp:sp modelId="{84FFCE02-CA6E-40BF-BB4A-E3055B739157}">
      <dsp:nvSpPr>
        <dsp:cNvPr id="0" name=""/>
        <dsp:cNvSpPr/>
      </dsp:nvSpPr>
      <dsp:spPr>
        <a:xfrm>
          <a:off x="5301845" y="1564216"/>
          <a:ext cx="2185987" cy="131159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Креативное мышление</a:t>
          </a:r>
          <a:endParaRPr lang="ru-RU" sz="2100" kern="1200" dirty="0"/>
        </a:p>
      </dsp:txBody>
      <dsp:txXfrm>
        <a:off x="5365870" y="1628241"/>
        <a:ext cx="2057937" cy="1183542"/>
      </dsp:txXfrm>
    </dsp:sp>
    <dsp:sp modelId="{30D302C6-DA67-4816-AF49-161AB24D53C7}">
      <dsp:nvSpPr>
        <dsp:cNvPr id="0" name=""/>
        <dsp:cNvSpPr/>
      </dsp:nvSpPr>
      <dsp:spPr>
        <a:xfrm>
          <a:off x="3021806" y="3076255"/>
          <a:ext cx="2185987" cy="131159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Глобальные компетенции</a:t>
          </a:r>
          <a:endParaRPr lang="ru-RU" sz="2100" kern="1200" dirty="0"/>
        </a:p>
      </dsp:txBody>
      <dsp:txXfrm>
        <a:off x="3085831" y="3140280"/>
        <a:ext cx="2057937" cy="1183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0.11561</cdr:x>
      <cdr:y>0.67347</cdr:y>
    </cdr:from>
    <cdr:to>
      <cdr:x>0.3603</cdr:x>
      <cdr:y>0.95922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8" y="2664296"/>
          <a:ext cx="914400" cy="1130424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0.40465</cdr:x>
      <cdr:y>0.36404</cdr:y>
    </cdr:from>
    <cdr:to>
      <cdr:x>0.64934</cdr:x>
      <cdr:y>0.95922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12168" y="1440160"/>
          <a:ext cx="914400" cy="235456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0.69369</cdr:x>
      <cdr:y>0.0364</cdr:y>
    </cdr:from>
    <cdr:to>
      <cdr:x>0.96345</cdr:x>
      <cdr:y>0.95922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92288" y="144016"/>
          <a:ext cx="1008112" cy="3650704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630616" cy="24757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«Формирование естественнонаучной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и финансовой грамотности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географии,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крымоведения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 и внеурочной деятельности»</a:t>
            </a:r>
            <a:endParaRPr lang="ru-RU" sz="5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941168"/>
            <a:ext cx="7344816" cy="17526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Торба Валерий Александрович,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Тепловская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школа»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Симферопольского района РК.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9562"/>
            <a:ext cx="8388424" cy="539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обучающихся 5-9 классов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естественнонаучной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47" y="5428381"/>
            <a:ext cx="1712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946567"/>
              </p:ext>
            </p:extLst>
          </p:nvPr>
        </p:nvGraphicFramePr>
        <p:xfrm>
          <a:off x="827584" y="1772816"/>
          <a:ext cx="7560839" cy="3960440"/>
        </p:xfrm>
        <a:graphic>
          <a:graphicData uri="http://schemas.openxmlformats.org/drawingml/2006/table">
            <a:tbl>
              <a:tblPr/>
              <a:tblGrid>
                <a:gridCol w="2520018"/>
                <a:gridCol w="2520018"/>
                <a:gridCol w="2520803"/>
              </a:tblGrid>
              <a:tr h="3046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5–6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7–8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5791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находить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извлекать информацию о естественнонаучных явлениях в разных источниках информации и различном контексте, объяснять и описывать естественнонаучные явления на основе имеющихся научных знаний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распознавать и исследовать местные, национальные, глобальные естественнонаучные проблемы в различном контексте.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интерпретировать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оценивать, делать выводы и строить прогнозы о личных, местных, национальных, глобальных естественнонаучных проблемах в различном контексте в рамках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содержания.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7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" y="1052736"/>
            <a:ext cx="818010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каждого задания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по предметному принципу, а относится к одному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контекстов. Контекстом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назвать тематическую область, к которой относится описанная в задании проблемная ситуация.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PISA эти ситуации группируются по следующим контекстам: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здоровье;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природные ресурсы;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окружающая среда;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опасности и риски;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связь науки и технологий.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75632"/>
            <a:ext cx="2403632" cy="154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6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32440" cy="547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источниками информации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1) Работа с текстом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работе с текстом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 уроках географии используется множество различных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приемов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Наиболее часто используемые: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комментированное чтение, которое позволяет лучше понять и усвоить материал, выделить главное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составление простой таблицы на основе параграфа учебника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составление сравнительной таблицы на основе прочитанного текста с обязательным выделением в выводе черт сходства и различия географических объектов или явлений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высказывание своего мнения по тексту, обозначающему какую-либо проблему, с обязательным собственным предложением решения обозначенной в тексте проблемы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составление схемы по прочитанному тексту и обратное задание - написание текста по указанной схеме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составление развернутых планов и конспектов параграфов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географических ошибок в предложенном тексте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заполнение текста пропущенными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словами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кроссвордов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чтение и анализ художественного текста из произведений.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67903"/>
            <a:ext cx="1991144" cy="128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9532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источниками информации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2) Работа с географической картой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работе с картой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следует уделять на каждом уроке. Наиболее результативными можно считать следующие 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работы: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1) «Стороны горизонта» - помогает формировать пространственное представления и лучше запомнить карту. Например: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укажите материки западного и восточного полушарий;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расположи горы мира с севера на юг: Тибет, Кавказ, Анды, Кордильеры, Альпы, Тянь-Шань.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2) «Найди лишнее» - найти лишний географический объект и дать объяснение выбору. Например: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Бразилия, Аргентина, Перу, Колумбия, Парагвай - Парагвай не имеет выхода к морю, остальные имеют морские порты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Монголия, Сирия, Албания, Китай, Турция - Албания находится в Европе, остальные - в Азии..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3) Ассоциативные задания - объединить географические объекты и объяснить причину объединения. Например: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Буэнос-Айрес - Бухара - оба начинаются на букву «Б»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Буэнос-Айрес - Будапешт - являются столицами государств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Буэнос-Айрес - Копенгаген - оба лежат на берегу моря.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4) Логические задания - задание дается в виде списка, необходимо разделить его на группы, причем количество групп не указывается. Чем больше ученик выделяет групп, тем ценнее ответ. Например, Бразилия, Боливия, Кордильеры, Амазонка, Сенегал, Нигер,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Игуасу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Миссисипи, Енисей, Гималаи, Народная, Монблан, Обь, Конго, Вьетнам, Флорида, Анды, Нил, Эквадор, Финляндия,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Атакама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 т.д.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5) Ассоциативные загадки - дается ассоциативное описание географического объекта (на что или кого похожи очертания этого объекта), а ученик должен назвать сам объект. Например: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акула - Сахалин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нос носорога - полуостров Сомали (Африка)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сапожок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Апеннинский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полуостров и т.п.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6) Немая карта - учащимся раздаются пустые контурные карты, на которых они должны: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отметить на карте цифрами соответствующие географические объекты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написать на листочках названия географических объектов, которые указаны цифрами на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выданной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контурной карте.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Данные задания выполняются без использования атласов.</a:t>
            </a: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53" y="5406838"/>
            <a:ext cx="1712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7848"/>
            <a:ext cx="818010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источниками информации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u="sng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3) Работа со статистическими данными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повышения навыков </a:t>
            </a:r>
            <a:r>
              <a:rPr lang="ru-RU" sz="18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работы со статистическими данными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лучше всего подходят следующие </a:t>
            </a:r>
            <a:r>
              <a:rPr lang="ru-RU" sz="18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преобразование содержания текста в график, диаграмму, таблицу, схему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преобразование набора диаграмм в таблицу и обратная задача - преобразование таблицы в набор диаграмм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 различных географических задач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работа со статистической матрицей данных - распределить страны из данного списка в соответствии с основными экономическими показателями, указанным в таблице, посчитать определенные статистические показатели.</a:t>
            </a:r>
          </a:p>
          <a:p>
            <a:endParaRPr lang="ru-RU" sz="1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06896"/>
            <a:ext cx="2275453" cy="14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0" y="1052736"/>
            <a:ext cx="8489253" cy="538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естественнонаучной грамотности школьников необходимо включать в содержание любой темы школьного курса географии задания на развитие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умений и навыков 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23527" y="2572278"/>
            <a:ext cx="2571749" cy="1326332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формирование знания учебного материала 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255143" y="1556792"/>
            <a:ext cx="2571749" cy="1296144"/>
          </a:xfrm>
          <a:custGeom>
            <a:avLst/>
            <a:gdLst>
              <a:gd name="connsiteX0" fmla="*/ 0 w 2571749"/>
              <a:gd name="connsiteY0" fmla="*/ 0 h 1507930"/>
              <a:gd name="connsiteX1" fmla="*/ 2571749 w 2571749"/>
              <a:gd name="connsiteY1" fmla="*/ 0 h 1507930"/>
              <a:gd name="connsiteX2" fmla="*/ 2571749 w 2571749"/>
              <a:gd name="connsiteY2" fmla="*/ 1507930 h 1507930"/>
              <a:gd name="connsiteX3" fmla="*/ 0 w 2571749"/>
              <a:gd name="connsiteY3" fmla="*/ 1507930 h 1507930"/>
              <a:gd name="connsiteX4" fmla="*/ 0 w 2571749"/>
              <a:gd name="connsiteY4" fmla="*/ 0 h 150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07930">
                <a:moveTo>
                  <a:pt x="0" y="0"/>
                </a:moveTo>
                <a:lnTo>
                  <a:pt x="2571749" y="0"/>
                </a:lnTo>
                <a:lnTo>
                  <a:pt x="2571749" y="1507930"/>
                </a:lnTo>
                <a:lnTo>
                  <a:pt x="0" y="1507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формирование умений и навыков 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241031" y="2572278"/>
            <a:ext cx="2571749" cy="1326332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развитие внимания 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609402" y="4365104"/>
            <a:ext cx="2571749" cy="1326332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развитие мировоззрения </a:t>
            </a: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319262"/>
            <a:ext cx="1836426" cy="117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4820393" y="4365104"/>
            <a:ext cx="2571749" cy="1326332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формирование понимания изучаемого материала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83732" y="3429000"/>
            <a:ext cx="2628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МОДЕЛИ</a:t>
            </a:r>
          </a:p>
          <a:p>
            <a:endParaRPr lang="ru-RU" sz="3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78605" y="3967609"/>
            <a:ext cx="333851" cy="182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383732" y="3987482"/>
            <a:ext cx="360040" cy="162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29986" y="3664128"/>
            <a:ext cx="4762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059832" y="3641814"/>
            <a:ext cx="503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0"/>
          </p:cNvCxnSpPr>
          <p:nvPr/>
        </p:nvCxnSpPr>
        <p:spPr>
          <a:xfrm flipV="1">
            <a:off x="4697946" y="29969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2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0586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Модель № 1 «На формирование знания учебного материала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670" y="2060848"/>
            <a:ext cx="8229600" cy="43891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сентября 2002 года в </a:t>
            </a:r>
            <a:r>
              <a:rPr lang="ru-RU" sz="1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Кармадонском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ущелье в Северной Осетии сошёл ледник Колка. В результате происшествия погибли 19 и пропали без вести по меньшей мере 106 человек, в том числе почти все члены съёмочной группы фильма «Связной», включая режиссёра картины Сергея Бодрова — младшего. Подвижки Колки уже были зафиксированы ранее: за 100 лет до этой катастрофы — в 1902 году — жертвами обвала стали десятки местных жителей. Учёные полагают, что спустя некоторое время ледник сойдёт снова. </a:t>
            </a: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Вопросы к тексту: </a:t>
            </a: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Какие причины способствовали сходу ледника?</a:t>
            </a: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Какова вероятность  повторения трагедии ? </a:t>
            </a: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Можно ли предотвратить трагедию? </a:t>
            </a: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Предложите свои варианты вопросов к тексту.</a:t>
            </a:r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90066"/>
            <a:ext cx="2161109" cy="13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3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06680" cy="52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Модель № 2 «На формирование понимания изучаемого материала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Autofit/>
          </a:bodyPr>
          <a:lstStyle/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«Природопользование и геоэкология» 9 класс </a:t>
            </a:r>
          </a:p>
          <a:p>
            <a:pPr marL="0" lvl="0" indent="0">
              <a:buNone/>
            </a:pP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 текст и ответь на вопросы</a:t>
            </a:r>
          </a:p>
          <a:p>
            <a:pPr marL="0" lvl="0" indent="0">
              <a:buNone/>
            </a:pP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Природопользование представляет собой систему взаимоотношений человека с природой. Составными частями природопользования являются: изучение, освоение, преобразование и охрана природной среды.</a:t>
            </a:r>
          </a:p>
          <a:p>
            <a:pPr marL="0" lvl="0" indent="0">
              <a:buNone/>
            </a:pP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Природопользование может быть рациональным и нерациональным. Рациональное природопользование является разумным и не допускает снижения продуктивности природной среды. Нерациональное - это потребительское отношение к природе, то есть стремление получить от нее как можно больше любыми способами, что приводит к истощению природных ресурсов и загрязнению природной среды. При нерациональном природопользовании возникают две проблемы: ресурсная, связанная с истощением природных ресурсов и экологическая, связанная с ухудшением (загрязнением) среды жизни. Экологические проблемы связаны как с ростом численности населения и беспрецедентным увеличением масштабов производства, так и несовершенством технологических процессов, а часто и с экологической безграмотностью.</a:t>
            </a:r>
          </a:p>
          <a:p>
            <a:pPr marL="0" lvl="0" indent="0">
              <a:buNone/>
            </a:pP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Поэтому необходимо не только изучать пути вовлечения природных ресурсов в хозяйственную деятельность человека, но и находить пути и разрабатывать мероприятия по восстановлению, преобразованию и охране естественных ресурсов и природной среды</a:t>
            </a:r>
          </a:p>
          <a:p>
            <a:pPr marL="0" lvl="0" indent="0">
              <a:buNone/>
            </a:pP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0" lvl="0" indent="0">
              <a:buNone/>
            </a:pP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Какие виды деятельности относятся к рациональному природопользованию? Обведи «да» или «нет» для каждого утверждения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    использование на ТЭС природного газа вместо угля;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    создание системы оборотного водоснабжения на промышленных предприятиях;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    осушение болот в верховьях малых рек;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    строительство ГЭС на равнинных реках;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    создание лесополос в зоне степей;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6)    извлечение одного компонента при переработке полиметаллических руд;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7)    распашка земель вдоль склонов;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8)    создание полезащитных лесополос в степной зоне.</a:t>
            </a:r>
          </a:p>
          <a:p>
            <a:pPr marL="0" lvl="0" indent="0">
              <a:buNone/>
            </a:pP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значит комплексное использование минерального сырья? Какие две важнейшие проблемы </a:t>
            </a: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решает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комплексное использование минерального сырья? Напиши ответ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053411"/>
            <a:ext cx="1853952" cy="11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7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8" y="1052736"/>
            <a:ext cx="844739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36" y="188640"/>
            <a:ext cx="8229600" cy="956619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№ 3 «На формирование умений и навыков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434638"/>
              </p:ext>
            </p:extLst>
          </p:nvPr>
        </p:nvGraphicFramePr>
        <p:xfrm>
          <a:off x="457200" y="3407636"/>
          <a:ext cx="8229599" cy="2948632"/>
        </p:xfrm>
        <a:graphic>
          <a:graphicData uri="http://schemas.openxmlformats.org/drawingml/2006/table">
            <a:tbl>
              <a:tblPr/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520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</a:rPr>
                        <a:t>Субъекты РФ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</a:rPr>
                        <a:t>2014 г.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</a:rPr>
                        <a:t>2015 г.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</a:rPr>
                        <a:t>2016 г.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</a:rPr>
                        <a:t>2017 г.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</a:rPr>
                        <a:t>2018 г.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6114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Самарская область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3211187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3212676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3205975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3203679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3193514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428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Омская область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1973876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1978183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1978466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1972682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1960081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428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Липецкая область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1159866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1157865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1156093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1156221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1150201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428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Краснодарский край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5404273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5453329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5513804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5570945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5603420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1369756"/>
            <a:ext cx="8219256" cy="2112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5698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 задания ВПР.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каких из приведённых в таблице субъектах Российской Федерации численность населения за указанный период уменьшилась, но не опустилась ниже 1,5 млн человек?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без пробелов и дополнительных символов.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численности населения, человек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8"/>
            <a:ext cx="828092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Модель №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 «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 развитие внимания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</a:t>
            </a:r>
            <a:r>
              <a:rPr lang="ru-RU" sz="2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«Строение земной коры» 7 класс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сентября 2007 г. у берегов Индонезии в точке с координатами З0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.. 98°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в.д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землетрясение силой 8,4 балла по шкале Рихтера, за которым последовала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повторных подземных толчков. В результате стихии погибли, по меньшей мере,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человек. Трехметровая волна обрушилась на рыбацкий поселок на острове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Суматра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волна разрушила сотни жилых домов, пострадали около 90 человек.</a:t>
            </a:r>
          </a:p>
          <a:p>
            <a:pPr marL="0" indent="0">
              <a:buNone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Вопрос 1. Как называется волна, разрушившая поселок?</a:t>
            </a:r>
          </a:p>
          <a:p>
            <a:pPr marL="0" indent="0">
              <a:buNone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Вопрос 2.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Карту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какого из материков необходимо выбрать для того, чтобы подробнее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место стихийного бедствия?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3. На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дне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какого океана произошло землетрясение?</a:t>
            </a:r>
          </a:p>
          <a:p>
            <a:pPr marL="0" indent="0">
              <a:buNone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Вопрос 4. Объясните, почему в этом районе часто происходят землетрясения.</a:t>
            </a:r>
          </a:p>
          <a:p>
            <a:pPr marL="0" indent="0">
              <a:buNone/>
            </a:pP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Вопрос 5. Где в России происходят тектонические процессы, подобные тем, которые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вызывают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землетрясения у берегов </a:t>
            </a:r>
            <a:endParaRPr lang="ru-RU" sz="2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Суматры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52" y="5276469"/>
            <a:ext cx="1712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4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5" y="993313"/>
            <a:ext cx="8419739" cy="560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Модель №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 «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 развитие мировоззрения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7686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51" y="5500389"/>
            <a:ext cx="1712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1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 разбора заданий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Какая планета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фантастического романа, написанного почти 100 лет назад, происходит на одной из действительно существующих планет Солнечной системы. Эта планета находится ближе к Солнцу, чем Земля, а по размерам она лишь немного меньше, чем наша планета.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1. На какой планете Солнечной системы происходит действие романа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Марс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Венера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Юпитер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Меркурий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4990"/>
            <a:ext cx="2232248" cy="144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4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24012"/>
            <a:ext cx="8456493" cy="542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4082"/>
            <a:ext cx="2162204" cy="139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7605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5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8010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задания 1.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816424"/>
          </a:xfrm>
        </p:spPr>
        <p:txBody>
          <a:bodyPr numCol="2"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Содержательная область  оценки</a:t>
            </a:r>
          </a:p>
          <a:p>
            <a:r>
              <a:rPr lang="ru-RU" dirty="0" err="1" smtClean="0"/>
              <a:t>Компетентностная</a:t>
            </a:r>
            <a:r>
              <a:rPr lang="ru-RU" dirty="0" smtClean="0"/>
              <a:t> область оценки</a:t>
            </a:r>
          </a:p>
          <a:p>
            <a:r>
              <a:rPr lang="ru-RU" dirty="0" smtClean="0"/>
              <a:t>Контекст</a:t>
            </a:r>
          </a:p>
          <a:p>
            <a:r>
              <a:rPr lang="ru-RU" dirty="0" smtClean="0"/>
              <a:t>Уровень сложности</a:t>
            </a:r>
          </a:p>
          <a:p>
            <a:r>
              <a:rPr lang="ru-RU" dirty="0" smtClean="0"/>
              <a:t>Формат ответа</a:t>
            </a:r>
          </a:p>
          <a:p>
            <a:endParaRPr lang="ru-RU" dirty="0" smtClean="0"/>
          </a:p>
          <a:p>
            <a:r>
              <a:rPr lang="ru-RU" dirty="0" smtClean="0"/>
              <a:t>Объект оценки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Выбран ответ Б – 1 балл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-науки </a:t>
            </a:r>
            <a:r>
              <a:rPr lang="ru-RU" sz="2200" dirty="0"/>
              <a:t>о Земле и </a:t>
            </a:r>
            <a:r>
              <a:rPr lang="ru-RU" sz="2200" dirty="0" smtClean="0"/>
              <a:t>    Вселенной</a:t>
            </a:r>
          </a:p>
          <a:p>
            <a:pPr>
              <a:buFontTx/>
              <a:buChar char="-"/>
            </a:pP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Интерпретация данных для получения выводов</a:t>
            </a:r>
          </a:p>
          <a:p>
            <a:pPr>
              <a:buFontTx/>
              <a:buChar char="-"/>
            </a:pP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Глобальный</a:t>
            </a:r>
          </a:p>
          <a:p>
            <a:pPr>
              <a:buFontTx/>
              <a:buChar char="-"/>
            </a:pPr>
            <a:r>
              <a:rPr lang="ru-RU" sz="2200" dirty="0" smtClean="0"/>
              <a:t>Низкий</a:t>
            </a:r>
          </a:p>
          <a:p>
            <a:pPr>
              <a:buFontTx/>
              <a:buChar char="-"/>
            </a:pPr>
            <a:r>
              <a:rPr lang="ru-RU" sz="2200" dirty="0" smtClean="0"/>
              <a:t>Выбор одного правильного ответа</a:t>
            </a:r>
          </a:p>
          <a:p>
            <a:pPr>
              <a:buFontTx/>
              <a:buChar char="-"/>
            </a:pP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Анализировать, интерпретировать данные и делать выводы</a:t>
            </a:r>
          </a:p>
          <a:p>
            <a:pPr>
              <a:buFontTx/>
              <a:buChar char="-"/>
            </a:pPr>
            <a:endParaRPr lang="ru-RU" sz="2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31568"/>
            <a:ext cx="2203444" cy="142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4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4636"/>
            <a:ext cx="8352928" cy="550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55436"/>
            <a:ext cx="2160240" cy="13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сюжету романа на этой планете живут существа, похожие на людей и растут зеленые растения. Современные реальные данные о составе атмосферы этой планеты показаны на диаграмме.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892" y="1933988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атмосферы планеты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- Углекислый газ (96,5%)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- Азот (3,5%)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- Другое (0,1%)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2. Могут ли человекоподобные существа и зеленые растения существовать на такой планете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Запишите ответ «Могут» или «Не могут» и объясните свое решение, используя данные на диаграмме.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200556"/>
            <a:ext cx="360040" cy="51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28548"/>
            <a:ext cx="356840" cy="1234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4464" y="2493944"/>
            <a:ext cx="363240" cy="1759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2636912"/>
            <a:ext cx="457200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3056136"/>
            <a:ext cx="457200" cy="2325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17900"/>
            <a:ext cx="481013" cy="27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5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9944"/>
            <a:ext cx="8280920" cy="556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56" y="5229200"/>
            <a:ext cx="2093799" cy="13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79376"/>
            <a:ext cx="6552728" cy="506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9532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балл: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Выбрано «Не могут» и в объяснении говорится, что и человекоподобным существам и растениям нужен кислород для дыхания, а на диаграмме его нет ( «Им нужен кислород», «Там нет кислорода», «Им нечем дышать»)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 баллов: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Выбрано «Могут»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Выбрано «Не могут» и объяснение не дано или дано неверное («Там нет воздуха», «Углекислый газ(или азот) ядовитый»)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73480"/>
            <a:ext cx="2162189" cy="139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6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7"/>
            <a:ext cx="8293473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54053"/>
            <a:ext cx="1965277" cy="126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задания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 numCol="2"/>
          <a:lstStyle/>
          <a:p>
            <a:r>
              <a:rPr lang="ru-RU" dirty="0"/>
              <a:t>Содержательная область  оценки</a:t>
            </a:r>
          </a:p>
          <a:p>
            <a:r>
              <a:rPr lang="ru-RU" dirty="0" err="1"/>
              <a:t>Компетентностная</a:t>
            </a:r>
            <a:r>
              <a:rPr lang="ru-RU" dirty="0"/>
              <a:t> область оценки</a:t>
            </a:r>
          </a:p>
          <a:p>
            <a:r>
              <a:rPr lang="ru-RU" dirty="0"/>
              <a:t>Контекст</a:t>
            </a:r>
          </a:p>
          <a:p>
            <a:r>
              <a:rPr lang="ru-RU" dirty="0"/>
              <a:t>Уровень сложности</a:t>
            </a:r>
          </a:p>
          <a:p>
            <a:r>
              <a:rPr lang="ru-RU" dirty="0"/>
              <a:t>Формат ответа</a:t>
            </a:r>
          </a:p>
          <a:p>
            <a:r>
              <a:rPr lang="ru-RU" dirty="0" smtClean="0"/>
              <a:t> Объект </a:t>
            </a:r>
            <a:r>
              <a:rPr lang="ru-RU" dirty="0"/>
              <a:t>оценки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916832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науки о Земле и     Вселенной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Научное объяснение явлений</a:t>
            </a:r>
            <a:endParaRPr lang="ru-RU" dirty="0"/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Глобальный</a:t>
            </a: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Средний</a:t>
            </a: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Развернутый ответ</a:t>
            </a: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Применить соответствующие научные знания для объяснения явления</a:t>
            </a: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5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1053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наше время эту планету изучают с помощью автоматических межпланетных станций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такой аппарат спускается на поверхность планеты, он проходит через ее атмосферу.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3. Могут ли приборы, установленные на аппарате, определить во время спуска следующие характеристики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Отметьте все верные ответы из списка.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Атмосферное давление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Температура окружающей среды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Возраст этой планеты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Состав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тмосферы (из каких газов состоит)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26277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746"/>
            <a:ext cx="2145839" cy="13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513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Составляющие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310235"/>
              </p:ext>
            </p:extLst>
          </p:nvPr>
        </p:nvGraphicFramePr>
        <p:xfrm>
          <a:off x="483492" y="169801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низ 6"/>
          <p:cNvSpPr/>
          <p:nvPr/>
        </p:nvSpPr>
        <p:spPr>
          <a:xfrm rot="10800000">
            <a:off x="4371352" y="2855475"/>
            <a:ext cx="484632" cy="429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655401">
            <a:off x="5232215" y="2918473"/>
            <a:ext cx="7317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344001" y="3650415"/>
            <a:ext cx="6687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86728" y="450912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3252529" y="3543512"/>
            <a:ext cx="484632" cy="64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960381">
            <a:off x="3250253" y="2918532"/>
            <a:ext cx="6960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42" y="4998324"/>
            <a:ext cx="1712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4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32086" cy="514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Приборы на аппарате межпланетной станции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Барометр – прибор для измерения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атмосферного давления.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Термометр- прибор для измерения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температуры воздуха.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Газоанализатор- прибор для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определения состава воздуха</a:t>
            </a:r>
            <a:r>
              <a:rPr lang="ru-RU" dirty="0" smtClean="0"/>
              <a:t>.                     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1340768"/>
            <a:ext cx="1368152" cy="142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64" y="2905182"/>
            <a:ext cx="1917687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15" y="4774313"/>
            <a:ext cx="1983917" cy="154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9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736"/>
            <a:ext cx="829532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балл: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Отмечены ответы А,Б и 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 баллов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Другие ответы или ответы не выбраны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23" y="4941168"/>
            <a:ext cx="223194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2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4" y="980728"/>
            <a:ext cx="829532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2906"/>
            <a:ext cx="2232248" cy="144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Характеристика задания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dirty="0"/>
              <a:t>Содержательная область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оценки</a:t>
            </a:r>
          </a:p>
          <a:p>
            <a:r>
              <a:rPr lang="ru-RU" dirty="0" err="1"/>
              <a:t>Компетентностная</a:t>
            </a:r>
            <a:r>
              <a:rPr lang="ru-RU" dirty="0"/>
              <a:t> </a:t>
            </a:r>
            <a:r>
              <a:rPr lang="ru-RU" dirty="0" smtClean="0"/>
              <a:t>область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оценки</a:t>
            </a:r>
          </a:p>
          <a:p>
            <a:r>
              <a:rPr lang="ru-RU" dirty="0"/>
              <a:t>Контекст</a:t>
            </a:r>
          </a:p>
          <a:p>
            <a:r>
              <a:rPr lang="ru-RU" dirty="0"/>
              <a:t>Уровень сложности</a:t>
            </a:r>
          </a:p>
          <a:p>
            <a:r>
              <a:rPr lang="ru-RU" dirty="0"/>
              <a:t>Формат ответа</a:t>
            </a:r>
          </a:p>
          <a:p>
            <a:r>
              <a:rPr lang="ru-RU" dirty="0"/>
              <a:t> Объект оценки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340768"/>
            <a:ext cx="3744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-науки </a:t>
            </a:r>
            <a:r>
              <a:rPr lang="ru-RU" dirty="0"/>
              <a:t>о Земле и     Вселенной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Понимание особенностей естественнонаучного исследования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Глобальный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Высокий</a:t>
            </a: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Выбор нескольких ответов из списка</a:t>
            </a:r>
            <a:endParaRPr lang="ru-RU" dirty="0"/>
          </a:p>
          <a:p>
            <a:r>
              <a:rPr lang="ru-RU" dirty="0" smtClean="0"/>
              <a:t>-Распознавать и формулировать цель данного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95321" cy="5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610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к этой планете был отправлен один из космических аппаратов, то предполагалось, что атмосферное давление на поверхности планеты может достигать 10 атмосфер, а это в 10 раз больше, чем атмосферное давление на поверхности Земли. Но аппарат был создан с запасом прочности и мог выдержать давление даже в 20 атмосфер. Однако во время спуска он был раздавлен на высоте 28 км от поверхности планеты.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88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4. Какой вывод об атмосфере этой планеты должны были сделать ученые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запишите в рамке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71316"/>
            <a:ext cx="2293381" cy="147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5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1864"/>
            <a:ext cx="8295322" cy="53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балл: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Говорится, что атмосферное давление на поверхности планеты должно быть больше 20 атмосфер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 баллов: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Другие ответы или ответы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отсутствуют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33" y="4889574"/>
            <a:ext cx="23717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9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9532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Характеристика задания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32448"/>
          </a:xfrm>
        </p:spPr>
        <p:txBody>
          <a:bodyPr numCol="2">
            <a:normAutofit fontScale="92500" lnSpcReduction="20000"/>
          </a:bodyPr>
          <a:lstStyle/>
          <a:p>
            <a:r>
              <a:rPr lang="ru-RU" dirty="0" smtClean="0"/>
              <a:t>Содержательная область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оценки</a:t>
            </a:r>
          </a:p>
          <a:p>
            <a:r>
              <a:rPr lang="ru-RU" dirty="0" err="1"/>
              <a:t>Компетентностная</a:t>
            </a:r>
            <a:r>
              <a:rPr lang="ru-RU" dirty="0"/>
              <a:t> </a:t>
            </a:r>
            <a:r>
              <a:rPr lang="ru-RU" dirty="0" smtClean="0"/>
              <a:t>область оценки</a:t>
            </a:r>
            <a:endParaRPr lang="ru-RU" dirty="0"/>
          </a:p>
          <a:p>
            <a:r>
              <a:rPr lang="ru-RU" dirty="0"/>
              <a:t>Контекст</a:t>
            </a:r>
          </a:p>
          <a:p>
            <a:r>
              <a:rPr lang="ru-RU" dirty="0"/>
              <a:t>Уровень сложности</a:t>
            </a:r>
          </a:p>
          <a:p>
            <a:r>
              <a:rPr lang="ru-RU" dirty="0" smtClean="0"/>
              <a:t>Формат </a:t>
            </a:r>
            <a:r>
              <a:rPr lang="ru-RU" dirty="0"/>
              <a:t>ответа</a:t>
            </a:r>
          </a:p>
          <a:p>
            <a:endParaRPr lang="ru-RU" dirty="0"/>
          </a:p>
          <a:p>
            <a:r>
              <a:rPr lang="ru-RU" dirty="0" smtClean="0"/>
              <a:t>Объект оценки</a:t>
            </a:r>
          </a:p>
          <a:p>
            <a:endParaRPr lang="ru-RU" dirty="0"/>
          </a:p>
          <a:p>
            <a:endParaRPr lang="ru-RU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науки </a:t>
            </a:r>
            <a:r>
              <a:rPr lang="ru-RU" sz="1800" dirty="0">
                <a:solidFill>
                  <a:prstClr val="black"/>
                </a:solidFill>
              </a:rPr>
              <a:t>о Земле и     Вселенной</a:t>
            </a: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</a:rPr>
              <a:t>Интерпретация данных для получения выводов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</a:rPr>
              <a:t>Глобальный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Средний</a:t>
            </a: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Развернутый ответ</a:t>
            </a: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</a:rPr>
              <a:t>Анализировать, интерпретировать данные и делать выводы</a:t>
            </a: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91" y="5013176"/>
            <a:ext cx="2107358" cy="135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8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" y="963575"/>
            <a:ext cx="8212209" cy="5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8986"/>
            <a:ext cx="2374442" cy="153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результате формирования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естественнонаучной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обучающиеся получают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возможность самостоятельно успешно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подготовиться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 ОГЭ, ЕГЭ и ВПР по географии.</a:t>
            </a:r>
          </a:p>
        </p:txBody>
      </p:sp>
    </p:spTree>
    <p:extLst>
      <p:ext uri="{BB962C8B-B14F-4D97-AF65-F5344CB8AC3E}">
        <p14:creationId xmlns:p14="http://schemas.microsoft.com/office/powerpoint/2010/main" val="39512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0322"/>
            <a:ext cx="8352928" cy="543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853460" cy="371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2160"/>
            <a:ext cx="8406680" cy="52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PISA?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06" y="5179372"/>
            <a:ext cx="1712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Международное мониторинговое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исследование качества общего образования, целью которого является сравнение мировых систем образования посредством оценки способности учащихся 15-летнего возраста применять полученные в школе знания и умения в жизненных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ситуациях.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2024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 именно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естественнонаучная грамотность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будет приоритетным направлением этого международного исследования, поэтому результаты PISA-2024 смогут показать, насколько эффективной оказалась целенаправленная программа по формированию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ЕНГ.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2637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Естественнонаучная грамотность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это способность человека занимать активную гражданскую позицию по вопросам, связанным с развитием естественных наук и применением их достижений, его готовность интересоваться естественнонаучными идеями.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Естественнонаучно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грамотный человек стремится участвовать в аргументированном обсуждении проблем, имеющим отношение к естественным наукам и технологиям, что требует от него следующих компетенций: научно объяснять явления; понимать особенности естественнонаучного исследования; научно интерпретировать данные и использовать доказательства для получения выводов.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04461"/>
            <a:ext cx="1712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24936" cy="538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цель естественнонаучного образования-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естественнонаучная грамотность, для достижения которой изучение естественных наук должно осуществляться на основе научного метода познания.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74" y="5344963"/>
            <a:ext cx="1712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705275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Задача учителя географии: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оценки уровня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естественнонаучной 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грамотности своих учеников учителю необходимо дать 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3784"/>
            <a:ext cx="7452320" cy="482453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272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0" y="908719"/>
            <a:ext cx="8447551" cy="54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ЕНГ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2453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Воспроизведение простых знаний (терминов, понятий, фактов), умение приводить примеры явлений и формулировать выводы.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Использование естественно-научных знаний для объяснения отдельных явлений, выявление вопросов, на которые могла бы ответить наука.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Объяснение явлений на основе их моделей, анализ результатов проведенных исследований, сравнение данных, научная аргументация своей позиции, оценка различных точек зрения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82991"/>
              </p:ext>
            </p:extLst>
          </p:nvPr>
        </p:nvGraphicFramePr>
        <p:xfrm>
          <a:off x="4932040" y="1268760"/>
          <a:ext cx="3736975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89" y="5310425"/>
            <a:ext cx="1712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1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07491" cy="531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умения ЕНГ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Объяснять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Исследовать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данные и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сделать вывод     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Объяснение или описание явлений на основе имеющихся научных знаний, а также прогнозируемых явлений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Распознавание научных вопросов и применение методов естественно-научного исследования 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Интерпретация данных и использование           научных доказательств для получения выводов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</a:t>
            </a:r>
            <a:endParaRPr lang="ru-RU" sz="16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987824" y="1674516"/>
            <a:ext cx="13384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987824" y="2852936"/>
            <a:ext cx="13124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013844" y="4293096"/>
            <a:ext cx="13124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98" y="5344963"/>
            <a:ext cx="1712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1430</TotalTime>
  <Words>1469</Words>
  <Application>Microsoft Office PowerPoint</Application>
  <PresentationFormat>Экран (4:3)</PresentationFormat>
  <Paragraphs>353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Constantia</vt:lpstr>
      <vt:lpstr>Times New Roman</vt:lpstr>
      <vt:lpstr>Verdana</vt:lpstr>
      <vt:lpstr>Wingdings</vt:lpstr>
      <vt:lpstr>Wingdings 2</vt:lpstr>
      <vt:lpstr>Поток</vt:lpstr>
      <vt:lpstr> «Формирование естественнонаучной и финансовой грамотности на уроках географии, крымоведения и внеурочной деятельности»</vt:lpstr>
      <vt:lpstr>            Финансовая грамотность   </vt:lpstr>
      <vt:lpstr>Составляющие финансовой грамотности</vt:lpstr>
      <vt:lpstr>Что такое PISA?</vt:lpstr>
      <vt:lpstr>Естественнонаучная грамотность </vt:lpstr>
      <vt:lpstr>Главная цель естественнонаучного образования- естественнонаучная грамотность, для достижения которой изучение естественных наук должно осуществляться на основе научного метода познания.</vt:lpstr>
      <vt:lpstr>Презентация PowerPoint</vt:lpstr>
      <vt:lpstr>Уровни ЕНГ</vt:lpstr>
      <vt:lpstr>Основные умения ЕНГ</vt:lpstr>
      <vt:lpstr>Умения обучающихся 5-9 классов естественнонаучной грамотности</vt:lpstr>
      <vt:lpstr>Характеристика заданий: </vt:lpstr>
      <vt:lpstr>Содержание каждого задания</vt:lpstr>
      <vt:lpstr>Работа с источниками информации</vt:lpstr>
      <vt:lpstr>Работа с источниками информации</vt:lpstr>
      <vt:lpstr>Работа с источниками информации</vt:lpstr>
      <vt:lpstr>Для развития естественнонаучной грамотности школьников необходимо включать в содержание любой темы школьного курса географии задания на развитие общеучебных умений и навыков </vt:lpstr>
      <vt:lpstr>Модель № 1 «На формирование знания учебного материала»</vt:lpstr>
      <vt:lpstr>Модель № 2 «На формирование понимания изучаемого материала»</vt:lpstr>
      <vt:lpstr>Модель № 3 «На формирование умений и навыков»</vt:lpstr>
      <vt:lpstr>Модель № 4 «На развитие внимания»</vt:lpstr>
      <vt:lpstr>Модель № 5 «На развитие мировоззрения»</vt:lpstr>
      <vt:lpstr>Пример разбора заданий PISA</vt:lpstr>
      <vt:lpstr>Презентация PowerPoint</vt:lpstr>
      <vt:lpstr>Характеристика задания 1.</vt:lpstr>
      <vt:lpstr>По сюжету романа на этой планете живут существа, похожие на людей и растут зеленые растения. Современные реальные данные о составе атмосферы этой планеты показаны на диаграмме.</vt:lpstr>
      <vt:lpstr>Презентация PowerPoint</vt:lpstr>
      <vt:lpstr>Система оценивания</vt:lpstr>
      <vt:lpstr>Характеристика задания 2.</vt:lpstr>
      <vt:lpstr>В наше время эту планету изучают с помощью автоматических межпланетных станций</vt:lpstr>
      <vt:lpstr>Приборы на аппарате межпланетной станции</vt:lpstr>
      <vt:lpstr>Система оценивания</vt:lpstr>
      <vt:lpstr>Характеристика задания 2.</vt:lpstr>
      <vt:lpstr>Когда к этой планете был отправлен один из космических аппаратов, то предполагалось, что атмосферное давление на поверхности планеты может достигать 10 атмосфер, а это в 10 раз больше, чем атмосферное давление на поверхности Земли. Но аппарат был создан с запасом прочности и мог выдержать давление даже в 20 атмосфер. Однако во время спуска он был раздавлен на высоте 28 км от поверхности планеты.</vt:lpstr>
      <vt:lpstr>Система оценивания</vt:lpstr>
      <vt:lpstr>Характеристика задания 4.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географии</dc:title>
  <dc:creator>Пользователь</dc:creator>
  <cp:lastModifiedBy>Пользователь Windows</cp:lastModifiedBy>
  <cp:revision>87</cp:revision>
  <dcterms:created xsi:type="dcterms:W3CDTF">2022-01-18T20:06:03Z</dcterms:created>
  <dcterms:modified xsi:type="dcterms:W3CDTF">2023-11-21T09:06:35Z</dcterms:modified>
</cp:coreProperties>
</file>