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8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9"/>
    <p:sldId id="273" r:id="rId20"/>
    <p:sldId id="272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 snapToObjects="1">
      <p:cViewPr varScale="1">
        <p:scale>
          <a:sx n="131" d="100"/>
          <a:sy n="131" d="100"/>
        </p:scale>
        <p:origin x="3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652B2-8C6E-419B-8E93-813F678ADC08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6DC3D-C717-495C-B489-C044A339A551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мещающий образ слайда 1"/>
          <p:cNvSpPr/>
          <p:nvPr>
            <p:ph type="sldImg" idx="2"/>
          </p:nvPr>
        </p:nvSpPr>
        <p:spPr/>
      </p:sp>
      <p:sp>
        <p:nvSpPr>
          <p:cNvPr id="3" name="Замещающий текст 2"/>
          <p:cNvSpPr/>
          <p:nvPr>
            <p:ph type="body" idx="3"/>
          </p:nvPr>
        </p:nvSpPr>
        <p:spPr/>
        <p:txBody>
          <a:bodyPr/>
          <a:p>
            <a:endParaRPr lang="ru-RU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image" Target="../media/image2.png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1108953"/>
            <a:ext cx="9448800" cy="2519548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2800" b="1" i="1" dirty="0">
                <a:latin typeface="Times New Roman" panose="02020603050405020304" charset="0"/>
                <a:cs typeface="Times New Roman" panose="02020603050405020304" charset="0"/>
              </a:rPr>
            </a:br>
            <a:r>
              <a:rPr lang="ru-RU" sz="3200" b="1" i="1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Использование новейших технологий в обучении иностраному языку.</a:t>
            </a:r>
            <a:r>
              <a:rPr lang="ru-RU" sz="3200" b="1" i="1" dirty="0">
                <a:latin typeface="Times New Roman" panose="02020603050405020304" charset="0"/>
                <a:cs typeface="Times New Roman" panose="02020603050405020304" charset="0"/>
              </a:rPr>
              <a:t>              </a:t>
            </a:r>
            <a:r>
              <a:rPr lang="ru-RU" sz="2800" b="1" i="1" u="sng" dirty="0">
                <a:latin typeface="Times New Roman" panose="02020603050405020304" charset="0"/>
                <a:cs typeface="Times New Roman" panose="02020603050405020304" charset="0"/>
              </a:rPr>
              <a:t>Развитие компетенций, составляющих цифровую компетентность учащихся</a:t>
            </a:r>
            <a:br>
              <a:rPr lang="ru-RU" sz="2800" b="1" i="1" u="sng" dirty="0">
                <a:latin typeface="Times New Roman" panose="02020603050405020304" charset="0"/>
                <a:cs typeface="Times New Roman" panose="02020603050405020304" charset="0"/>
              </a:rPr>
            </a:br>
            <a:r>
              <a:rPr lang="ru-RU" sz="2800" b="1" i="1" dirty="0">
                <a:solidFill>
                  <a:schemeClr val="accent1"/>
                </a:solidFill>
                <a:latin typeface="Times New Roman" panose="02020603050405020304" charset="0"/>
                <a:cs typeface="Times New Roman" panose="02020603050405020304" charset="0"/>
              </a:rPr>
              <a:t>П</a:t>
            </a:r>
            <a:r>
              <a:rPr lang="ru-RU" sz="2400" b="1" i="1" dirty="0">
                <a:solidFill>
                  <a:schemeClr val="accent1"/>
                </a:solidFill>
                <a:latin typeface="Times New Roman" panose="02020603050405020304" charset="0"/>
                <a:cs typeface="Times New Roman" panose="02020603050405020304" charset="0"/>
              </a:rPr>
              <a:t>одготовила Компанеец М.Г. учитель англ яз </a:t>
            </a:r>
            <a:br>
              <a:rPr lang="ru-RU" sz="2400" b="1" i="1" dirty="0">
                <a:solidFill>
                  <a:schemeClr val="accent1"/>
                </a:solidFill>
                <a:latin typeface="Times New Roman" panose="02020603050405020304" charset="0"/>
                <a:cs typeface="Times New Roman" panose="02020603050405020304" charset="0"/>
              </a:rPr>
            </a:br>
            <a:r>
              <a:rPr lang="ru-RU" sz="2400" b="1" i="1" dirty="0">
                <a:solidFill>
                  <a:schemeClr val="accent1"/>
                </a:solidFill>
                <a:latin typeface="Times New Roman" panose="02020603050405020304" charset="0"/>
                <a:cs typeface="Times New Roman" panose="02020603050405020304" charset="0"/>
              </a:rPr>
              <a:t>МБОУ «Гвардейская школа-гимназия№2»</a:t>
            </a:r>
            <a:br>
              <a:rPr lang="ru-RU" sz="2400" i="1" dirty="0">
                <a:solidFill>
                  <a:schemeClr val="accent1"/>
                </a:solidFill>
                <a:latin typeface="Times New Roman" panose="02020603050405020304" charset="0"/>
                <a:cs typeface="Times New Roman" panose="02020603050405020304" charset="0"/>
              </a:rPr>
            </a:br>
            <a:endParaRPr lang="ru-RU" sz="2400" i="1" dirty="0">
              <a:solidFill>
                <a:schemeClr val="accent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4" name="Изображение 3" descr="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50275" y="3338195"/>
            <a:ext cx="3155950" cy="35636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0" y="175098"/>
            <a:ext cx="8610600" cy="1882303"/>
          </a:xfrm>
        </p:spPr>
        <p:txBody>
          <a:bodyPr>
            <a:normAutofit fontScale="90000"/>
          </a:bodyPr>
          <a:lstStyle/>
          <a:p>
            <a:pPr algn="ctr"/>
            <a:r>
              <a:rPr lang="en-US" i="1" dirty="0"/>
              <a:t>5) </a:t>
            </a:r>
            <a:r>
              <a:rPr lang="ru-RU" i="1" dirty="0">
                <a:latin typeface="Times New Roman" panose="02020603050405020304" charset="0"/>
                <a:cs typeface="Times New Roman" panose="02020603050405020304" charset="0"/>
              </a:rPr>
              <a:t>Упражнения на осознание языковой формы</a:t>
            </a:r>
            <a:r>
              <a:rPr lang="en-US" i="1" dirty="0">
                <a:latin typeface="Times New Roman" panose="02020603050405020304" charset="0"/>
                <a:cs typeface="Times New Roman" panose="02020603050405020304" charset="0"/>
              </a:rPr>
              <a:t> (consciousness-raising activitie</a:t>
            </a:r>
            <a:r>
              <a:rPr lang="en-US" i="1" dirty="0"/>
              <a:t>s).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i="1" dirty="0">
                <a:latin typeface="Times New Roman" panose="02020603050405020304" charset="0"/>
                <a:cs typeface="Times New Roman" panose="02020603050405020304" charset="0"/>
              </a:rPr>
              <a:t>Put these examples of Netspeak into groups. </a:t>
            </a:r>
            <a:endParaRPr lang="ru-RU" dirty="0">
              <a:latin typeface="Times New Roman" panose="02020603050405020304" charset="0"/>
              <a:cs typeface="Times New Roman" panose="02020603050405020304" charset="0"/>
            </a:endParaRPr>
          </a:p>
          <a:p>
            <a:pPr lvl="0"/>
            <a:r>
              <a:rPr lang="en-US" i="1" dirty="0">
                <a:latin typeface="Times New Roman" panose="02020603050405020304" charset="0"/>
                <a:cs typeface="Times New Roman" panose="02020603050405020304" charset="0"/>
              </a:rPr>
              <a:t>Give your reasons</a:t>
            </a:r>
            <a:r>
              <a:rPr lang="en-US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ru-RU" dirty="0">
              <a:latin typeface="Times New Roman" panose="02020603050405020304" charset="0"/>
              <a:cs typeface="Times New Roman" panose="02020603050405020304" charset="0"/>
            </a:endParaRPr>
          </a:p>
          <a:p>
            <a:pPr marL="0" lv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en-US" sz="3600" b="1" dirty="0">
                <a:latin typeface="Times New Roman" panose="02020603050405020304" charset="0"/>
                <a:cs typeface="Times New Roman" panose="02020603050405020304" charset="0"/>
              </a:rPr>
              <a:t>U, 2day, aka, r, LOL, </a:t>
            </a:r>
            <a:r>
              <a:rPr lang="en-US" sz="3600" b="1" dirty="0" err="1">
                <a:latin typeface="Times New Roman" panose="02020603050405020304" charset="0"/>
                <a:cs typeface="Times New Roman" panose="02020603050405020304" charset="0"/>
              </a:rPr>
              <a:t>thnx</a:t>
            </a:r>
            <a:r>
              <a:rPr lang="en-US" sz="3600" b="1" dirty="0">
                <a:latin typeface="Times New Roman" panose="02020603050405020304" charset="0"/>
                <a:cs typeface="Times New Roman" panose="02020603050405020304" charset="0"/>
              </a:rPr>
              <a:t>, GF, b, b4, IMHO, 2moro, Pls, c, </a:t>
            </a:r>
            <a:r>
              <a:rPr lang="en-US" sz="3600" b="1" dirty="0" err="1">
                <a:latin typeface="Times New Roman" panose="02020603050405020304" charset="0"/>
                <a:cs typeface="Times New Roman" panose="02020603050405020304" charset="0"/>
              </a:rPr>
              <a:t>gd</a:t>
            </a:r>
            <a:r>
              <a:rPr lang="en-US" sz="3600" b="1" dirty="0">
                <a:latin typeface="Times New Roman" panose="02020603050405020304" charset="0"/>
                <a:cs typeface="Times New Roman" panose="02020603050405020304" charset="0"/>
              </a:rPr>
              <a:t>, bout, L8r, </a:t>
            </a:r>
            <a:r>
              <a:rPr lang="en-US" sz="3600" b="1" dirty="0" err="1">
                <a:latin typeface="Times New Roman" panose="02020603050405020304" charset="0"/>
                <a:cs typeface="Times New Roman" panose="02020603050405020304" charset="0"/>
              </a:rPr>
              <a:t>cnt</a:t>
            </a:r>
            <a:r>
              <a:rPr lang="en-US" sz="3600" b="1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ru-RU" sz="3600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ru-RU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latin typeface="Times New Roman" panose="02020603050405020304" charset="0"/>
                <a:cs typeface="Times New Roman" panose="02020603050405020304" charset="0"/>
              </a:rPr>
              <a:t>Keys</a:t>
            </a:r>
            <a:r>
              <a:rPr lang="en-US" dirty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>
                <a:latin typeface="Times New Roman" panose="02020603050405020304" charset="0"/>
                <a:cs typeface="Times New Roman" panose="02020603050405020304" charset="0"/>
              </a:rPr>
              <a:t>U, b, c, r 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(</a:t>
            </a:r>
            <a:r>
              <a:rPr lang="ru-RU" sz="3200" dirty="0">
                <a:latin typeface="Times New Roman" panose="02020603050405020304" charset="0"/>
                <a:cs typeface="Times New Roman" panose="02020603050405020304" charset="0"/>
              </a:rPr>
              <a:t>созвучие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); </a:t>
            </a:r>
            <a:r>
              <a:rPr lang="en-US" sz="3200" b="1" dirty="0">
                <a:latin typeface="Times New Roman" panose="02020603050405020304" charset="0"/>
                <a:cs typeface="Times New Roman" panose="02020603050405020304" charset="0"/>
              </a:rPr>
              <a:t>LOL, aka, GF, IMHO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(</a:t>
            </a:r>
            <a:r>
              <a:rPr lang="ru-RU" sz="3200" dirty="0">
                <a:latin typeface="Times New Roman" panose="02020603050405020304" charset="0"/>
                <a:cs typeface="Times New Roman" panose="02020603050405020304" charset="0"/>
              </a:rPr>
              <a:t>акронимы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); </a:t>
            </a:r>
            <a:r>
              <a:rPr lang="en-US" sz="3200" b="1" dirty="0">
                <a:latin typeface="Times New Roman" panose="02020603050405020304" charset="0"/>
                <a:cs typeface="Times New Roman" panose="02020603050405020304" charset="0"/>
              </a:rPr>
              <a:t>Pls, </a:t>
            </a:r>
            <a:r>
              <a:rPr lang="en-US" sz="3200" b="1" dirty="0" err="1">
                <a:latin typeface="Times New Roman" panose="02020603050405020304" charset="0"/>
                <a:cs typeface="Times New Roman" panose="02020603050405020304" charset="0"/>
              </a:rPr>
              <a:t>gd</a:t>
            </a:r>
            <a:r>
              <a:rPr lang="en-US" sz="3200" b="1" dirty="0">
                <a:latin typeface="Times New Roman" panose="02020603050405020304" charset="0"/>
                <a:cs typeface="Times New Roman" panose="02020603050405020304" charset="0"/>
              </a:rPr>
              <a:t>, bout, </a:t>
            </a:r>
            <a:r>
              <a:rPr lang="en-US" sz="3200" b="1" dirty="0" err="1">
                <a:latin typeface="Times New Roman" panose="02020603050405020304" charset="0"/>
                <a:cs typeface="Times New Roman" panose="02020603050405020304" charset="0"/>
              </a:rPr>
              <a:t>cnt</a:t>
            </a:r>
            <a:r>
              <a:rPr lang="en-US" sz="3200" b="1" dirty="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sz="3200" b="1" dirty="0" err="1">
                <a:latin typeface="Times New Roman" panose="02020603050405020304" charset="0"/>
                <a:cs typeface="Times New Roman" panose="02020603050405020304" charset="0"/>
              </a:rPr>
              <a:t>thnx</a:t>
            </a:r>
            <a:r>
              <a:rPr lang="en-US" sz="32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(</a:t>
            </a:r>
            <a:r>
              <a:rPr lang="ru-RU" sz="3200" dirty="0">
                <a:latin typeface="Times New Roman" panose="02020603050405020304" charset="0"/>
                <a:cs typeface="Times New Roman" panose="02020603050405020304" charset="0"/>
              </a:rPr>
              <a:t>сжатие слова за счет исключения гласных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); </a:t>
            </a:r>
            <a:r>
              <a:rPr lang="en-US" sz="3200" b="1" dirty="0">
                <a:latin typeface="Times New Roman" panose="02020603050405020304" charset="0"/>
                <a:cs typeface="Times New Roman" panose="02020603050405020304" charset="0"/>
              </a:rPr>
              <a:t>L8r, b4, 2moro, 2day 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(</a:t>
            </a:r>
            <a:r>
              <a:rPr lang="ru-RU" sz="3200" dirty="0">
                <a:latin typeface="Times New Roman" panose="02020603050405020304" charset="0"/>
                <a:cs typeface="Times New Roman" panose="02020603050405020304" charset="0"/>
              </a:rPr>
              <a:t>часть слова заменяется созвучной буквой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).</a:t>
            </a:r>
            <a:endParaRPr lang="ru-RU" sz="3200" dirty="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ru-RU" sz="32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Изображение 3" descr="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21430" y="4061460"/>
            <a:ext cx="3245485" cy="25196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8332" y="515566"/>
            <a:ext cx="10017868" cy="154183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anose="02020603050405020304" charset="0"/>
                <a:cs typeface="Times New Roman" panose="02020603050405020304" charset="0"/>
              </a:rPr>
              <a:t>Развитие цифровой технической компетенции</a:t>
            </a:r>
            <a:br>
              <a:rPr lang="ru-RU" b="1" dirty="0">
                <a:latin typeface="Times New Roman" panose="02020603050405020304" charset="0"/>
                <a:cs typeface="Times New Roman" panose="02020603050405020304" charset="0"/>
              </a:rPr>
            </a:br>
            <a:endParaRPr lang="ru-RU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2800" dirty="0">
                <a:latin typeface="Times New Roman" panose="02020603050405020304" charset="0"/>
                <a:cs typeface="Times New Roman" panose="02020603050405020304" charset="0"/>
              </a:rPr>
              <a:t>уверенное владение техническими устройствами, программным обеспечением и современными информационными технологиями для решения широкого круга задач;</a:t>
            </a:r>
            <a:endParaRPr lang="ru-RU" sz="2800" dirty="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sz="2800" dirty="0">
                <a:latin typeface="Times New Roman" panose="02020603050405020304" charset="0"/>
                <a:cs typeface="Times New Roman" panose="02020603050405020304" charset="0"/>
              </a:rPr>
              <a:t>осведомленность о специфике виртуальной онлайн-среды, цифровых рисках и способах защиты от них, а также готовность к ответственному поведению в сети Интернет и бережному обращению с техническими средствами</a:t>
            </a:r>
            <a:endParaRPr lang="ru-RU" sz="28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0" y="231140"/>
            <a:ext cx="8610600" cy="18262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latin typeface="Times New Roman" panose="02020603050405020304" charset="0"/>
                <a:cs typeface="Times New Roman" panose="02020603050405020304" charset="0"/>
              </a:rPr>
              <a:t>Тренировка навыка набора текста может осуществляться как во время классной, так и внеклассной работы. Этому будут способствовать следующие виды заданий и педагогических приемов:</a:t>
            </a:r>
            <a:br>
              <a:rPr lang="ru-RU" sz="2400" b="1" dirty="0">
                <a:latin typeface="Times New Roman" panose="02020603050405020304" charset="0"/>
                <a:cs typeface="Times New Roman" panose="02020603050405020304" charset="0"/>
              </a:rPr>
            </a:br>
            <a:endParaRPr lang="ru-RU" sz="24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i="1" dirty="0">
                <a:latin typeface="Times New Roman" panose="02020603050405020304" charset="0"/>
                <a:cs typeface="Times New Roman" panose="02020603050405020304" charset="0"/>
              </a:rPr>
              <a:t>1) Проведение традиционных лексических или грамматических диктантов в цифровой форме</a:t>
            </a:r>
            <a:r>
              <a:rPr lang="ru-RU" sz="2800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ru-RU" sz="2800" dirty="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sz="2800" i="1" dirty="0">
                <a:latin typeface="Times New Roman" panose="02020603050405020304" charset="0"/>
                <a:cs typeface="Times New Roman" panose="02020603050405020304" charset="0"/>
              </a:rPr>
              <a:t>2) Соревнования по набору текста на скорость.</a:t>
            </a:r>
            <a:endParaRPr lang="ru-RU" sz="2800" i="1" dirty="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sz="2800" i="1" dirty="0">
                <a:latin typeface="Times New Roman" panose="02020603050405020304" charset="0"/>
                <a:cs typeface="Times New Roman" panose="02020603050405020304" charset="0"/>
              </a:rPr>
              <a:t>3) Выполнение домашних заданий в электронной форме</a:t>
            </a:r>
            <a:r>
              <a:rPr lang="ru-RU" sz="2800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ru-RU" sz="2800" dirty="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sz="2800" i="1" dirty="0">
                <a:latin typeface="Times New Roman" panose="02020603050405020304" charset="0"/>
                <a:cs typeface="Times New Roman" panose="02020603050405020304" charset="0"/>
              </a:rPr>
              <a:t>4) Ведение персональных электронных словарей.</a:t>
            </a:r>
            <a:endParaRPr lang="ru-RU" sz="2800" i="1" dirty="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sz="2800" i="1" dirty="0">
                <a:latin typeface="Times New Roman" panose="02020603050405020304" charset="0"/>
                <a:cs typeface="Times New Roman" panose="02020603050405020304" charset="0"/>
              </a:rPr>
              <a:t>5) Самостоятельная тренировка навыка набора текста во внеурочное время с помощью онлайн-тренажеров</a:t>
            </a:r>
            <a:r>
              <a:rPr lang="ru-RU" sz="2800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ru-RU" sz="2800" dirty="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ru-RU" sz="2800" dirty="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0" y="262647"/>
            <a:ext cx="8610600" cy="179475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Развитие телекоммуникационной компетенции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1) использовать различные средства телекоммуникации для общения на разных уровнях;</a:t>
            </a:r>
            <a:endParaRPr lang="ru-RU" dirty="0"/>
          </a:p>
          <a:p>
            <a:r>
              <a:rPr lang="ru-RU" dirty="0"/>
              <a:t>2) </a:t>
            </a:r>
            <a:r>
              <a:rPr lang="ru-RU" dirty="0" err="1"/>
              <a:t>самопрезентации</a:t>
            </a:r>
            <a:r>
              <a:rPr lang="ru-RU" dirty="0"/>
              <a:t> в Сети и защиты своей онлайн-личности;</a:t>
            </a:r>
            <a:endParaRPr lang="ru-RU" dirty="0"/>
          </a:p>
          <a:p>
            <a:r>
              <a:rPr lang="ru-RU" dirty="0"/>
              <a:t>3) осведомленность о рисках общения посредством телекоммуникаций и способах борьбы с ними;</a:t>
            </a:r>
            <a:endParaRPr lang="ru-RU" dirty="0"/>
          </a:p>
          <a:p>
            <a:r>
              <a:rPr lang="ru-RU" dirty="0"/>
              <a:t>4) соблюдать этические правила и социальные нормы поведения в Сети.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13100" y="248285"/>
            <a:ext cx="8610600" cy="1734185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latin typeface="Times New Roman" panose="02020603050405020304" charset="0"/>
                <a:cs typeface="Times New Roman" panose="02020603050405020304" charset="0"/>
              </a:rPr>
              <a:t>Сегодня для обучения иностранным языкам применяются следующие средства телекоммуникаций:</a:t>
            </a:r>
            <a:br>
              <a:rPr lang="ru-RU" sz="2800" b="1" dirty="0">
                <a:latin typeface="Times New Roman" panose="02020603050405020304" charset="0"/>
                <a:cs typeface="Times New Roman" panose="02020603050405020304" charset="0"/>
              </a:rPr>
            </a:br>
            <a:endParaRPr lang="ru-RU" sz="2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2800" dirty="0">
                <a:latin typeface="Times New Roman" panose="02020603050405020304" charset="0"/>
                <a:cs typeface="Times New Roman" panose="02020603050405020304" charset="0"/>
              </a:rPr>
              <a:t>электронная почта;</a:t>
            </a:r>
            <a:endParaRPr lang="ru-RU" sz="2800" dirty="0">
              <a:latin typeface="Times New Roman" panose="02020603050405020304" charset="0"/>
              <a:cs typeface="Times New Roman" panose="02020603050405020304" charset="0"/>
            </a:endParaRPr>
          </a:p>
          <a:p>
            <a:pPr lvl="0"/>
            <a:r>
              <a:rPr lang="ru-RU" sz="2800" dirty="0">
                <a:latin typeface="Times New Roman" panose="02020603050405020304" charset="0"/>
                <a:cs typeface="Times New Roman" panose="02020603050405020304" charset="0"/>
              </a:rPr>
              <a:t>социальные сети;</a:t>
            </a:r>
            <a:endParaRPr lang="ru-RU" sz="2800" dirty="0">
              <a:latin typeface="Times New Roman" panose="02020603050405020304" charset="0"/>
              <a:cs typeface="Times New Roman" panose="02020603050405020304" charset="0"/>
            </a:endParaRPr>
          </a:p>
          <a:p>
            <a:pPr lvl="0"/>
            <a:r>
              <a:rPr lang="ru-RU" sz="2800" dirty="0">
                <a:latin typeface="Times New Roman" panose="02020603050405020304" charset="0"/>
                <a:cs typeface="Times New Roman" panose="02020603050405020304" charset="0"/>
              </a:rPr>
              <a:t>веб-форумы;</a:t>
            </a:r>
            <a:endParaRPr lang="ru-RU" sz="2800" dirty="0">
              <a:latin typeface="Times New Roman" panose="02020603050405020304" charset="0"/>
              <a:cs typeface="Times New Roman" panose="02020603050405020304" charset="0"/>
            </a:endParaRPr>
          </a:p>
          <a:p>
            <a:pPr lvl="0"/>
            <a:r>
              <a:rPr lang="ru-RU" sz="2800" dirty="0">
                <a:latin typeface="Times New Roman" panose="02020603050405020304" charset="0"/>
                <a:cs typeface="Times New Roman" panose="02020603050405020304" charset="0"/>
              </a:rPr>
              <a:t>программы мгновенного обмена сообщениями и </a:t>
            </a:r>
            <a:r>
              <a:rPr lang="ru-RU" sz="2800" dirty="0" err="1">
                <a:latin typeface="Times New Roman" panose="02020603050405020304" charset="0"/>
                <a:cs typeface="Times New Roman" panose="02020603050405020304" charset="0"/>
              </a:rPr>
              <a:t>видеозвонков</a:t>
            </a:r>
            <a:r>
              <a:rPr lang="ru-RU" sz="2800" dirty="0">
                <a:latin typeface="Times New Roman" panose="02020603050405020304" charset="0"/>
                <a:cs typeface="Times New Roman" panose="02020603050405020304" charset="0"/>
              </a:rPr>
              <a:t> (</a:t>
            </a:r>
            <a:r>
              <a:rPr lang="en-US" sz="2800" dirty="0">
                <a:latin typeface="Times New Roman" panose="02020603050405020304" charset="0"/>
                <a:cs typeface="Times New Roman" panose="02020603050405020304" charset="0"/>
              </a:rPr>
              <a:t>Skype</a:t>
            </a:r>
            <a:r>
              <a:rPr lang="ru-RU" sz="2800" dirty="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sz="2800" dirty="0">
                <a:latin typeface="Times New Roman" panose="02020603050405020304" charset="0"/>
                <a:cs typeface="Times New Roman" panose="02020603050405020304" charset="0"/>
              </a:rPr>
              <a:t>Viber</a:t>
            </a:r>
            <a:r>
              <a:rPr lang="ru-RU" sz="2800" dirty="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sz="2800" dirty="0">
                <a:latin typeface="Times New Roman" panose="02020603050405020304" charset="0"/>
                <a:cs typeface="Times New Roman" panose="02020603050405020304" charset="0"/>
              </a:rPr>
              <a:t>What</a:t>
            </a:r>
            <a:r>
              <a:rPr lang="ru-RU" sz="2800" dirty="0">
                <a:latin typeface="Times New Roman" panose="02020603050405020304" charset="0"/>
                <a:cs typeface="Times New Roman" panose="02020603050405020304" charset="0"/>
              </a:rPr>
              <a:t>’</a:t>
            </a:r>
            <a:r>
              <a:rPr lang="en-US" sz="2800" dirty="0">
                <a:latin typeface="Times New Roman" panose="02020603050405020304" charset="0"/>
                <a:cs typeface="Times New Roman" panose="02020603050405020304" charset="0"/>
              </a:rPr>
              <a:t>s App</a:t>
            </a:r>
            <a:r>
              <a:rPr lang="ru-RU" sz="2800" dirty="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sz="2800" dirty="0">
                <a:latin typeface="Times New Roman" panose="02020603050405020304" charset="0"/>
                <a:cs typeface="Times New Roman" panose="02020603050405020304" charset="0"/>
              </a:rPr>
              <a:t>Facebook Messenger</a:t>
            </a:r>
            <a:r>
              <a:rPr lang="ru-RU" sz="2800" dirty="0">
                <a:latin typeface="Times New Roman" panose="02020603050405020304" charset="0"/>
                <a:cs typeface="Times New Roman" panose="02020603050405020304" charset="0"/>
              </a:rPr>
              <a:t> и другие); </a:t>
            </a:r>
            <a:endParaRPr lang="ru-RU" sz="2800" dirty="0">
              <a:latin typeface="Times New Roman" panose="02020603050405020304" charset="0"/>
              <a:cs typeface="Times New Roman" panose="02020603050405020304" charset="0"/>
            </a:endParaRPr>
          </a:p>
          <a:p>
            <a:pPr lvl="0"/>
            <a:r>
              <a:rPr lang="ru-RU" sz="2800" dirty="0">
                <a:latin typeface="Times New Roman" panose="02020603050405020304" charset="0"/>
                <a:cs typeface="Times New Roman" panose="02020603050405020304" charset="0"/>
              </a:rPr>
              <a:t>веб-сервисы, такие как веб-конференции, доски объявлений, и пр.</a:t>
            </a:r>
            <a:endParaRPr lang="ru-RU" sz="2800" dirty="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ru-RU" sz="28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Изображение 3" descr="2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66635" y="1740535"/>
            <a:ext cx="3732530" cy="19850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latin typeface="Times New Roman" panose="02020603050405020304" charset="0"/>
                <a:cs typeface="Times New Roman" panose="02020603050405020304" charset="0"/>
              </a:rPr>
              <a:t>Предлагаем включать в состав этой компетенции входят следующие умения:</a:t>
            </a:r>
            <a:br>
              <a:rPr lang="ru-RU" sz="2800" dirty="0">
                <a:latin typeface="Times New Roman" panose="02020603050405020304" charset="0"/>
                <a:cs typeface="Times New Roman" panose="02020603050405020304" charset="0"/>
              </a:rPr>
            </a:br>
            <a:endParaRPr lang="ru-RU" sz="28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ru-RU" b="1" dirty="0">
                <a:latin typeface="Times New Roman" panose="02020603050405020304" charset="0"/>
                <a:cs typeface="Times New Roman" panose="02020603050405020304" charset="0"/>
              </a:rPr>
              <a:t>умение эффективного использования онлайн-словарей и корпуса английского языка;</a:t>
            </a:r>
            <a:endParaRPr lang="ru-RU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pPr lvl="0"/>
            <a:r>
              <a:rPr lang="ru-RU" b="1" dirty="0">
                <a:latin typeface="Times New Roman" panose="02020603050405020304" charset="0"/>
                <a:cs typeface="Times New Roman" panose="02020603050405020304" charset="0"/>
              </a:rPr>
              <a:t>умение формулировать грамотный запрос в поисковых системах на английском языке, а также быть осведомленным об особенностях работы этих систем;</a:t>
            </a:r>
            <a:endParaRPr lang="ru-RU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pPr lvl="0"/>
            <a:r>
              <a:rPr lang="ru-RU" b="1" dirty="0">
                <a:latin typeface="Times New Roman" panose="02020603050405020304" charset="0"/>
                <a:cs typeface="Times New Roman" panose="02020603050405020304" charset="0"/>
              </a:rPr>
              <a:t>умение критически анализировать веб-сайты;</a:t>
            </a:r>
            <a:endParaRPr lang="ru-RU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pPr lvl="0"/>
            <a:r>
              <a:rPr lang="ru-RU" b="1" dirty="0">
                <a:latin typeface="Times New Roman" panose="02020603050405020304" charset="0"/>
                <a:cs typeface="Times New Roman" panose="02020603050405020304" charset="0"/>
              </a:rPr>
              <a:t>понимание проблемы соблюдения авторского права и умение находить информацию, не нарушающую его; </a:t>
            </a:r>
            <a:endParaRPr lang="ru-RU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pPr lvl="0"/>
            <a:r>
              <a:rPr lang="ru-RU" b="1" dirty="0">
                <a:latin typeface="Times New Roman" panose="02020603050405020304" charset="0"/>
                <a:cs typeface="Times New Roman" panose="02020603050405020304" charset="0"/>
              </a:rPr>
              <a:t>умение находить релевантные графические изображения;</a:t>
            </a:r>
            <a:endParaRPr lang="ru-RU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pPr lvl="0"/>
            <a:r>
              <a:rPr lang="ru-RU" b="1" dirty="0">
                <a:latin typeface="Times New Roman" panose="02020603050405020304" charset="0"/>
                <a:cs typeface="Times New Roman" panose="02020603050405020304" charset="0"/>
              </a:rPr>
              <a:t>умение находить релевантные видео;</a:t>
            </a:r>
            <a:endParaRPr lang="ru-RU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pPr lvl="0"/>
            <a:r>
              <a:rPr lang="ru-RU" b="1" dirty="0">
                <a:latin typeface="Times New Roman" panose="02020603050405020304" charset="0"/>
                <a:cs typeface="Times New Roman" panose="02020603050405020304" charset="0"/>
              </a:rPr>
              <a:t>умение создавать мультимедийные презентации на английском языке в программе </a:t>
            </a:r>
            <a:r>
              <a:rPr lang="en-US" b="1" dirty="0">
                <a:latin typeface="Times New Roman" panose="02020603050405020304" charset="0"/>
                <a:cs typeface="Times New Roman" panose="02020603050405020304" charset="0"/>
              </a:rPr>
              <a:t>MS PowerPoint</a:t>
            </a:r>
            <a:r>
              <a:rPr lang="ru-RU" b="1" dirty="0">
                <a:latin typeface="Times New Roman" panose="02020603050405020304" charset="0"/>
                <a:cs typeface="Times New Roman" panose="02020603050405020304" charset="0"/>
              </a:rPr>
              <a:t>;</a:t>
            </a:r>
            <a:endParaRPr lang="ru-RU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ru-RU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0" y="463550"/>
            <a:ext cx="8610600" cy="1593850"/>
          </a:xfrm>
        </p:spPr>
        <p:txBody>
          <a:bodyPr>
            <a:normAutofit fontScale="90000"/>
          </a:bodyPr>
          <a:p>
            <a:pPr algn="ctr"/>
            <a:r>
              <a:rPr lang="ru-RU" altLang="en-US"/>
              <a:t>применения мобильных технологий в иноязычном образовании </a:t>
            </a:r>
            <a:br>
              <a:rPr lang="ru-RU" altLang="en-US"/>
            </a:br>
            <a:r>
              <a:rPr lang="ru-RU" altLang="en-US" sz="1600"/>
              <a:t>учителями школы «Гвардейская школа-гимназия №2»</a:t>
            </a:r>
            <a:endParaRPr lang="ru-RU" altLang="en-US" sz="1600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p>
            <a:r>
              <a:rPr lang="ru-RU" altLang="en-US"/>
              <a:t>1. Использование эл словарей в мобильных приложениях.</a:t>
            </a:r>
            <a:endParaRPr lang="ru-RU" altLang="en-US"/>
          </a:p>
          <a:p>
            <a:r>
              <a:rPr lang="ru-RU" altLang="en-US"/>
              <a:t>2. Запись текста и описание картинки посредством мобильных технологий.</a:t>
            </a:r>
            <a:endParaRPr lang="ru-RU" altLang="en-US"/>
          </a:p>
          <a:p>
            <a:r>
              <a:rPr lang="ru-RU" altLang="en-US"/>
              <a:t>3.В голосовых сообщение записываем чтение английского текста и отправляем через соц сети.</a:t>
            </a:r>
            <a:endParaRPr lang="ru-RU" altLang="en-US"/>
          </a:p>
          <a:p>
            <a:r>
              <a:rPr lang="ru-RU" altLang="en-US"/>
              <a:t>4. Изучение слов через разные приложения типа </a:t>
            </a:r>
            <a:r>
              <a:rPr lang="en-US" altLang="en-US"/>
              <a:t>quizzlet</a:t>
            </a:r>
            <a:r>
              <a:rPr lang="ru-RU" altLang="en-US"/>
              <a:t>.</a:t>
            </a:r>
            <a:endParaRPr lang="en-US" altLang="en-US"/>
          </a:p>
          <a:p>
            <a:r>
              <a:rPr lang="en-US" altLang="en-US"/>
              <a:t>5. Р</a:t>
            </a:r>
            <a:r>
              <a:rPr lang="ru-RU" altLang="en-US"/>
              <a:t>абота с аудио и видеоматериалами через мобильные приложения.</a:t>
            </a:r>
            <a:endParaRPr lang="ru-RU" altLang="en-US"/>
          </a:p>
          <a:p>
            <a:r>
              <a:rPr lang="ru-RU" altLang="en-US"/>
              <a:t>6. Использование разных презентаций .</a:t>
            </a:r>
            <a:endParaRPr lang="ru-RU" altLang="en-US"/>
          </a:p>
          <a:p>
            <a:r>
              <a:rPr lang="ru-RU" altLang="en-US"/>
              <a:t>7.Отправляем разные карточки через эльжур.</a:t>
            </a:r>
            <a:endParaRPr lang="ru-RU" altLang="en-US"/>
          </a:p>
          <a:p>
            <a:r>
              <a:rPr lang="ru-RU" altLang="en-US"/>
              <a:t>8.Также для лучшего понимания темы отправляем ссылки по которым нужно зайти и посмотреть.</a:t>
            </a:r>
            <a:endParaRPr lang="ru-RU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45214" y="-41613"/>
            <a:ext cx="10719881" cy="6128426"/>
          </a:xfrm>
        </p:spPr>
      </p:pic>
      <p:pic>
        <p:nvPicPr>
          <p:cNvPr id="3" name="Изображение 2" descr="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0540" y="3399790"/>
            <a:ext cx="5497195" cy="3503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0" y="704048"/>
            <a:ext cx="8610600" cy="129302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anose="02020603050405020304" charset="0"/>
                <a:cs typeface="Times New Roman" panose="02020603050405020304" charset="0"/>
              </a:rPr>
              <a:t>Развитие цифровой лингвистической компетенции</a:t>
            </a:r>
            <a:br>
              <a:rPr lang="ru-RU" b="1" dirty="0">
                <a:latin typeface="Times New Roman" panose="02020603050405020304" charset="0"/>
                <a:cs typeface="Times New Roman" panose="02020603050405020304" charset="0"/>
              </a:rPr>
            </a:br>
            <a:endParaRPr lang="ru-RU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charset="0"/>
                <a:cs typeface="Times New Roman" panose="02020603050405020304" charset="0"/>
              </a:rPr>
              <a:t>1) владение англоязычными названиями основных компонентов компьютера (например, </a:t>
            </a:r>
            <a:r>
              <a:rPr lang="en-US" sz="2800" dirty="0">
                <a:latin typeface="Times New Roman" panose="02020603050405020304" charset="0"/>
                <a:cs typeface="Times New Roman" panose="02020603050405020304" charset="0"/>
              </a:rPr>
              <a:t>loudspeakers</a:t>
            </a:r>
            <a:r>
              <a:rPr lang="ru-RU" sz="2800" dirty="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sz="2800" dirty="0">
                <a:latin typeface="Times New Roman" panose="02020603050405020304" charset="0"/>
                <a:cs typeface="Times New Roman" panose="02020603050405020304" charset="0"/>
              </a:rPr>
              <a:t>mouse</a:t>
            </a:r>
            <a:r>
              <a:rPr lang="ru-RU" sz="2800" dirty="0">
                <a:latin typeface="Times New Roman" panose="02020603050405020304" charset="0"/>
                <a:cs typeface="Times New Roman" panose="02020603050405020304" charset="0"/>
              </a:rPr>
              <a:t> и т.п.);</a:t>
            </a:r>
            <a:endParaRPr lang="ru-RU" sz="2800" dirty="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sz="2800" dirty="0">
                <a:latin typeface="Times New Roman" panose="02020603050405020304" charset="0"/>
                <a:cs typeface="Times New Roman" panose="02020603050405020304" charset="0"/>
              </a:rPr>
              <a:t>2) знание базовых англоязычных команд по работе с компьютерными программами (например, </a:t>
            </a:r>
            <a:r>
              <a:rPr lang="en-US" sz="2800" dirty="0">
                <a:latin typeface="Times New Roman" panose="02020603050405020304" charset="0"/>
                <a:cs typeface="Times New Roman" panose="02020603050405020304" charset="0"/>
              </a:rPr>
              <a:t>turn on</a:t>
            </a:r>
            <a:r>
              <a:rPr lang="ru-RU" sz="2800" dirty="0">
                <a:latin typeface="Times New Roman" panose="02020603050405020304" charset="0"/>
                <a:cs typeface="Times New Roman" panose="02020603050405020304" charset="0"/>
              </a:rPr>
              <a:t>/</a:t>
            </a:r>
            <a:r>
              <a:rPr lang="en-US" sz="2800" dirty="0">
                <a:latin typeface="Times New Roman" panose="02020603050405020304" charset="0"/>
                <a:cs typeface="Times New Roman" panose="02020603050405020304" charset="0"/>
              </a:rPr>
              <a:t>off</a:t>
            </a:r>
            <a:r>
              <a:rPr lang="ru-RU" sz="2800" dirty="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sz="2800" dirty="0">
                <a:latin typeface="Times New Roman" panose="02020603050405020304" charset="0"/>
                <a:cs typeface="Times New Roman" panose="02020603050405020304" charset="0"/>
              </a:rPr>
              <a:t>copy</a:t>
            </a:r>
            <a:r>
              <a:rPr lang="ru-RU" sz="2800" dirty="0">
                <a:latin typeface="Times New Roman" panose="02020603050405020304" charset="0"/>
                <a:cs typeface="Times New Roman" panose="02020603050405020304" charset="0"/>
              </a:rPr>
              <a:t> и т.д.);</a:t>
            </a:r>
            <a:endParaRPr lang="ru-RU" sz="2800" dirty="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sz="2800" dirty="0">
                <a:latin typeface="Times New Roman" panose="02020603050405020304" charset="0"/>
                <a:cs typeface="Times New Roman" panose="02020603050405020304" charset="0"/>
              </a:rPr>
              <a:t>3) знание основных англоязычных терминов, описывающих специфические компьютерные понятия (например, </a:t>
            </a:r>
            <a:r>
              <a:rPr lang="en-US" sz="2800" dirty="0">
                <a:latin typeface="Times New Roman" panose="02020603050405020304" charset="0"/>
                <a:cs typeface="Times New Roman" panose="02020603050405020304" charset="0"/>
              </a:rPr>
              <a:t>e</a:t>
            </a:r>
            <a:r>
              <a:rPr lang="ru-RU" sz="2800" dirty="0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lang="en-US" sz="2800" dirty="0">
                <a:latin typeface="Times New Roman" panose="02020603050405020304" charset="0"/>
                <a:cs typeface="Times New Roman" panose="02020603050405020304" charset="0"/>
              </a:rPr>
              <a:t>mail</a:t>
            </a:r>
            <a:r>
              <a:rPr lang="ru-RU" sz="2800" dirty="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sz="2800" dirty="0">
                <a:latin typeface="Times New Roman" panose="02020603050405020304" charset="0"/>
                <a:cs typeface="Times New Roman" panose="02020603050405020304" charset="0"/>
              </a:rPr>
              <a:t>link</a:t>
            </a:r>
            <a:r>
              <a:rPr lang="ru-RU" sz="2800" dirty="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sz="2800" dirty="0">
                <a:latin typeface="Times New Roman" panose="02020603050405020304" charset="0"/>
                <a:cs typeface="Times New Roman" panose="02020603050405020304" charset="0"/>
              </a:rPr>
              <a:t>browser</a:t>
            </a:r>
            <a:r>
              <a:rPr lang="ru-RU" sz="2800" dirty="0">
                <a:latin typeface="Times New Roman" panose="02020603050405020304" charset="0"/>
                <a:cs typeface="Times New Roman" panose="02020603050405020304" charset="0"/>
              </a:rPr>
              <a:t> и т.д.)</a:t>
            </a:r>
            <a:endParaRPr lang="ru-RU" sz="2800" dirty="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sz="2800" dirty="0">
                <a:latin typeface="Times New Roman" panose="02020603050405020304" charset="0"/>
                <a:cs typeface="Times New Roman" panose="02020603050405020304" charset="0"/>
              </a:rPr>
              <a:t>4) понимание интерфейса основных прикладных компьютерных программ (</a:t>
            </a:r>
            <a:r>
              <a:rPr lang="en-US" sz="2800" dirty="0">
                <a:latin typeface="Times New Roman" panose="02020603050405020304" charset="0"/>
                <a:cs typeface="Times New Roman" panose="02020603050405020304" charset="0"/>
              </a:rPr>
              <a:t>MS Word</a:t>
            </a:r>
            <a:r>
              <a:rPr lang="ru-RU" sz="2800" dirty="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sz="2800" dirty="0">
                <a:latin typeface="Times New Roman" panose="02020603050405020304" charset="0"/>
                <a:cs typeface="Times New Roman" panose="02020603050405020304" charset="0"/>
              </a:rPr>
              <a:t>MS PowerPoint</a:t>
            </a:r>
            <a:r>
              <a:rPr lang="ru-RU" sz="2800" dirty="0">
                <a:latin typeface="Times New Roman" panose="02020603050405020304" charset="0"/>
                <a:cs typeface="Times New Roman" panose="02020603050405020304" charset="0"/>
              </a:rPr>
              <a:t>, веб-браузеров).</a:t>
            </a:r>
            <a:endParaRPr lang="ru-RU" sz="2800" dirty="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ru-RU" sz="28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5064" y="457200"/>
            <a:ext cx="9901136" cy="160020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charset="0"/>
                <a:cs typeface="Times New Roman" panose="02020603050405020304" charset="0"/>
              </a:rPr>
              <a:t>С этой целью мы предлагаем следующие типы упражнений.</a:t>
            </a:r>
            <a:br>
              <a:rPr lang="ru-RU" dirty="0">
                <a:latin typeface="Times New Roman" panose="02020603050405020304" charset="0"/>
                <a:cs typeface="Times New Roman" panose="02020603050405020304" charset="0"/>
              </a:rPr>
            </a:br>
            <a:endParaRPr lang="ru-RU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i="1" dirty="0">
                <a:latin typeface="Times New Roman" panose="02020603050405020304" charset="0"/>
                <a:cs typeface="Times New Roman" panose="02020603050405020304" charset="0"/>
              </a:rPr>
              <a:t>1) Упражнение на соотнесение (</a:t>
            </a:r>
            <a:r>
              <a:rPr lang="en-US" sz="2800" i="1" dirty="0">
                <a:latin typeface="Times New Roman" panose="02020603050405020304" charset="0"/>
                <a:cs typeface="Times New Roman" panose="02020603050405020304" charset="0"/>
              </a:rPr>
              <a:t>matching</a:t>
            </a:r>
            <a:r>
              <a:rPr lang="ru-RU" sz="2800" i="1" dirty="0">
                <a:latin typeface="Times New Roman" panose="02020603050405020304" charset="0"/>
                <a:cs typeface="Times New Roman" panose="02020603050405020304" charset="0"/>
              </a:rPr>
              <a:t>).</a:t>
            </a:r>
            <a:r>
              <a:rPr lang="ru-RU" sz="28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ru-RU" sz="2800" dirty="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sz="2800" i="1" dirty="0">
                <a:latin typeface="Times New Roman" panose="02020603050405020304" charset="0"/>
                <a:cs typeface="Times New Roman" panose="02020603050405020304" charset="0"/>
              </a:rPr>
              <a:t>Match these elements of the Netspeak with their equivalents from General English.</a:t>
            </a:r>
            <a:endParaRPr lang="ru-RU" sz="2800" dirty="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sz="2800" dirty="0">
                <a:latin typeface="Times New Roman" panose="02020603050405020304" charset="0"/>
                <a:cs typeface="Times New Roman" panose="02020603050405020304" charset="0"/>
              </a:rPr>
              <a:t>1. b        2. c      3. u     4. k     5. r    6. n</a:t>
            </a:r>
            <a:endParaRPr lang="ru-RU" sz="2800" dirty="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sz="2800" dirty="0">
                <a:latin typeface="Times New Roman" panose="02020603050405020304" charset="0"/>
                <a:cs typeface="Times New Roman" panose="02020603050405020304" charset="0"/>
              </a:rPr>
              <a:t>1. and    2. ok   3. see  4. are  5. be  6. you</a:t>
            </a:r>
            <a:endParaRPr lang="ru-RU" sz="2800" dirty="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ru-RU" sz="28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Изображение 3" descr="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54695" y="3533775"/>
            <a:ext cx="3150870" cy="30562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0860" y="418289"/>
            <a:ext cx="10465340" cy="1639112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>
                <a:latin typeface="Times New Roman" panose="02020603050405020304" charset="0"/>
                <a:cs typeface="Times New Roman" panose="02020603050405020304" charset="0"/>
              </a:rPr>
              <a:t>2) Упражнения на письменную декомпрессию</a:t>
            </a:r>
            <a:r>
              <a:rPr lang="ru-RU" dirty="0">
                <a:latin typeface="Times New Roman" panose="02020603050405020304" charset="0"/>
                <a:cs typeface="Times New Roman" panose="02020603050405020304" charset="0"/>
              </a:rPr>
              <a:t> коротких фрагментов текста (</a:t>
            </a:r>
            <a:r>
              <a:rPr lang="en-US" dirty="0">
                <a:latin typeface="Times New Roman" panose="02020603050405020304" charset="0"/>
                <a:cs typeface="Times New Roman" panose="02020603050405020304" charset="0"/>
              </a:rPr>
              <a:t>paraphrasing</a:t>
            </a:r>
            <a:r>
              <a:rPr lang="ru-RU" dirty="0">
                <a:latin typeface="Times New Roman" panose="02020603050405020304" charset="0"/>
                <a:cs typeface="Times New Roman" panose="02020603050405020304" charset="0"/>
              </a:rPr>
              <a:t>). </a:t>
            </a:r>
            <a:endParaRPr lang="ru-RU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3200" b="1" dirty="0">
                <a:latin typeface="Times New Roman" panose="02020603050405020304" charset="0"/>
                <a:cs typeface="Times New Roman" panose="02020603050405020304" charset="0"/>
              </a:rPr>
              <a:t>Hey, m8! I just </a:t>
            </a:r>
            <a:r>
              <a:rPr lang="en-US" sz="3200" b="1" dirty="0" err="1">
                <a:latin typeface="Times New Roman" panose="02020603050405020304" charset="0"/>
                <a:cs typeface="Times New Roman" panose="02020603050405020304" charset="0"/>
              </a:rPr>
              <a:t>wanna</a:t>
            </a:r>
            <a:r>
              <a:rPr lang="en-US" sz="3200" b="1" dirty="0">
                <a:latin typeface="Times New Roman" panose="02020603050405020304" charset="0"/>
                <a:cs typeface="Times New Roman" panose="02020603050405020304" charset="0"/>
              </a:rPr>
              <a:t> say </a:t>
            </a:r>
            <a:r>
              <a:rPr lang="en-US" sz="3200" b="1" dirty="0" err="1">
                <a:latin typeface="Times New Roman" panose="02020603050405020304" charset="0"/>
                <a:cs typeface="Times New Roman" panose="02020603050405020304" charset="0"/>
              </a:rPr>
              <a:t>th</a:t>
            </a:r>
            <a:r>
              <a:rPr lang="en-US" sz="3200" b="1" dirty="0">
                <a:latin typeface="Times New Roman" panose="02020603050405020304" charset="0"/>
                <a:cs typeface="Times New Roman" panose="02020603050405020304" charset="0"/>
              </a:rPr>
              <a:t>@ I’ve had a gr8 time w/ u 2day. </a:t>
            </a:r>
            <a:r>
              <a:rPr lang="en-US" sz="3200" b="1" dirty="0" err="1">
                <a:latin typeface="Times New Roman" panose="02020603050405020304" charset="0"/>
                <a:cs typeface="Times New Roman" panose="02020603050405020304" charset="0"/>
              </a:rPr>
              <a:t>Thnx</a:t>
            </a:r>
            <a:r>
              <a:rPr lang="en-US" sz="3200" b="1" dirty="0">
                <a:latin typeface="Times New Roman" panose="02020603050405020304" charset="0"/>
                <a:cs typeface="Times New Roman" panose="02020603050405020304" charset="0"/>
              </a:rPr>
              <a:t> 4 taking me 2 this cool museum! Xoxo, Sarah.</a:t>
            </a:r>
            <a:endParaRPr lang="ru-RU" sz="3200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pPr lvl="0"/>
            <a:r>
              <a:rPr lang="en-US" sz="3200" b="1" dirty="0" err="1">
                <a:latin typeface="Times New Roman" panose="02020603050405020304" charset="0"/>
                <a:cs typeface="Times New Roman" panose="02020603050405020304" charset="0"/>
              </a:rPr>
              <a:t>il</a:t>
            </a:r>
            <a:r>
              <a:rPr lang="en-US" sz="3200" b="1" dirty="0">
                <a:latin typeface="Times New Roman" panose="02020603050405020304" charset="0"/>
                <a:cs typeface="Times New Roman" panose="02020603050405020304" charset="0"/>
              </a:rPr>
              <a:t> b @ </a:t>
            </a:r>
            <a:r>
              <a:rPr lang="en-US" sz="3200" b="1" dirty="0" err="1">
                <a:latin typeface="Times New Roman" panose="02020603050405020304" charset="0"/>
                <a:cs typeface="Times New Roman" panose="02020603050405020304" charset="0"/>
              </a:rPr>
              <a:t>schl</a:t>
            </a:r>
            <a:r>
              <a:rPr lang="en-US" sz="3200" b="1" dirty="0">
                <a:latin typeface="Times New Roman" panose="02020603050405020304" charset="0"/>
                <a:cs typeface="Times New Roman" panose="02020603050405020304" charset="0"/>
              </a:rPr>
              <a:t> @ 10! C u there! </a:t>
            </a:r>
            <a:endParaRPr lang="ru-RU" sz="3200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pPr lvl="0"/>
            <a:r>
              <a:rPr lang="en-US" sz="3200" b="1" dirty="0">
                <a:latin typeface="Times New Roman" panose="02020603050405020304" charset="0"/>
                <a:cs typeface="Times New Roman" panose="02020603050405020304" charset="0"/>
              </a:rPr>
              <a:t>I need 2 talk 2 u. Can u call me ASAP?</a:t>
            </a:r>
            <a:endParaRPr lang="ru-RU" sz="3200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ru-RU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Keys: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a) </a:t>
            </a:r>
            <a:r>
              <a:rPr lang="en-US" sz="3200" b="1" dirty="0">
                <a:latin typeface="Times New Roman" panose="02020603050405020304" charset="0"/>
                <a:cs typeface="Times New Roman" panose="02020603050405020304" charset="0"/>
              </a:rPr>
              <a:t>Hey, mate! I just want to say that I’ve had a great time with you today. Thanks for taking me to this cool museum! Hugs and kisses, Sarah; </a:t>
            </a:r>
            <a:endParaRPr lang="ru-RU" sz="3200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sz="3200" b="1" dirty="0">
                <a:latin typeface="Times New Roman" panose="02020603050405020304" charset="0"/>
                <a:cs typeface="Times New Roman" panose="02020603050405020304" charset="0"/>
              </a:rPr>
              <a:t>b) I’ll be at school at 10. See you there! </a:t>
            </a:r>
            <a:endParaRPr lang="ru-RU" sz="3200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sz="3200" b="1" dirty="0">
                <a:latin typeface="Times New Roman" panose="02020603050405020304" charset="0"/>
                <a:cs typeface="Times New Roman" panose="02020603050405020304" charset="0"/>
              </a:rPr>
              <a:t>c) I need to talk to you. Can you call me as soon as possible?</a:t>
            </a:r>
            <a:endParaRPr lang="ru-RU" sz="3200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ru-RU" sz="3200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ru-RU" sz="32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Изображение 3" descr="2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61475" y="4725670"/>
            <a:ext cx="2146300" cy="20275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i="1" dirty="0"/>
              <a:t>3) </a:t>
            </a:r>
            <a:r>
              <a:rPr lang="ru-RU" i="1" dirty="0">
                <a:latin typeface="Times New Roman" panose="02020603050405020304" charset="0"/>
                <a:cs typeface="Times New Roman" panose="02020603050405020304" charset="0"/>
              </a:rPr>
              <a:t>Упражнения </a:t>
            </a:r>
            <a:r>
              <a:rPr lang="ru-RU" i="1" dirty="0" err="1">
                <a:latin typeface="Times New Roman" panose="02020603050405020304" charset="0"/>
                <a:cs typeface="Times New Roman" panose="02020603050405020304" charset="0"/>
              </a:rPr>
              <a:t>вопросно</a:t>
            </a:r>
            <a:r>
              <a:rPr lang="en-US" i="1" dirty="0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lang="ru-RU" i="1" dirty="0">
                <a:latin typeface="Times New Roman" panose="02020603050405020304" charset="0"/>
                <a:cs typeface="Times New Roman" panose="02020603050405020304" charset="0"/>
              </a:rPr>
              <a:t>ответной формы</a:t>
            </a:r>
            <a:r>
              <a:rPr lang="en-US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ru-RU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3600" b="1" dirty="0" err="1">
                <a:latin typeface="Times New Roman" panose="02020603050405020304" charset="0"/>
                <a:cs typeface="Times New Roman" panose="02020603050405020304" charset="0"/>
              </a:rPr>
              <a:t>Wer</a:t>
            </a:r>
            <a:r>
              <a:rPr lang="en-US" sz="3600" b="1" dirty="0">
                <a:latin typeface="Times New Roman" panose="02020603050405020304" charset="0"/>
                <a:cs typeface="Times New Roman" panose="02020603050405020304" charset="0"/>
              </a:rPr>
              <a:t> r u from? </a:t>
            </a:r>
            <a:endParaRPr lang="ru-RU" sz="3600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pPr lvl="0"/>
            <a:r>
              <a:rPr lang="en-US" sz="3600" b="1" dirty="0">
                <a:latin typeface="Times New Roman" panose="02020603050405020304" charset="0"/>
                <a:cs typeface="Times New Roman" panose="02020603050405020304" charset="0"/>
              </a:rPr>
              <a:t>R u k? </a:t>
            </a:r>
            <a:endParaRPr lang="ru-RU" sz="3600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pPr lvl="0"/>
            <a:r>
              <a:rPr lang="en-US" sz="3600" b="1" dirty="0">
                <a:latin typeface="Times New Roman" panose="02020603050405020304" charset="0"/>
                <a:cs typeface="Times New Roman" panose="02020603050405020304" charset="0"/>
              </a:rPr>
              <a:t>C u 2moro? </a:t>
            </a:r>
            <a:endParaRPr lang="ru-RU" sz="3600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pPr lvl="0"/>
            <a:r>
              <a:rPr lang="en-US" sz="3600" b="1" dirty="0">
                <a:latin typeface="Times New Roman" panose="02020603050405020304" charset="0"/>
                <a:cs typeface="Times New Roman" panose="02020603050405020304" charset="0"/>
              </a:rPr>
              <a:t>R u </a:t>
            </a:r>
            <a:r>
              <a:rPr lang="en-US" sz="3600" b="1" dirty="0" err="1">
                <a:latin typeface="Times New Roman" panose="02020603050405020304" charset="0"/>
                <a:cs typeface="Times New Roman" panose="02020603050405020304" charset="0"/>
              </a:rPr>
              <a:t>gonna</a:t>
            </a:r>
            <a:r>
              <a:rPr lang="en-US" sz="3600" b="1" dirty="0">
                <a:latin typeface="Times New Roman" panose="02020603050405020304" charset="0"/>
                <a:cs typeface="Times New Roman" panose="02020603050405020304" charset="0"/>
              </a:rPr>
              <a:t> b l8?</a:t>
            </a:r>
            <a:endParaRPr lang="ru-RU" sz="3600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ru-RU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/>
              <a:t>Keys: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 b="1" dirty="0">
                <a:latin typeface="Times New Roman" panose="02020603050405020304" charset="0"/>
                <a:cs typeface="Times New Roman" panose="02020603050405020304" charset="0"/>
              </a:rPr>
              <a:t>where are you from?; </a:t>
            </a:r>
            <a:endParaRPr lang="ru-RU" sz="4400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sz="4400" b="1" dirty="0">
                <a:latin typeface="Times New Roman" panose="02020603050405020304" charset="0"/>
                <a:cs typeface="Times New Roman" panose="02020603050405020304" charset="0"/>
              </a:rPr>
              <a:t>are you ok?; </a:t>
            </a:r>
            <a:endParaRPr lang="ru-RU" sz="4400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sz="4400" b="1" dirty="0">
                <a:latin typeface="Times New Roman" panose="02020603050405020304" charset="0"/>
                <a:cs typeface="Times New Roman" panose="02020603050405020304" charset="0"/>
              </a:rPr>
              <a:t>see you tomorrow; </a:t>
            </a:r>
            <a:endParaRPr lang="ru-RU" sz="4400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sz="4400" b="1" dirty="0">
                <a:latin typeface="Times New Roman" panose="02020603050405020304" charset="0"/>
                <a:cs typeface="Times New Roman" panose="02020603050405020304" charset="0"/>
              </a:rPr>
              <a:t>are you going to be late?</a:t>
            </a:r>
            <a:endParaRPr lang="ru-RU" sz="4400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ru-RU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Изображение 3" descr="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21220" y="1148715"/>
            <a:ext cx="4387215" cy="45605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i="1" dirty="0"/>
              <a:t>4) </a:t>
            </a:r>
            <a:r>
              <a:rPr lang="ru-RU" i="1" dirty="0">
                <a:latin typeface="Times New Roman" panose="02020603050405020304" charset="0"/>
                <a:cs typeface="Times New Roman" panose="02020603050405020304" charset="0"/>
              </a:rPr>
              <a:t>Упражнения на восстановление диалога</a:t>
            </a:r>
            <a:endParaRPr lang="ru-RU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i="1" dirty="0">
                <a:latin typeface="Times New Roman" panose="02020603050405020304" charset="0"/>
                <a:cs typeface="Times New Roman" panose="02020603050405020304" charset="0"/>
              </a:rPr>
              <a:t>Decipher these phrases.</a:t>
            </a:r>
            <a:endParaRPr lang="ru-RU" dirty="0">
              <a:latin typeface="Times New Roman" panose="02020603050405020304" charset="0"/>
              <a:cs typeface="Times New Roman" panose="02020603050405020304" charset="0"/>
            </a:endParaRPr>
          </a:p>
          <a:p>
            <a:pPr lvl="1"/>
            <a:r>
              <a:rPr lang="en-US" i="1" dirty="0">
                <a:latin typeface="Times New Roman" panose="02020603050405020304" charset="0"/>
                <a:cs typeface="Times New Roman" panose="02020603050405020304" charset="0"/>
              </a:rPr>
              <a:t>Put these phrases in the correct order. </a:t>
            </a:r>
            <a:endParaRPr lang="ru-RU" dirty="0">
              <a:latin typeface="Times New Roman" panose="02020603050405020304" charset="0"/>
              <a:cs typeface="Times New Roman" panose="02020603050405020304" charset="0"/>
            </a:endParaRPr>
          </a:p>
          <a:p>
            <a:pPr lvl="1"/>
            <a:r>
              <a:rPr lang="en-US" i="1" dirty="0">
                <a:latin typeface="Times New Roman" panose="02020603050405020304" charset="0"/>
                <a:cs typeface="Times New Roman" panose="02020603050405020304" charset="0"/>
              </a:rPr>
              <a:t>Now role-play the dialog in pairs.</a:t>
            </a:r>
            <a:endParaRPr lang="ru-RU" dirty="0">
              <a:latin typeface="Times New Roman" panose="02020603050405020304" charset="0"/>
              <a:cs typeface="Times New Roman" panose="02020603050405020304" charset="0"/>
            </a:endParaRPr>
          </a:p>
          <a:p>
            <a:pPr lvl="0"/>
            <a:r>
              <a:rPr lang="en-US" sz="2400" b="1" dirty="0">
                <a:latin typeface="Times New Roman" panose="02020603050405020304" charset="0"/>
                <a:cs typeface="Times New Roman" panose="02020603050405020304" charset="0"/>
              </a:rPr>
              <a:t>K CU2DAY? </a:t>
            </a:r>
            <a:endParaRPr lang="ru-RU" sz="2400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pPr lvl="0"/>
            <a:r>
              <a:rPr lang="en-US" sz="2400" b="1" dirty="0">
                <a:latin typeface="Times New Roman" panose="02020603050405020304" charset="0"/>
                <a:cs typeface="Times New Roman" panose="02020603050405020304" charset="0"/>
              </a:rPr>
              <a:t>K. C U 2MRW </a:t>
            </a:r>
            <a:endParaRPr lang="ru-RU" sz="2400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pPr lvl="0"/>
            <a:r>
              <a:rPr lang="en-US" sz="2400" b="1" dirty="0">
                <a:latin typeface="Times New Roman" panose="02020603050405020304" charset="0"/>
                <a:cs typeface="Times New Roman" panose="02020603050405020304" charset="0"/>
              </a:rPr>
              <a:t>RU OK? </a:t>
            </a:r>
            <a:endParaRPr lang="ru-RU" sz="2400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pPr lvl="0"/>
            <a:r>
              <a:rPr lang="en-US" sz="2400" b="1" dirty="0">
                <a:latin typeface="Times New Roman" panose="02020603050405020304" charset="0"/>
                <a:cs typeface="Times New Roman" panose="02020603050405020304" charset="0"/>
              </a:rPr>
              <a:t>NO 2MORO WER? </a:t>
            </a:r>
            <a:endParaRPr lang="ru-RU" sz="2400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sz="2400" b="1" dirty="0">
                <a:latin typeface="Times New Roman" panose="02020603050405020304" charset="0"/>
                <a:cs typeface="Times New Roman" panose="02020603050405020304" charset="0"/>
              </a:rPr>
              <a:t>5)    Y N Y? </a:t>
            </a:r>
            <a:endParaRPr lang="ru-RU" sz="1800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sz="2400" b="1" dirty="0">
                <a:latin typeface="Times New Roman" panose="02020603050405020304" charset="0"/>
                <a:cs typeface="Times New Roman" panose="02020603050405020304" charset="0"/>
              </a:rPr>
              <a:t>6)    @J'S. CUL8TR </a:t>
            </a:r>
            <a:endParaRPr lang="ru-RU" sz="1800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ru-RU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Изображение 3" descr="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24270" y="2194560"/>
            <a:ext cx="4620895" cy="43726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9075" y="522438"/>
            <a:ext cx="8610600" cy="1293028"/>
          </a:xfrm>
        </p:spPr>
        <p:txBody>
          <a:bodyPr/>
          <a:lstStyle/>
          <a:p>
            <a:pPr algn="l"/>
            <a:r>
              <a:rPr lang="en-US" dirty="0">
                <a:latin typeface="Times New Roman" panose="02020603050405020304" charset="0"/>
                <a:cs typeface="Times New Roman" panose="02020603050405020304" charset="0"/>
              </a:rPr>
              <a:t>Keys</a:t>
            </a:r>
            <a:r>
              <a:rPr lang="en-US" dirty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4000" b="1" dirty="0">
                <a:latin typeface="Times New Roman" panose="02020603050405020304" charset="0"/>
                <a:cs typeface="Times New Roman" panose="02020603050405020304" charset="0"/>
              </a:rPr>
              <a:t>A)1. Ok. See you today? </a:t>
            </a:r>
            <a:endParaRPr lang="ru-RU" sz="4000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sz="4000" b="1" dirty="0">
                <a:latin typeface="Times New Roman" panose="02020603050405020304" charset="0"/>
                <a:cs typeface="Times New Roman" panose="02020603050405020304" charset="0"/>
              </a:rPr>
              <a:t>2. Ok. See you tomorrow </a:t>
            </a:r>
            <a:endParaRPr lang="ru-RU" sz="4000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sz="4000" b="1" dirty="0">
                <a:latin typeface="Times New Roman" panose="02020603050405020304" charset="0"/>
                <a:cs typeface="Times New Roman" panose="02020603050405020304" charset="0"/>
              </a:rPr>
              <a:t>3. Are you ok? </a:t>
            </a:r>
            <a:endParaRPr lang="ru-RU" sz="4000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sz="4000" b="1" dirty="0">
                <a:latin typeface="Times New Roman" panose="02020603050405020304" charset="0"/>
                <a:cs typeface="Times New Roman" panose="02020603050405020304" charset="0"/>
              </a:rPr>
              <a:t>4. No. Tomorrow. Where? </a:t>
            </a:r>
            <a:endParaRPr lang="ru-RU" sz="4000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sz="4000" b="1" dirty="0">
                <a:latin typeface="Times New Roman" panose="02020603050405020304" charset="0"/>
                <a:cs typeface="Times New Roman" panose="02020603050405020304" charset="0"/>
              </a:rPr>
              <a:t>5. Yes. And you? 6. At John's. See you later. </a:t>
            </a:r>
            <a:endParaRPr lang="ru-RU" sz="4000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sz="4000" b="1" dirty="0">
                <a:latin typeface="Times New Roman" panose="02020603050405020304" charset="0"/>
                <a:cs typeface="Times New Roman" panose="02020603050405020304" charset="0"/>
              </a:rPr>
              <a:t>B) 3, 5, 1, 4, 6, 2</a:t>
            </a:r>
            <a:endParaRPr lang="ru-RU" sz="4000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ru-RU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Изображение 3" descr="2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46340" y="1666875"/>
            <a:ext cx="3249930" cy="28873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След самолета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След самолета</Template>
  <TotalTime>0</TotalTime>
  <Words>5215</Words>
  <Application>WPS Presentation</Application>
  <PresentationFormat>Широкоэкранный</PresentationFormat>
  <Paragraphs>142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9" baseType="lpstr">
      <vt:lpstr>Arial</vt:lpstr>
      <vt:lpstr>SimSun</vt:lpstr>
      <vt:lpstr>Wingdings</vt:lpstr>
      <vt:lpstr>Times New Roman</vt:lpstr>
      <vt:lpstr>Century Gothic</vt:lpstr>
      <vt:lpstr>Microsoft YaHei</vt:lpstr>
      <vt:lpstr/>
      <vt:lpstr>Arial Unicode MS</vt:lpstr>
      <vt:lpstr>Calibri</vt:lpstr>
      <vt:lpstr>Liberation Mono</vt:lpstr>
      <vt:lpstr>След самолета</vt:lpstr>
      <vt:lpstr>Развитие компетенций, составляющих цифровую компетентность учащихся </vt:lpstr>
      <vt:lpstr>Развитие цифровой лингвистической компетенции </vt:lpstr>
      <vt:lpstr>С этой целью мы предлагаем следующие типы упражнений. </vt:lpstr>
      <vt:lpstr>2) Упражнения на письменную декомпрессию коротких фрагментов текста (paraphrasing). </vt:lpstr>
      <vt:lpstr>Keys:</vt:lpstr>
      <vt:lpstr>3) Упражнения вопросно-ответной формы.</vt:lpstr>
      <vt:lpstr>Keys:</vt:lpstr>
      <vt:lpstr>4) Упражнения на восстановление диалога</vt:lpstr>
      <vt:lpstr>Keys:</vt:lpstr>
      <vt:lpstr>5) Упражнения на осознание языковой формы (consciousness-raising activities).</vt:lpstr>
      <vt:lpstr>Keys:</vt:lpstr>
      <vt:lpstr>Развитие цифровой технической компетенции </vt:lpstr>
      <vt:lpstr>Тренировка навыка набора текста может осуществляться как во время классной, так и внеклассной работы. Этому будут способствовать следующие виды заданий и педагогических приемов: </vt:lpstr>
      <vt:lpstr>Развитие телекоммуникационной компетенции </vt:lpstr>
      <vt:lpstr>Сегодня для обучения иностранным языкам применяются следующие средства телекоммуникаций: </vt:lpstr>
      <vt:lpstr>Предлагаем включать в состав этой компетенции входят следующие умения: 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компетенций, составляющих цифровую компетентность учащихся </dc:title>
  <dc:creator>kompaneets1978@mail.ru</dc:creator>
  <cp:lastModifiedBy>Марина</cp:lastModifiedBy>
  <cp:revision>7</cp:revision>
  <dcterms:created xsi:type="dcterms:W3CDTF">2019-11-25T18:14:00Z</dcterms:created>
  <dcterms:modified xsi:type="dcterms:W3CDTF">2021-02-07T08:41:34Z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1049-10.2.0.7646</vt:lpwstr>
  </property>
</Properties>
</file>