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9" r:id="rId4"/>
    <p:sldId id="258" r:id="rId5"/>
    <p:sldId id="260" r:id="rId6"/>
    <p:sldId id="262" r:id="rId7"/>
    <p:sldId id="263" r:id="rId8"/>
    <p:sldId id="261" r:id="rId9"/>
    <p:sldId id="273" r:id="rId10"/>
    <p:sldId id="291" r:id="rId11"/>
    <p:sldId id="292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5" r:id="rId23"/>
    <p:sldId id="284" r:id="rId24"/>
    <p:sldId id="286" r:id="rId25"/>
    <p:sldId id="287" r:id="rId26"/>
    <p:sldId id="288" r:id="rId27"/>
    <p:sldId id="289" r:id="rId28"/>
    <p:sldId id="290" r:id="rId29"/>
    <p:sldId id="264" r:id="rId30"/>
    <p:sldId id="265" r:id="rId31"/>
    <p:sldId id="266" r:id="rId32"/>
    <p:sldId id="267" r:id="rId33"/>
    <p:sldId id="268" r:id="rId34"/>
    <p:sldId id="269" r:id="rId35"/>
    <p:sldId id="270" r:id="rId36"/>
    <p:sldId id="271" r:id="rId37"/>
    <p:sldId id="272" r:id="rId38"/>
    <p:sldId id="293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4846DA-1CB3-40C9-B684-92735C953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DFF658B-5869-442C-8ABE-878014F19F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C6E657-BE43-416D-A896-F7607BB75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723DF-685B-4763-9D5F-BF2FA0B9B53B}" type="datetimeFigureOut">
              <a:rPr lang="ru-RU" smtClean="0"/>
              <a:t>ср 28.02.24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341EC1-7498-4E8B-8675-0E506B6C6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05B619-B077-448F-96FD-7218DF796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B73A-C913-4149-8C99-DF87A4022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006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698A1-2E42-4714-A0D0-A2DB89794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3DE998F-8F8C-4332-9023-425C6CE6EA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B2DCD9-CB12-4522-A045-C329FBD4B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723DF-685B-4763-9D5F-BF2FA0B9B53B}" type="datetimeFigureOut">
              <a:rPr lang="ru-RU" smtClean="0"/>
              <a:t>ср 28.02.24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DEE4FB-D248-4DAC-B5A7-4EA49407B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9873B2-EA26-4F6A-A6A3-EF90A53A5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B73A-C913-4149-8C99-DF87A4022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351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3619BF9-5901-4582-A85B-54A0B41026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1BF0960-5725-49A0-8B00-30A9BAF8E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2ED9CE-6B7F-4723-96F6-5676BA0B0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723DF-685B-4763-9D5F-BF2FA0B9B53B}" type="datetimeFigureOut">
              <a:rPr lang="ru-RU" smtClean="0"/>
              <a:t>ср 28.02.24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DB83A5-5431-4D49-A2DC-BFB83D5F4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015F37-A96B-4B8D-977A-ACEB8A71E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B73A-C913-4149-8C99-DF87A4022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559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62284B-5A38-46F3-AD42-7719436EA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1A56A3-991D-4565-AE06-AE0D006E3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4205FA-423B-4789-935F-0767AE671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723DF-685B-4763-9D5F-BF2FA0B9B53B}" type="datetimeFigureOut">
              <a:rPr lang="ru-RU" smtClean="0"/>
              <a:t>ср 28.02.24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B9C468-4EC1-4BBC-9D8E-8F118C77E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7F4602-21D9-4CC0-A682-201415D59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B73A-C913-4149-8C99-DF87A4022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427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01475-F1EC-4A64-8800-EAB8D4F36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21AB5C-2BA1-4A6E-86DD-B30C7378E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B88D1B-3BD2-45DB-8C02-19E52C717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723DF-685B-4763-9D5F-BF2FA0B9B53B}" type="datetimeFigureOut">
              <a:rPr lang="ru-RU" smtClean="0"/>
              <a:t>ср 28.02.24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394E37-97A6-449E-98C1-BA3B1114D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94CB5-9D8F-40C4-B93B-68E97521F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B73A-C913-4149-8C99-DF87A4022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776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2C1A4C-5A94-45B3-9C66-B61448123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F78D79-F3FC-43BF-B9D9-BA1B8430C3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BC976B-5F5C-4ACC-8EAE-F10650ED3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C45473-3EAD-4F08-A906-65AF82D90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723DF-685B-4763-9D5F-BF2FA0B9B53B}" type="datetimeFigureOut">
              <a:rPr lang="ru-RU" smtClean="0"/>
              <a:t>ср 28.02.24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947C24-E158-4230-88F7-0E2363481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D146DE-67CE-4F8A-9CC5-947159FC0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B73A-C913-4149-8C99-DF87A4022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130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43CBF1-D4BD-4FF0-B0E5-09BEF894B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4639A6-F388-4090-97FA-5D1F64B55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57DBD18-B22A-487C-886D-96770F5343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3E30922-D9C0-4F39-B3A9-E121DBB7B8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C46CBE1-9B35-478A-810C-F94541DA2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24E75B-2ECF-42B7-91F4-8E77BF39B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723DF-685B-4763-9D5F-BF2FA0B9B53B}" type="datetimeFigureOut">
              <a:rPr lang="ru-RU" smtClean="0"/>
              <a:t>ср 28.02.24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8C9CF12-E575-4E36-A784-F91192761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5DF7AED-5A9B-49BF-98B5-62206102E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B73A-C913-4149-8C99-DF87A4022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038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C50DB3-A20E-4B5B-B091-BD3F9EA46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DA446CD-31CF-422A-961E-D5B3813CA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723DF-685B-4763-9D5F-BF2FA0B9B53B}" type="datetimeFigureOut">
              <a:rPr lang="ru-RU" smtClean="0"/>
              <a:t>ср 28.02.24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C5E3B5C-949C-4233-8240-A824819AE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415C1D-3F18-4FAB-BFE4-F1D695CE7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B73A-C913-4149-8C99-DF87A4022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42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0C385A7-8937-459A-BEEC-7E6DAE0F6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723DF-685B-4763-9D5F-BF2FA0B9B53B}" type="datetimeFigureOut">
              <a:rPr lang="ru-RU" smtClean="0"/>
              <a:t>ср 28.02.24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FDA8AD6-838F-4036-BDB5-2A07B394C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01088B0-B32D-4A27-9CDE-E5BBC76F3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B73A-C913-4149-8C99-DF87A4022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819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3878E4-0A58-4393-A412-3E8444B37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46AC19-E207-4C96-917A-4C4D19741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309DD6A-77F4-4583-964B-076085C0E2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331615-E2B7-47B0-8341-C01366C04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723DF-685B-4763-9D5F-BF2FA0B9B53B}" type="datetimeFigureOut">
              <a:rPr lang="ru-RU" smtClean="0"/>
              <a:t>ср 28.02.24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01C09B-F8E4-4CC3-AA47-E0A1F69F0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262591-DD70-4DE2-B2A8-7184B8A39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B73A-C913-4149-8C99-DF87A4022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856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2478BC-709C-4C6D-A50E-6B59E2A79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E2D1DF0-0DE7-4FB7-9D76-1B92B175B2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4CC4B5-A256-4956-A57B-26A037365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D1CC06-867D-440F-A978-9050150E7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723DF-685B-4763-9D5F-BF2FA0B9B53B}" type="datetimeFigureOut">
              <a:rPr lang="ru-RU" smtClean="0"/>
              <a:t>ср 28.02.24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CB47C9-828F-4C39-95DE-670DB89BE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B34479-44D1-4E0C-9D24-227B93F0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CB73A-C913-4149-8C99-DF87A4022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007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5A85DE-076D-4B52-BA19-869CD1131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7C1BCC-3FD6-4DF2-9DF5-9227B0D1C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16634D-CD91-4D00-B204-9AC31945FE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723DF-685B-4763-9D5F-BF2FA0B9B53B}" type="datetimeFigureOut">
              <a:rPr lang="ru-RU" smtClean="0"/>
              <a:t>ср 28.02.24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54D08B-96DD-4469-B867-E30D5817BC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0F44FB-1487-4AFF-8459-15DF94B9DE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CB73A-C913-4149-8C99-DF87A4022B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95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0CF904A-F07C-4416-83CB-CBE3119D6F7E}"/>
              </a:ext>
            </a:extLst>
          </p:cNvPr>
          <p:cNvSpPr/>
          <p:nvPr/>
        </p:nvSpPr>
        <p:spPr>
          <a:xfrm>
            <a:off x="2849732" y="1811824"/>
            <a:ext cx="766143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Ситуативные задачи на уроках биологии</a:t>
            </a:r>
          </a:p>
          <a:p>
            <a:pPr algn="r"/>
            <a:endParaRPr lang="ru-RU" sz="6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биологии </a:t>
            </a:r>
          </a:p>
          <a:p>
            <a:pPr algn="r"/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«Заречненская </a:t>
            </a:r>
          </a:p>
          <a:p>
            <a:pPr algn="r"/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им. 126 ОГББО»</a:t>
            </a:r>
          </a:p>
          <a:p>
            <a:pPr algn="r"/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Бондаренко Т.В.</a:t>
            </a:r>
            <a:endParaRPr lang="en-US" sz="3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6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https://kartinki.pics/uploads/posts/2022-02/1645783206_36-kartinkin-net-p-kartinki-umnaya-sova-39.jpg">
            <a:extLst>
              <a:ext uri="{FF2B5EF4-FFF2-40B4-BE49-F238E27FC236}">
                <a16:creationId xmlns:a16="http://schemas.microsoft.com/office/drawing/2014/main" id="{41F889CD-1A90-4AE1-915E-D619C3CDAD1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0" y="5617067"/>
            <a:ext cx="848302" cy="82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5563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191252-EC55-480F-BA0A-284847B3C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949963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1496 году в замке миланского герцога Моро состоялось предновогоднее праздничное шествие. Одним из его главных участников был мальчик полностью покрытый золотой краской- олицетворение золотого века. Праздник был прерван из-за внезапного заболевания жены герцога. Замок опустел. Мальчик целую ночь провел на каменном полу и заболел. На 4 день мальчик умер.</a:t>
            </a:r>
            <a:br>
              <a:rPr lang="ru-RU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Задания:</a:t>
            </a:r>
            <a:br>
              <a:rPr lang="ru-RU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1.Нарушение какой функции кожи привело к смерти мальчика?</a:t>
            </a:r>
            <a:br>
              <a:rPr lang="ru-RU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2.Опишите механизм протекания этого процесса.</a:t>
            </a:r>
          </a:p>
        </p:txBody>
      </p:sp>
      <p:pic>
        <p:nvPicPr>
          <p:cNvPr id="4" name="Рисунок 3" descr="https://kartinki.pics/uploads/posts/2022-02/1645783206_36-kartinkin-net-p-kartinki-umnaya-sova-39.jpg">
            <a:extLst>
              <a:ext uri="{FF2B5EF4-FFF2-40B4-BE49-F238E27FC236}">
                <a16:creationId xmlns:a16="http://schemas.microsoft.com/office/drawing/2014/main" id="{8FBD4EE7-1C9D-439E-AC16-432D2AFFAD6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0" y="5617067"/>
            <a:ext cx="848302" cy="82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1744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3ABA94-85E2-40E4-9767-7EABF84D9E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35837"/>
            <a:ext cx="9144000" cy="3497802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быстром восхождении на гору у здоровых людей развивается так называемая «горная болезнь», которая проявляется в одышке, сердцебиении, головокружении и общей слабости. При частых тренировках эти симптомы со временем проходят. Объясните, почему нетренированные люди начинают страдать от «горной болезни» и сделайте предположение о том, какие изменения происходят в крови тренированных людей.</a:t>
            </a:r>
          </a:p>
        </p:txBody>
      </p:sp>
      <p:pic>
        <p:nvPicPr>
          <p:cNvPr id="4" name="Рисунок 3" descr="https://kartinki.pics/uploads/posts/2022-02/1645783206_36-kartinkin-net-p-kartinki-umnaya-sova-39.jpg">
            <a:extLst>
              <a:ext uri="{FF2B5EF4-FFF2-40B4-BE49-F238E27FC236}">
                <a16:creationId xmlns:a16="http://schemas.microsoft.com/office/drawing/2014/main" id="{B64CF350-1470-42AE-AF68-FDA60CBCF32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0" y="5617067"/>
            <a:ext cx="848302" cy="82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67517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B59499-86EE-4E84-A8D1-5BE6AC15A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72" y="1482571"/>
            <a:ext cx="9897856" cy="5264458"/>
          </a:xfrm>
          <a:prstGeom prst="rect">
            <a:avLst/>
          </a:prstGeom>
        </p:spPr>
      </p:pic>
      <p:pic>
        <p:nvPicPr>
          <p:cNvPr id="4" name="Рисунок 3" descr="https://kartinki.pics/uploads/posts/2022-02/1645783206_36-kartinkin-net-p-kartinki-umnaya-sova-39.jpg">
            <a:extLst>
              <a:ext uri="{FF2B5EF4-FFF2-40B4-BE49-F238E27FC236}">
                <a16:creationId xmlns:a16="http://schemas.microsoft.com/office/drawing/2014/main" id="{C344FBE7-1948-4844-8FA9-A8F0DB999BA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0" y="5617067"/>
            <a:ext cx="848302" cy="82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46184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E6B1217-9C50-4431-B16C-359579DB5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730" y="1278385"/>
            <a:ext cx="9602540" cy="5468644"/>
          </a:xfrm>
          <a:prstGeom prst="rect">
            <a:avLst/>
          </a:prstGeom>
        </p:spPr>
      </p:pic>
      <p:pic>
        <p:nvPicPr>
          <p:cNvPr id="4" name="Рисунок 3" descr="https://kartinki.pics/uploads/posts/2022-02/1645783206_36-kartinkin-net-p-kartinki-umnaya-sova-39.jpg">
            <a:extLst>
              <a:ext uri="{FF2B5EF4-FFF2-40B4-BE49-F238E27FC236}">
                <a16:creationId xmlns:a16="http://schemas.microsoft.com/office/drawing/2014/main" id="{3121CE3B-159B-4505-8122-EDAC6521FBA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0" y="5617067"/>
            <a:ext cx="848302" cy="82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43712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BC56A0-11B4-430E-8A6F-516E1D02E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19" y="1358283"/>
            <a:ext cx="9573961" cy="5317725"/>
          </a:xfrm>
          <a:prstGeom prst="rect">
            <a:avLst/>
          </a:prstGeom>
        </p:spPr>
      </p:pic>
      <p:pic>
        <p:nvPicPr>
          <p:cNvPr id="4" name="Рисунок 3" descr="https://kartinki.pics/uploads/posts/2022-02/1645783206_36-kartinkin-net-p-kartinki-umnaya-sova-39.jpg">
            <a:extLst>
              <a:ext uri="{FF2B5EF4-FFF2-40B4-BE49-F238E27FC236}">
                <a16:creationId xmlns:a16="http://schemas.microsoft.com/office/drawing/2014/main" id="{39760173-FD05-4713-8271-85AFE2ACBF0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0" y="5617067"/>
            <a:ext cx="848302" cy="82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43340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FB819F-757D-4646-A19A-3C16136A0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31" y="1091953"/>
            <a:ext cx="9165121" cy="5353235"/>
          </a:xfrm>
          <a:prstGeom prst="rect">
            <a:avLst/>
          </a:prstGeom>
        </p:spPr>
      </p:pic>
      <p:pic>
        <p:nvPicPr>
          <p:cNvPr id="4" name="Рисунок 3" descr="https://kartinki.pics/uploads/posts/2022-02/1645783206_36-kartinkin-net-p-kartinki-umnaya-sova-39.jpg">
            <a:extLst>
              <a:ext uri="{FF2B5EF4-FFF2-40B4-BE49-F238E27FC236}">
                <a16:creationId xmlns:a16="http://schemas.microsoft.com/office/drawing/2014/main" id="{B7A3B02B-7D9E-47F3-A580-FA496EA56C1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0" y="5617067"/>
            <a:ext cx="848302" cy="82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76826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DC6A2F-AC8B-4918-9905-E8D990DED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591" y="1340527"/>
            <a:ext cx="8966447" cy="5379869"/>
          </a:xfrm>
          <a:prstGeom prst="rect">
            <a:avLst/>
          </a:prstGeom>
        </p:spPr>
      </p:pic>
      <p:pic>
        <p:nvPicPr>
          <p:cNvPr id="4" name="Рисунок 3" descr="https://kartinki.pics/uploads/posts/2022-02/1645783206_36-kartinkin-net-p-kartinki-umnaya-sova-39.jpg">
            <a:extLst>
              <a:ext uri="{FF2B5EF4-FFF2-40B4-BE49-F238E27FC236}">
                <a16:creationId xmlns:a16="http://schemas.microsoft.com/office/drawing/2014/main" id="{A51FC5F5-81E3-43BC-BCED-F17FBF01B9C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0" y="5617067"/>
            <a:ext cx="848302" cy="82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52618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59EA9B-0D36-40D1-9C54-B2530465A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784" y="710213"/>
            <a:ext cx="7754432" cy="5921405"/>
          </a:xfrm>
          <a:prstGeom prst="rect">
            <a:avLst/>
          </a:prstGeom>
        </p:spPr>
      </p:pic>
      <p:pic>
        <p:nvPicPr>
          <p:cNvPr id="4" name="Рисунок 3" descr="https://kartinki.pics/uploads/posts/2022-02/1645783206_36-kartinkin-net-p-kartinki-umnaya-sova-39.jpg">
            <a:extLst>
              <a:ext uri="{FF2B5EF4-FFF2-40B4-BE49-F238E27FC236}">
                <a16:creationId xmlns:a16="http://schemas.microsoft.com/office/drawing/2014/main" id="{58104EF6-6840-46BC-8BF8-9798A63082A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0" y="5617067"/>
            <a:ext cx="848302" cy="82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63308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77C5FD-B519-4C33-9FA5-E53A3D5F9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845" y="1322772"/>
            <a:ext cx="9843242" cy="5426802"/>
          </a:xfrm>
          <a:prstGeom prst="rect">
            <a:avLst/>
          </a:prstGeom>
        </p:spPr>
      </p:pic>
      <p:pic>
        <p:nvPicPr>
          <p:cNvPr id="4" name="Рисунок 3" descr="https://kartinki.pics/uploads/posts/2022-02/1645783206_36-kartinkin-net-p-kartinki-umnaya-sova-39.jpg">
            <a:extLst>
              <a:ext uri="{FF2B5EF4-FFF2-40B4-BE49-F238E27FC236}">
                <a16:creationId xmlns:a16="http://schemas.microsoft.com/office/drawing/2014/main" id="{270B4373-01DB-418A-BA9E-16502F39204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0" y="5617067"/>
            <a:ext cx="848302" cy="82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8397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171A85-B4DA-4EF4-BC06-661379F26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368" y="1793289"/>
            <a:ext cx="9259411" cy="4563123"/>
          </a:xfrm>
          <a:prstGeom prst="rect">
            <a:avLst/>
          </a:prstGeom>
        </p:spPr>
      </p:pic>
      <p:pic>
        <p:nvPicPr>
          <p:cNvPr id="4" name="Рисунок 3" descr="https://kartinki.pics/uploads/posts/2022-02/1645783206_36-kartinkin-net-p-kartinki-umnaya-sova-39.jpg">
            <a:extLst>
              <a:ext uri="{FF2B5EF4-FFF2-40B4-BE49-F238E27FC236}">
                <a16:creationId xmlns:a16="http://schemas.microsoft.com/office/drawing/2014/main" id="{4CB66B78-C57F-4F17-BE80-93AA649336D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0" y="5617067"/>
            <a:ext cx="848302" cy="82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89887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EF4B2-2843-4931-A0A5-D19D6C05BA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60124"/>
            <a:ext cx="9144000" cy="3577701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 один наставник не должен забывать, что его главнейшая обязанность состоит в приучении воспитанников к умственному труду и что эта обязанность более важна, нежели передача самого предмета.</a:t>
            </a:r>
            <a:br>
              <a:rPr lang="ru-RU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</a:t>
            </a: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 Д. Ушинский</a:t>
            </a:r>
            <a:b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kartinki.pics/uploads/posts/2022-02/1645783206_36-kartinkin-net-p-kartinki-umnaya-sova-39.jpg">
            <a:extLst>
              <a:ext uri="{FF2B5EF4-FFF2-40B4-BE49-F238E27FC236}">
                <a16:creationId xmlns:a16="http://schemas.microsoft.com/office/drawing/2014/main" id="{028365C6-07E7-4C7A-ACB2-E379144319E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0" y="5617067"/>
            <a:ext cx="848302" cy="82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65154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87B71F-78EF-46AE-B557-E11890BF6C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91" y="1454066"/>
            <a:ext cx="9488224" cy="4944165"/>
          </a:xfrm>
          <a:prstGeom prst="rect">
            <a:avLst/>
          </a:prstGeom>
        </p:spPr>
      </p:pic>
      <p:pic>
        <p:nvPicPr>
          <p:cNvPr id="4" name="Рисунок 3" descr="https://kartinki.pics/uploads/posts/2022-02/1645783206_36-kartinkin-net-p-kartinki-umnaya-sova-39.jpg">
            <a:extLst>
              <a:ext uri="{FF2B5EF4-FFF2-40B4-BE49-F238E27FC236}">
                <a16:creationId xmlns:a16="http://schemas.microsoft.com/office/drawing/2014/main" id="{A9657B00-E26D-4357-94AE-73EC95C45E0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0" y="5617067"/>
            <a:ext cx="848302" cy="82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37749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BF4ED3-AB8E-4A3E-8826-D519816EE3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635" y="1751959"/>
            <a:ext cx="9021434" cy="3886742"/>
          </a:xfrm>
          <a:prstGeom prst="rect">
            <a:avLst/>
          </a:prstGeom>
        </p:spPr>
      </p:pic>
      <p:pic>
        <p:nvPicPr>
          <p:cNvPr id="4" name="Рисунок 3" descr="https://kartinki.pics/uploads/posts/2022-02/1645783206_36-kartinkin-net-p-kartinki-umnaya-sova-39.jpg">
            <a:extLst>
              <a:ext uri="{FF2B5EF4-FFF2-40B4-BE49-F238E27FC236}">
                <a16:creationId xmlns:a16="http://schemas.microsoft.com/office/drawing/2014/main" id="{E4A5C403-6CDA-4006-9431-F1FBC45F593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0" y="5617067"/>
            <a:ext cx="848302" cy="82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03095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3081B0-7E49-44B0-8270-70D3BD4CE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362" y="1581338"/>
            <a:ext cx="9945488" cy="3943900"/>
          </a:xfrm>
          <a:prstGeom prst="rect">
            <a:avLst/>
          </a:prstGeom>
        </p:spPr>
      </p:pic>
      <p:pic>
        <p:nvPicPr>
          <p:cNvPr id="4" name="Рисунок 3" descr="https://kartinki.pics/uploads/posts/2022-02/1645783206_36-kartinkin-net-p-kartinki-umnaya-sova-39.jpg">
            <a:extLst>
              <a:ext uri="{FF2B5EF4-FFF2-40B4-BE49-F238E27FC236}">
                <a16:creationId xmlns:a16="http://schemas.microsoft.com/office/drawing/2014/main" id="{79F1177C-FB13-48A0-A100-A1338B60CC7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0" y="5617067"/>
            <a:ext cx="848302" cy="82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23428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818D07-33AD-4D07-B90E-603538EC7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299" y="1245989"/>
            <a:ext cx="8516539" cy="5058481"/>
          </a:xfrm>
          <a:prstGeom prst="rect">
            <a:avLst/>
          </a:prstGeom>
        </p:spPr>
      </p:pic>
      <p:pic>
        <p:nvPicPr>
          <p:cNvPr id="4" name="Рисунок 3" descr="https://kartinki.pics/uploads/posts/2022-02/1645783206_36-kartinkin-net-p-kartinki-umnaya-sova-39.jpg">
            <a:extLst>
              <a:ext uri="{FF2B5EF4-FFF2-40B4-BE49-F238E27FC236}">
                <a16:creationId xmlns:a16="http://schemas.microsoft.com/office/drawing/2014/main" id="{0374CED2-6229-441A-A107-487F9B4BFDD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0" y="5617067"/>
            <a:ext cx="848302" cy="82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02826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9632E0-D501-433F-881D-0E08813F6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284" y="1662310"/>
            <a:ext cx="9697803" cy="3781953"/>
          </a:xfrm>
          <a:prstGeom prst="rect">
            <a:avLst/>
          </a:prstGeom>
        </p:spPr>
      </p:pic>
      <p:pic>
        <p:nvPicPr>
          <p:cNvPr id="4" name="Рисунок 3" descr="https://kartinki.pics/uploads/posts/2022-02/1645783206_36-kartinkin-net-p-kartinki-umnaya-sova-39.jpg">
            <a:extLst>
              <a:ext uri="{FF2B5EF4-FFF2-40B4-BE49-F238E27FC236}">
                <a16:creationId xmlns:a16="http://schemas.microsoft.com/office/drawing/2014/main" id="{BA4A2160-7EF4-4B21-A336-A2A2E86D893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0" y="5617067"/>
            <a:ext cx="848302" cy="82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493961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C15FA3-67A7-4D16-8D8C-D692853FB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879" y="237679"/>
            <a:ext cx="8935697" cy="6382641"/>
          </a:xfrm>
          <a:prstGeom prst="rect">
            <a:avLst/>
          </a:prstGeom>
        </p:spPr>
      </p:pic>
      <p:pic>
        <p:nvPicPr>
          <p:cNvPr id="4" name="Рисунок 3" descr="https://kartinki.pics/uploads/posts/2022-02/1645783206_36-kartinkin-net-p-kartinki-umnaya-sova-39.jpg">
            <a:extLst>
              <a:ext uri="{FF2B5EF4-FFF2-40B4-BE49-F238E27FC236}">
                <a16:creationId xmlns:a16="http://schemas.microsoft.com/office/drawing/2014/main" id="{2D2C5AA9-20E2-4272-B233-12C5CCB1273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0" y="5617067"/>
            <a:ext cx="848302" cy="82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910391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C9CF98-ED7F-4E83-8F28-6CBFE757B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7505"/>
            <a:ext cx="12192000" cy="3642384"/>
          </a:xfrm>
          <a:prstGeom prst="rect">
            <a:avLst/>
          </a:prstGeom>
        </p:spPr>
      </p:pic>
      <p:pic>
        <p:nvPicPr>
          <p:cNvPr id="4" name="Рисунок 3" descr="https://kartinki.pics/uploads/posts/2022-02/1645783206_36-kartinkin-net-p-kartinki-umnaya-sova-39.jpg">
            <a:extLst>
              <a:ext uri="{FF2B5EF4-FFF2-40B4-BE49-F238E27FC236}">
                <a16:creationId xmlns:a16="http://schemas.microsoft.com/office/drawing/2014/main" id="{3BBDECFF-AABA-4A96-A3C7-DE7ACED7163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0" y="5617067"/>
            <a:ext cx="848302" cy="82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8055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AAB925-0CC1-417C-BD56-F00D9C23B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552" y="1759094"/>
            <a:ext cx="9069066" cy="3677163"/>
          </a:xfrm>
          <a:prstGeom prst="rect">
            <a:avLst/>
          </a:prstGeom>
        </p:spPr>
      </p:pic>
      <p:pic>
        <p:nvPicPr>
          <p:cNvPr id="4" name="Рисунок 3" descr="https://kartinki.pics/uploads/posts/2022-02/1645783206_36-kartinkin-net-p-kartinki-umnaya-sova-39.jpg">
            <a:extLst>
              <a:ext uri="{FF2B5EF4-FFF2-40B4-BE49-F238E27FC236}">
                <a16:creationId xmlns:a16="http://schemas.microsoft.com/office/drawing/2014/main" id="{0AD9DA23-E8E7-4C1B-BBE9-BC29759C405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0" y="5617067"/>
            <a:ext cx="848302" cy="82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601514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73C424-149B-4407-81D5-4C42C53A6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586" y="0"/>
            <a:ext cx="10599938" cy="6858000"/>
          </a:xfrm>
          <a:prstGeom prst="rect">
            <a:avLst/>
          </a:prstGeom>
        </p:spPr>
      </p:pic>
      <p:pic>
        <p:nvPicPr>
          <p:cNvPr id="4" name="Рисунок 3" descr="https://kartinki.pics/uploads/posts/2022-02/1645783206_36-kartinkin-net-p-kartinki-umnaya-sova-39.jpg">
            <a:extLst>
              <a:ext uri="{FF2B5EF4-FFF2-40B4-BE49-F238E27FC236}">
                <a16:creationId xmlns:a16="http://schemas.microsoft.com/office/drawing/2014/main" id="{D89AD338-C66B-4F64-B779-1D893391680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0" y="5617067"/>
            <a:ext cx="848302" cy="82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772750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:a16="http://schemas.microsoft.com/office/drawing/2014/main" id="{4256271F-6A45-4E97-987B-2853F4922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81" y="639192"/>
            <a:ext cx="11079332" cy="5877018"/>
          </a:xfrm>
        </p:spPr>
      </p:pic>
      <p:pic>
        <p:nvPicPr>
          <p:cNvPr id="10" name="Рисунок 9" descr="https://kartinki.pics/uploads/posts/2022-02/1645783206_36-kartinkin-net-p-kartinki-umnaya-sova-39.jpg">
            <a:extLst>
              <a:ext uri="{FF2B5EF4-FFF2-40B4-BE49-F238E27FC236}">
                <a16:creationId xmlns:a16="http://schemas.microsoft.com/office/drawing/2014/main" id="{6B307D02-CC89-4A6C-9466-C0DA354E566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0" y="5617067"/>
            <a:ext cx="848302" cy="82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24601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E8EBA3-357D-4558-89C5-EA150BF0F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076" y="1074197"/>
            <a:ext cx="10483788" cy="5157927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ситуационных задач может способствовать:</a:t>
            </a:r>
            <a:b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-развитию навыков самоорганизации деятельности;</a:t>
            </a:r>
            <a:b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-формированию умения объяснять явления действительности;</a:t>
            </a:r>
            <a:b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-развитию способности ориентироваться в мире ценностей;</a:t>
            </a:r>
            <a:b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-повышению уровня функциональной грамотности;</a:t>
            </a:r>
            <a:b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-формированию ключевых компетентностей;</a:t>
            </a:r>
            <a:b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-подготовке к профессиональному выбору ;</a:t>
            </a:r>
            <a:b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-ориентация в ключевых проблемах современной жизни.</a:t>
            </a:r>
          </a:p>
        </p:txBody>
      </p:sp>
      <p:pic>
        <p:nvPicPr>
          <p:cNvPr id="3" name="Рисунок 2" descr="https://kartinki.pics/uploads/posts/2022-02/1645783206_36-kartinkin-net-p-kartinki-umnaya-sova-39.jpg">
            <a:extLst>
              <a:ext uri="{FF2B5EF4-FFF2-40B4-BE49-F238E27FC236}">
                <a16:creationId xmlns:a16="http://schemas.microsoft.com/office/drawing/2014/main" id="{9A32143A-6B8F-4291-8F2F-BFC6A8F6012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0" y="5617067"/>
            <a:ext cx="848302" cy="82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34334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13CF22-6E92-42B1-A7D5-601BBD660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64" y="1606858"/>
            <a:ext cx="10253709" cy="4722921"/>
          </a:xfrm>
          <a:prstGeom prst="rect">
            <a:avLst/>
          </a:prstGeom>
        </p:spPr>
      </p:pic>
      <p:pic>
        <p:nvPicPr>
          <p:cNvPr id="4" name="Рисунок 3" descr="https://kartinki.pics/uploads/posts/2022-02/1645783206_36-kartinkin-net-p-kartinki-umnaya-sova-39.jpg">
            <a:extLst>
              <a:ext uri="{FF2B5EF4-FFF2-40B4-BE49-F238E27FC236}">
                <a16:creationId xmlns:a16="http://schemas.microsoft.com/office/drawing/2014/main" id="{A1790D6B-8610-4ADF-A1AE-2AF9E126BBA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0" y="5617067"/>
            <a:ext cx="848302" cy="82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224148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87C30A-5B8A-4EEA-8E12-8925A704E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693" y="426128"/>
            <a:ext cx="8575829" cy="5761608"/>
          </a:xfrm>
          <a:prstGeom prst="rect">
            <a:avLst/>
          </a:prstGeom>
        </p:spPr>
      </p:pic>
      <p:pic>
        <p:nvPicPr>
          <p:cNvPr id="4" name="Рисунок 3" descr="https://kartinki.pics/uploads/posts/2022-02/1645783206_36-kartinkin-net-p-kartinki-umnaya-sova-39.jpg">
            <a:extLst>
              <a:ext uri="{FF2B5EF4-FFF2-40B4-BE49-F238E27FC236}">
                <a16:creationId xmlns:a16="http://schemas.microsoft.com/office/drawing/2014/main" id="{61B238F2-0905-4EC8-9AC8-664BC6805D5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0" y="5617067"/>
            <a:ext cx="848302" cy="82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68581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4D1992-CA82-4F33-8B93-FD4E2A67C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137" y="1091952"/>
            <a:ext cx="6667130" cy="3764133"/>
          </a:xfrm>
          <a:prstGeom prst="rect">
            <a:avLst/>
          </a:prstGeom>
        </p:spPr>
      </p:pic>
      <p:pic>
        <p:nvPicPr>
          <p:cNvPr id="4" name="Рисунок 3" descr="https://kartinki.pics/uploads/posts/2022-02/1645783206_36-kartinkin-net-p-kartinki-umnaya-sova-39.jpg">
            <a:extLst>
              <a:ext uri="{FF2B5EF4-FFF2-40B4-BE49-F238E27FC236}">
                <a16:creationId xmlns:a16="http://schemas.microsoft.com/office/drawing/2014/main" id="{6CB2B458-FDEE-4EE7-B58B-78889C2D3F0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0" y="5617067"/>
            <a:ext cx="848302" cy="82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798757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A38C56-8CE1-4A49-9770-01ECCD57D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099" y="1633491"/>
            <a:ext cx="6533965" cy="2512381"/>
          </a:xfrm>
          <a:prstGeom prst="rect">
            <a:avLst/>
          </a:prstGeom>
        </p:spPr>
      </p:pic>
      <p:pic>
        <p:nvPicPr>
          <p:cNvPr id="4" name="Рисунок 3" descr="https://kartinki.pics/uploads/posts/2022-02/1645783206_36-kartinkin-net-p-kartinki-umnaya-sova-39.jpg">
            <a:extLst>
              <a:ext uri="{FF2B5EF4-FFF2-40B4-BE49-F238E27FC236}">
                <a16:creationId xmlns:a16="http://schemas.microsoft.com/office/drawing/2014/main" id="{7378FB33-D571-4805-BD75-4E5F44022B4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0" y="5617067"/>
            <a:ext cx="848302" cy="82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369546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34D0E9-72CC-4F18-9BF0-6550B42DD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928" y="1340528"/>
            <a:ext cx="7732451" cy="4128117"/>
          </a:xfrm>
          <a:prstGeom prst="rect">
            <a:avLst/>
          </a:prstGeom>
        </p:spPr>
      </p:pic>
      <p:pic>
        <p:nvPicPr>
          <p:cNvPr id="4" name="Рисунок 3" descr="https://kartinki.pics/uploads/posts/2022-02/1645783206_36-kartinkin-net-p-kartinki-umnaya-sova-39.jpg">
            <a:extLst>
              <a:ext uri="{FF2B5EF4-FFF2-40B4-BE49-F238E27FC236}">
                <a16:creationId xmlns:a16="http://schemas.microsoft.com/office/drawing/2014/main" id="{F5D04710-8C85-462A-9F64-EAAF41004E0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0" y="5617067"/>
            <a:ext cx="848302" cy="82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027021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55DF24C-34D5-42D0-B54F-644B4DE4AF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490" y="1260629"/>
            <a:ext cx="8487053" cy="4758431"/>
          </a:xfrm>
          <a:prstGeom prst="rect">
            <a:avLst/>
          </a:prstGeom>
        </p:spPr>
      </p:pic>
      <p:pic>
        <p:nvPicPr>
          <p:cNvPr id="4" name="Рисунок 3" descr="https://kartinki.pics/uploads/posts/2022-02/1645783206_36-kartinkin-net-p-kartinki-umnaya-sova-39.jpg">
            <a:extLst>
              <a:ext uri="{FF2B5EF4-FFF2-40B4-BE49-F238E27FC236}">
                <a16:creationId xmlns:a16="http://schemas.microsoft.com/office/drawing/2014/main" id="{6955005D-2C3E-4FCB-8E25-11E88C357A9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0" y="5617067"/>
            <a:ext cx="848302" cy="82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731495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59D764-BFB1-4692-B488-498C3FEEB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477" y="1251752"/>
            <a:ext cx="7998780" cy="4873840"/>
          </a:xfrm>
          <a:prstGeom prst="rect">
            <a:avLst/>
          </a:prstGeom>
        </p:spPr>
      </p:pic>
      <p:pic>
        <p:nvPicPr>
          <p:cNvPr id="4" name="Рисунок 3" descr="https://kartinki.pics/uploads/posts/2022-02/1645783206_36-kartinkin-net-p-kartinki-umnaya-sova-39.jpg">
            <a:extLst>
              <a:ext uri="{FF2B5EF4-FFF2-40B4-BE49-F238E27FC236}">
                <a16:creationId xmlns:a16="http://schemas.microsoft.com/office/drawing/2014/main" id="{48FF7FD1-CA30-44B6-8C50-C86E3244222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0" y="5617067"/>
            <a:ext cx="848302" cy="82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847766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933BFA-2CC4-4161-B57C-4DE972CF7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75" y="1411549"/>
            <a:ext cx="7954392" cy="4829453"/>
          </a:xfrm>
          <a:prstGeom prst="rect">
            <a:avLst/>
          </a:prstGeom>
        </p:spPr>
      </p:pic>
      <p:pic>
        <p:nvPicPr>
          <p:cNvPr id="4" name="Рисунок 3" descr="https://kartinki.pics/uploads/posts/2022-02/1645783206_36-kartinkin-net-p-kartinki-umnaya-sova-39.jpg">
            <a:extLst>
              <a:ext uri="{FF2B5EF4-FFF2-40B4-BE49-F238E27FC236}">
                <a16:creationId xmlns:a16="http://schemas.microsoft.com/office/drawing/2014/main" id="{01FE82B0-B9CE-46CB-846C-28BF24BD94A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0" y="5617067"/>
            <a:ext cx="848302" cy="82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614393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2DCFBE-17A5-424D-B8F8-3411EFB10E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2179"/>
            <a:ext cx="9144000" cy="83778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4" name="Рисунок 3" descr="https://kartinki.pics/uploads/posts/2022-02/1645783206_36-kartinkin-net-p-kartinki-umnaya-sova-39.jpg">
            <a:extLst>
              <a:ext uri="{FF2B5EF4-FFF2-40B4-BE49-F238E27FC236}">
                <a16:creationId xmlns:a16="http://schemas.microsoft.com/office/drawing/2014/main" id="{A877FC80-2532-488C-B15C-DB634DAB06D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59" y="4705165"/>
            <a:ext cx="1740693" cy="1740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4910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490F9F3-9CED-4F3C-93FC-7ADDB77053D9}"/>
              </a:ext>
            </a:extLst>
          </p:cNvPr>
          <p:cNvSpPr/>
          <p:nvPr/>
        </p:nvSpPr>
        <p:spPr>
          <a:xfrm>
            <a:off x="2059618" y="1722644"/>
            <a:ext cx="831837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Ситуационные задачи – это задачи, позволяющие ученику осваивать интеллектуальные операции последовательно в процессе работы с информацией: </a:t>
            </a:r>
            <a:r>
              <a:rPr lang="ru-RU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ознакомление – понимание – применение – анализ – синтез – оценка.</a:t>
            </a:r>
          </a:p>
        </p:txBody>
      </p:sp>
      <p:pic>
        <p:nvPicPr>
          <p:cNvPr id="3" name="Рисунок 2" descr="https://kartinki.pics/uploads/posts/2022-02/1645783206_36-kartinkin-net-p-kartinki-umnaya-sova-39.jpg">
            <a:extLst>
              <a:ext uri="{FF2B5EF4-FFF2-40B4-BE49-F238E27FC236}">
                <a16:creationId xmlns:a16="http://schemas.microsoft.com/office/drawing/2014/main" id="{AA52C2D1-429F-4F2E-BC47-07737F5239C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0" y="5617067"/>
            <a:ext cx="848302" cy="82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94695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35E9653-0B2C-4464-8465-D44AE6781207}"/>
              </a:ext>
            </a:extLst>
          </p:cNvPr>
          <p:cNvSpPr/>
          <p:nvPr/>
        </p:nvSpPr>
        <p:spPr>
          <a:xfrm>
            <a:off x="585927" y="1440338"/>
            <a:ext cx="112302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Ситуативные задачи традиционно делят на </a:t>
            </a:r>
          </a:p>
          <a:p>
            <a:r>
              <a:rPr lang="ru-RU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образные, логические и оценочные.</a:t>
            </a:r>
          </a:p>
          <a:p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Образное задание – это такое, которое помогает учащимся воссоздать историческое прошлое в образах и оперировать ими. </a:t>
            </a:r>
          </a:p>
          <a:p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Интеллектуальные или логические задания направлены на усвоение теоретических знаний и требуют преимущественно активизации абстрактно – логического мышления.</a:t>
            </a:r>
          </a:p>
          <a:p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Оценочные задания побуждают учеников высказывать свои ценностные суждения, личностное отношение к изучаемому.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s://kartinki.pics/uploads/posts/2022-02/1645783206_36-kartinkin-net-p-kartinki-umnaya-sova-39.jpg">
            <a:extLst>
              <a:ext uri="{FF2B5EF4-FFF2-40B4-BE49-F238E27FC236}">
                <a16:creationId xmlns:a16="http://schemas.microsoft.com/office/drawing/2014/main" id="{40CB9E95-1BAF-42AD-B328-FA3261CC393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05" y="210566"/>
            <a:ext cx="848302" cy="82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99593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ED041B-97DC-42D9-9915-81B0A33987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97570"/>
            <a:ext cx="9144000" cy="2109109"/>
          </a:xfrm>
        </p:spPr>
        <p:txBody>
          <a:bodyPr>
            <a:normAutofit/>
          </a:bodyPr>
          <a:lstStyle/>
          <a:p>
            <a:pPr algn="l"/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 на изображение эритроцитов в разной среде. В каком растворе находятся эритроциты на 3 рисунке? Почему они разрушаются?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AC622E-24BE-489B-ABB0-DC8AEE1AD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36" y="3864006"/>
            <a:ext cx="5134692" cy="1676634"/>
          </a:xfrm>
          <a:prstGeom prst="rect">
            <a:avLst/>
          </a:prstGeom>
        </p:spPr>
      </p:pic>
      <p:pic>
        <p:nvPicPr>
          <p:cNvPr id="4" name="Рисунок 3" descr="https://kartinki.pics/uploads/posts/2022-02/1645783206_36-kartinkin-net-p-kartinki-umnaya-sova-39.jpg">
            <a:extLst>
              <a:ext uri="{FF2B5EF4-FFF2-40B4-BE49-F238E27FC236}">
                <a16:creationId xmlns:a16="http://schemas.microsoft.com/office/drawing/2014/main" id="{D21DD128-136E-4459-905E-EE27FD72101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0" y="5617067"/>
            <a:ext cx="848302" cy="82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96355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DA463C-8766-4289-B847-3F2395FB13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44588"/>
            <a:ext cx="9144000" cy="4489881"/>
          </a:xfrm>
        </p:spPr>
        <p:txBody>
          <a:bodyPr>
            <a:noAutofit/>
          </a:bodyPr>
          <a:lstStyle/>
          <a:p>
            <a:pPr algn="l"/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У животных нет клеточной стенки, поэтому они более чувствительны к осмотическому давлению жидкости, в которой находятся. Эти клетки имеют систему защиты, основанную на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осморегуляции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организм животного стремится поддерживать осмотическое давление всех тканевых жидкостей на постоянном уровне.</a:t>
            </a:r>
            <a:b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Осмос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 односторонняя диффузия растворителя (воды) через полупроницаемую мембрану в более концентрированный раствор.</a:t>
            </a:r>
          </a:p>
        </p:txBody>
      </p:sp>
      <p:pic>
        <p:nvPicPr>
          <p:cNvPr id="3" name="Рисунок 2" descr="https://kartinki.pics/uploads/posts/2022-02/1645783206_36-kartinkin-net-p-kartinki-umnaya-sova-39.jpg">
            <a:extLst>
              <a:ext uri="{FF2B5EF4-FFF2-40B4-BE49-F238E27FC236}">
                <a16:creationId xmlns:a16="http://schemas.microsoft.com/office/drawing/2014/main" id="{ECDA721F-183C-49B5-AA29-D1440298608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0" y="5617067"/>
            <a:ext cx="848302" cy="82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94050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51A20B-8A43-4C01-A88C-A20E1A76F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04" y="230818"/>
            <a:ext cx="10972800" cy="6303147"/>
          </a:xfrm>
          <a:prstGeom prst="rect">
            <a:avLst/>
          </a:prstGeom>
        </p:spPr>
      </p:pic>
      <p:pic>
        <p:nvPicPr>
          <p:cNvPr id="3" name="Рисунок 2" descr="https://kartinki.pics/uploads/posts/2022-02/1645783206_36-kartinkin-net-p-kartinki-umnaya-sova-39.jpg">
            <a:extLst>
              <a:ext uri="{FF2B5EF4-FFF2-40B4-BE49-F238E27FC236}">
                <a16:creationId xmlns:a16="http://schemas.microsoft.com/office/drawing/2014/main" id="{2A7B6CBF-7AE1-42D0-BF0D-E32A669805B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53" y="5705289"/>
            <a:ext cx="848302" cy="82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1601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C5D12D-A89F-46C7-99D5-90749E362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395" y="1189607"/>
            <a:ext cx="7341833" cy="5193437"/>
          </a:xfrm>
          <a:prstGeom prst="rect">
            <a:avLst/>
          </a:prstGeom>
        </p:spPr>
      </p:pic>
      <p:pic>
        <p:nvPicPr>
          <p:cNvPr id="4" name="Рисунок 3" descr="https://kartinki.pics/uploads/posts/2022-02/1645783206_36-kartinkin-net-p-kartinki-umnaya-sova-39.jpg">
            <a:extLst>
              <a:ext uri="{FF2B5EF4-FFF2-40B4-BE49-F238E27FC236}">
                <a16:creationId xmlns:a16="http://schemas.microsoft.com/office/drawing/2014/main" id="{99EA3094-68EA-4749-B371-72553E0A097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0" y="5617067"/>
            <a:ext cx="848302" cy="82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132649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314</Words>
  <Application>Microsoft Office PowerPoint</Application>
  <PresentationFormat>Широкоэкранный</PresentationFormat>
  <Paragraphs>19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     Ни один наставник не должен забывать, что его главнейшая обязанность состоит в приучении воспитанников к умственному труду и что эта обязанность более важна, нежели передача самого предмета.                                                         К. Д. Ушинский </vt:lpstr>
      <vt:lpstr>Решение ситуационных задач может способствовать: -развитию навыков самоорганизации деятельности; -формированию умения объяснять явления действительности; -развитию способности ориентироваться в мире ценностей; -повышению уровня функциональной грамотности; -формированию ключевых компетентностей; -подготовке к профессиональному выбору ; -ориентация в ключевых проблемах современной жизни.</vt:lpstr>
      <vt:lpstr>Презентация PowerPoint</vt:lpstr>
      <vt:lpstr>Презентация PowerPoint</vt:lpstr>
      <vt:lpstr>    Посмотрите на изображение эритроцитов в разной среде. В каком растворе находятся эритроциты на 3 рисунке? Почему они разрушаются?</vt:lpstr>
      <vt:lpstr>   У животных нет клеточной стенки, поэтому они более чувствительны к осмотическому давлению жидкости, в которой находятся. Эти клетки имеют систему защиты, основанную на осморегуляции: организм животного стремится поддерживать осмотическое давление всех тканевых жидкостей на постоянном уровне.    Осмос — односторонняя диффузия растворителя (воды) через полупроницаемую мембрану в более концентрированный раствор.</vt:lpstr>
      <vt:lpstr>Презентация PowerPoint</vt:lpstr>
      <vt:lpstr>Презентация PowerPoint</vt:lpstr>
      <vt:lpstr>   В 1496 году в замке миланского герцога Моро состоялось предновогоднее праздничное шествие. Одним из его главных участников был мальчик полностью покрытый золотой краской- олицетворение золотого века. Праздник был прерван из-за внезапного заболевания жены герцога. Замок опустел. Мальчик целую ночь провел на каменном полу и заболел. На 4 день мальчик умер. Задания: 1.Нарушение какой функции кожи привело к смерти мальчика? 2.Опишите механизм протекания этого процесса.</vt:lpstr>
      <vt:lpstr>   При быстром восхождении на гору у здоровых людей развивается так называемая «горная болезнь», которая проявляется в одышке, сердцебиении, головокружении и общей слабости. При частых тренировках эти симптомы со временем проходят. Объясните, почему нетренированные люди начинают страдать от «горной болезни» и сделайте предположение о том, какие изменения происходят в крови тренированных людей.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Dom</dc:creator>
  <cp:lastModifiedBy>Dom</cp:lastModifiedBy>
  <cp:revision>23</cp:revision>
  <dcterms:created xsi:type="dcterms:W3CDTF">2024-02-23T10:28:21Z</dcterms:created>
  <dcterms:modified xsi:type="dcterms:W3CDTF">2024-02-28T17:48:44Z</dcterms:modified>
</cp:coreProperties>
</file>