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58" r:id="rId5"/>
    <p:sldId id="260" r:id="rId6"/>
    <p:sldId id="273" r:id="rId7"/>
    <p:sldId id="269" r:id="rId8"/>
    <p:sldId id="261" r:id="rId9"/>
    <p:sldId id="263" r:id="rId10"/>
    <p:sldId id="262" r:id="rId11"/>
    <p:sldId id="264" r:id="rId12"/>
    <p:sldId id="272" r:id="rId13"/>
    <p:sldId id="271" r:id="rId14"/>
    <p:sldId id="270" r:id="rId15"/>
    <p:sldId id="268" r:id="rId16"/>
    <p:sldId id="265" r:id="rId17"/>
    <p:sldId id="266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2454" y="-7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02131-7D48-4F95-A001-CBC917D16D57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F606-B326-4756-BE05-D8DBC96710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02131-7D48-4F95-A001-CBC917D16D57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F606-B326-4756-BE05-D8DBC96710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02131-7D48-4F95-A001-CBC917D16D57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F606-B326-4756-BE05-D8DBC96710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02131-7D48-4F95-A001-CBC917D16D57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F606-B326-4756-BE05-D8DBC96710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02131-7D48-4F95-A001-CBC917D16D57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F606-B326-4756-BE05-D8DBC96710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02131-7D48-4F95-A001-CBC917D16D57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F606-B326-4756-BE05-D8DBC96710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02131-7D48-4F95-A001-CBC917D16D57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F606-B326-4756-BE05-D8DBC96710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02131-7D48-4F95-A001-CBC917D16D57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F606-B326-4756-BE05-D8DBC96710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02131-7D48-4F95-A001-CBC917D16D57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F606-B326-4756-BE05-D8DBC96710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02131-7D48-4F95-A001-CBC917D16D57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F606-B326-4756-BE05-D8DBC96710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02131-7D48-4F95-A001-CBC917D16D57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EF606-B326-4756-BE05-D8DBC96710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602131-7D48-4F95-A001-CBC917D16D57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BEF606-B326-4756-BE05-D8DBC967101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1.jpe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image" Target="../media/image24.pn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Pictures\Фон игра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3858"/>
            <a:ext cx="9144000" cy="6854141"/>
          </a:xfrm>
          <a:prstGeom prst="rect">
            <a:avLst/>
          </a:prstGeom>
          <a:noFill/>
        </p:spPr>
      </p:pic>
      <p:pic>
        <p:nvPicPr>
          <p:cNvPr id="2050" name="Picture 2" descr="https://e.habazavr.ru/prezentaciya-uchitelnica-u-doski/uchitelnica-u-doski_013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476672"/>
            <a:ext cx="9144000" cy="612068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47664" y="1988840"/>
            <a:ext cx="69127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Деловая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игра с педагогами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на тему: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«Развитие речи в соответствии с ФГОС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ДО, ФОП ДО»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39952" y="4653136"/>
            <a:ext cx="47149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Заместитель заведующего по ВМР</a:t>
            </a:r>
          </a:p>
          <a:p>
            <a:pPr algn="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Дубина Виктория Александровна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35696" y="980728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ШКОЛА МОЛОДОГО ВОСПИТАТЕЛЯ 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СИМФЕРОПОЛЬСКОГО РАЙОНА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Pictures\Фон игра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3859"/>
            <a:ext cx="9144000" cy="685414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479555" y="476672"/>
            <a:ext cx="411965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 smtClean="0"/>
              <a:t>   </a:t>
            </a:r>
            <a:r>
              <a:rPr lang="ru-RU" sz="2800" b="1" i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Задание 5.</a:t>
            </a:r>
          </a:p>
          <a:p>
            <a:pPr algn="ctr"/>
            <a:r>
              <a:rPr lang="ru-RU" sz="2800" b="1" i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«Закончите пословицу»</a:t>
            </a:r>
            <a:endParaRPr lang="ru-RU" sz="2800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7624" y="1628800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 Что написано пером…»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99992" y="1628800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не вырубишь топором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87624" y="2060848"/>
            <a:ext cx="2603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 Любишь кататься…»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3968" y="2060849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люби и саночки возить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59632" y="2564904"/>
            <a:ext cx="274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 Не плюй в колодец…» 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55976" y="2564904"/>
            <a:ext cx="3178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пригодится – воды напиться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59632" y="3068960"/>
            <a:ext cx="2779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 Не имей сто рублей…»</a:t>
            </a:r>
            <a:r>
              <a:rPr lang="ru-RU" b="1" dirty="0" smtClean="0"/>
              <a:t> </a:t>
            </a:r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427984" y="3068960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 имей сто друзей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flipH="1">
            <a:off x="1259632" y="3573016"/>
            <a:ext cx="2839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 Семь раз отмерь…»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83968" y="3573016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один раз отрежь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87624" y="4077072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«Что посеешь…»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51920" y="4077072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то и пожнешь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59632" y="4509120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 Хочешь, есть калачи…»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16016" y="4509120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не сиди на печи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87624" y="5013176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 Не красна изба углами…»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788024" y="5013176"/>
            <a:ext cx="22573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 красна – пирогами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  <p:bldP spid="12" grpId="0"/>
      <p:bldP spid="14" grpId="0"/>
      <p:bldP spid="17" grpId="0"/>
      <p:bldP spid="19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Pictures\Фон игра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414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908881" y="836712"/>
            <a:ext cx="341164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Задание 6.</a:t>
            </a:r>
          </a:p>
          <a:p>
            <a:r>
              <a:rPr lang="ru-RU" sz="32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«Похожие слова»</a:t>
            </a:r>
            <a:endParaRPr lang="ru-RU" sz="32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4948" y="2132856"/>
            <a:ext cx="5849294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Есть сладкое слово – конфета,</a:t>
            </a:r>
            <a:b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Есть быстрое слово – ракета,</a:t>
            </a:r>
            <a:b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Есть слово с окошком - вагон.</a:t>
            </a:r>
            <a:b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Есть кислое слово – лимон!</a:t>
            </a:r>
            <a:b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Pictures\Фон игра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171400"/>
            <a:ext cx="9144000" cy="7029400"/>
          </a:xfrm>
          <a:prstGeom prst="rect">
            <a:avLst/>
          </a:prstGeom>
          <a:noFill/>
        </p:spPr>
      </p:pic>
      <p:pic>
        <p:nvPicPr>
          <p:cNvPr id="44034" name="Picture 2" descr="https://papik.pro/uploads/posts/2021-12/1639283633_62-papik-pro-p-oduvanchik-klipart-63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971600" y="548680"/>
            <a:ext cx="2880320" cy="2972002"/>
          </a:xfrm>
          <a:prstGeom prst="rect">
            <a:avLst/>
          </a:prstGeom>
          <a:noFill/>
        </p:spPr>
      </p:pic>
      <p:pic>
        <p:nvPicPr>
          <p:cNvPr id="4" name="Picture 2" descr="https://papik.pro/uploads/posts/2021-12/1639283633_62-papik-pro-p-oduvanchik-klipart-63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707904" y="2195696"/>
            <a:ext cx="3074130" cy="3171982"/>
          </a:xfrm>
          <a:prstGeom prst="rect">
            <a:avLst/>
          </a:prstGeom>
          <a:noFill/>
        </p:spPr>
      </p:pic>
      <p:pic>
        <p:nvPicPr>
          <p:cNvPr id="5" name="Picture 2" descr="https://papik.pro/uploads/posts/2021-12/1639283633_62-papik-pro-p-oduvanchik-klipart-63.pn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012160" y="548680"/>
            <a:ext cx="2880320" cy="297200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123728" y="2996952"/>
            <a:ext cx="1584176" cy="4320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Словесный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32040" y="4869160"/>
            <a:ext cx="1584176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Наглядный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64288" y="2996952"/>
            <a:ext cx="1584176" cy="43204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Практический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779913" y="836712"/>
            <a:ext cx="1002969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827585" y="5648266"/>
            <a:ext cx="936104" cy="873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4716017" y="5705873"/>
            <a:ext cx="1080119" cy="1008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7668344" y="4941169"/>
            <a:ext cx="92581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683569" y="4005064"/>
            <a:ext cx="1008111" cy="940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5076056" y="980729"/>
            <a:ext cx="1002969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2483768" y="3501009"/>
            <a:ext cx="108012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7956376" y="3789040"/>
            <a:ext cx="1008111" cy="940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4" cstate="screen"/>
          <a:srcRect/>
          <a:stretch>
            <a:fillRect/>
          </a:stretch>
        </p:blipFill>
        <p:spPr bwMode="auto">
          <a:xfrm>
            <a:off x="107504" y="1"/>
            <a:ext cx="108012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5" cstate="screen"/>
          <a:srcRect/>
          <a:stretch>
            <a:fillRect/>
          </a:stretch>
        </p:blipFill>
        <p:spPr bwMode="auto">
          <a:xfrm>
            <a:off x="107504" y="2708921"/>
            <a:ext cx="936104" cy="873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6" cstate="screen"/>
          <a:srcRect/>
          <a:stretch>
            <a:fillRect/>
          </a:stretch>
        </p:blipFill>
        <p:spPr bwMode="auto">
          <a:xfrm>
            <a:off x="2195737" y="5705872"/>
            <a:ext cx="936104" cy="873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7" cstate="screen"/>
          <a:srcRect/>
          <a:stretch>
            <a:fillRect/>
          </a:stretch>
        </p:blipFill>
        <p:spPr bwMode="auto">
          <a:xfrm>
            <a:off x="6372200" y="5648266"/>
            <a:ext cx="108012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3337577" y="4941168"/>
            <a:ext cx="1080121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7884368" y="188640"/>
            <a:ext cx="108012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5436096" y="0"/>
            <a:ext cx="108012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21" cstate="screen"/>
          <a:srcRect/>
          <a:stretch>
            <a:fillRect/>
          </a:stretch>
        </p:blipFill>
        <p:spPr bwMode="auto">
          <a:xfrm>
            <a:off x="179512" y="4869160"/>
            <a:ext cx="1002968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22" cstate="screen"/>
          <a:srcRect/>
          <a:stretch>
            <a:fillRect/>
          </a:stretch>
        </p:blipFill>
        <p:spPr bwMode="auto">
          <a:xfrm>
            <a:off x="1979712" y="4581128"/>
            <a:ext cx="1008112" cy="940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27567E-6 L -0.0316 -0.5245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0" y="-26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67 0.00532 L -0.15729 0.01573 " pathEditMode="relative" ptsTypes="AA">
                                      <p:cBhvr>
                                        <p:cTn id="1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99 -0.00648 L -0.27952 -0.57285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00" y="-2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71138E-6 L 0.09462 -0.72387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00" y="-36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851 -0.04209 L -0.52309 -0.5037 " pathEditMode="relative" ptsTypes="AA">
                                      <p:cBhvr>
                                        <p:cTn id="22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61 0.09945 L 0.0158 -0.36216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0" y="-23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629 0.03677 L -0.39341 0.18362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00" y="7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7778E-6 -1.26735E-6 L 0.37013 -0.35662 " pathEditMode="relative" ptsTypes="AA">
                                      <p:cBhvr>
                                        <p:cTn id="34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0.06845 L -0.15746 -0.48821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00" y="-2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542 0.01712 L 0.64966 0.27937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700" y="13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319 -0.05782 L 0.77986 -0.62419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800" y="-2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96022E-6 L 0.59063 -0.52452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00" y="-26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82 -0.08187 L -0.22448 -0.42807 " pathEditMode="relative" ptsTypes="AA">
                                      <p:cBhvr>
                                        <p:cTn id="54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6346E-6 L 0.14965 -0.31475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00" y="-15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77778E-6 -2.56244E-6 L -0.37013 0.51411 " pathEditMode="relative" ptsTypes="AA">
                                      <p:cBhvr>
                                        <p:cTn id="62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62 0.08002 L 0.01979 0.44704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0" y="1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79 -0.0111 L 0.39774 0.00995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00" y="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Pictures\Фон игра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3859"/>
            <a:ext cx="9144000" cy="685414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95736" y="476672"/>
            <a:ext cx="42484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Задание 8.</a:t>
            </a:r>
          </a:p>
          <a:p>
            <a:pPr algn="ctr"/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«Зарядка для ума»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1187624" y="1844824"/>
            <a:ext cx="36004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1)около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пятиста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фотографий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поезжайте в город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пара носков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4) наиболее уместный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 rot="10800000" flipV="1">
            <a:off x="4427984" y="3573016"/>
            <a:ext cx="612068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 несколько ножниц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умелые повара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двое подружек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4) в полутора часах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fill="hold"/>
                                        <p:tgtEl>
                                          <p:spTgt spid="409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409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Pictures\Фон игра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4141"/>
          </a:xfrm>
          <a:prstGeom prst="rect">
            <a:avLst/>
          </a:prstGeom>
          <a:noFill/>
        </p:spPr>
      </p:pic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755576" y="980728"/>
            <a:ext cx="396044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 любимые профессора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наиболее решительнее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в двухстах метрах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4) на их территории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4572000" y="980728"/>
            <a:ext cx="4104456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 несколько яблок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лежит на шкафе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до тысяча восемьсот двенадцатого года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4) богатейший выбор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2852936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 пара сапог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килограмм помидоров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ехай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вперёд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4) в две тысячи пятом году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2852936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 пара туфлей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выправь текст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несколько полотенец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4) старых профессора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19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19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2" dur="indefinit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Pictures\Фон игра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414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979712" y="620688"/>
            <a:ext cx="509049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</a:rPr>
              <a:t>              </a:t>
            </a:r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Задание 9. </a:t>
            </a:r>
          </a:p>
          <a:p>
            <a:pPr algn="ctr"/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«Произнеси скороговорку»</a:t>
            </a:r>
            <a:endParaRPr lang="ru-RU" sz="32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755576" y="1916832"/>
            <a:ext cx="781236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«Перепел перепелку и перепелят в перелеске прятал от ребят».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755576" y="2996952"/>
            <a:ext cx="777686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«Тетерев сидел у Терентия в клетке, а тетерка с тетеревятами в лесу на ветке».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Pictures\Фон игра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414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771800" y="548680"/>
            <a:ext cx="2558393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 10. 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«Отгадай-ка»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55576" y="1556792"/>
            <a:ext cx="604867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Товарищ твой просит украдкой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Ответы списать из тетрадки.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надо! Ведь этим ты другу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Окажешь …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83768" y="2492896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медвежью услугу.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683568" y="3075057"/>
            <a:ext cx="662473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Фальшивят, путают слова,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Поют – кто в лес, кто … 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27984" y="3356992"/>
            <a:ext cx="25202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дрова!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755576" y="4087740"/>
            <a:ext cx="489654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Ребята слушать их не станут: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этих песен уши …</a:t>
            </a:r>
            <a:endParaRPr kumimoji="0" lang="ru-RU" sz="18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95936" y="4365104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вянут!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Pictures\Фон игра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4141"/>
          </a:xfrm>
          <a:prstGeom prst="rect">
            <a:avLst/>
          </a:prstGeom>
          <a:noFill/>
        </p:spPr>
      </p:pic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1187624" y="1404210"/>
            <a:ext cx="504056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Глеб у доски 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повесил нос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Краснеет …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 в этот час, как говорится,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Готов сквозь 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 чем же думал он вчера,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Когда баклуши …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утра!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71800" y="1700808"/>
            <a:ext cx="21034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 корней волос.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43808" y="2636912"/>
            <a:ext cx="38571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землю провалиться.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47864" y="3573016"/>
            <a:ext cx="6046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бил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0" name="Picture 36" descr="https://phonoteka.org/uploads/posts/2021-05/1621726437_28-phonoteka_org-p-raduga-fon-risunok-30.png"/>
          <p:cNvPicPr>
            <a:picLocks noChangeAspect="1" noChangeArrowheads="1"/>
          </p:cNvPicPr>
          <p:nvPr/>
        </p:nvPicPr>
        <p:blipFill>
          <a:blip r:embed="rId2" cstate="screen"/>
          <a:srcRect r="-704"/>
          <a:stretch>
            <a:fillRect/>
          </a:stretch>
        </p:blipFill>
        <p:spPr bwMode="auto">
          <a:xfrm>
            <a:off x="0" y="0"/>
            <a:ext cx="10297144" cy="2088232"/>
          </a:xfrm>
          <a:prstGeom prst="rect">
            <a:avLst/>
          </a:prstGeom>
          <a:noFill/>
        </p:spPr>
      </p:pic>
      <p:pic>
        <p:nvPicPr>
          <p:cNvPr id="1045" name="Picture 21" descr="https://i.pinimg.com/originals/fb/0f/59/fb0f591a4a080a936fca90904b7f41f9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907704" y="1196752"/>
            <a:ext cx="4824536" cy="3951295"/>
          </a:xfrm>
          <a:prstGeom prst="rect">
            <a:avLst/>
          </a:prstGeom>
          <a:noFill/>
        </p:spPr>
      </p:pic>
      <p:sp>
        <p:nvSpPr>
          <p:cNvPr id="1030" name="AutoShape 6" descr="https://pickimage.ru/wp-content/uploads/images/detskie/headprofession/zavedushaya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https://pickimage.ru/wp-content/uploads/images/detskie/headprofession/zavedushaya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https://free-png.ru/wp-content/uploads/2021/08/free-png.ru-6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AutoShape 14" descr="https://free-png.ru/wp-content/uploads/2021/08/free-png.ru-6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9" name="Picture 15" descr="C:\Users\User\Downloads\free-png.ru-65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851920" y="2636912"/>
            <a:ext cx="949445" cy="1368152"/>
          </a:xfrm>
          <a:prstGeom prst="rect">
            <a:avLst/>
          </a:prstGeom>
          <a:noFill/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932040" y="3933056"/>
            <a:ext cx="759954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292080" y="1988840"/>
            <a:ext cx="677229" cy="648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3203848" y="1700808"/>
            <a:ext cx="768085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4355976" y="1628800"/>
            <a:ext cx="720080" cy="668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50" name="Picture 26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2123728" y="2276872"/>
            <a:ext cx="792088" cy="741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51" name="Picture 27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3059832" y="4221088"/>
            <a:ext cx="856312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5436096" y="2924944"/>
            <a:ext cx="751387" cy="720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53" name="Picture 29"/>
          <p:cNvPicPr>
            <a:picLocks noChangeAspect="1" noChangeArrowheads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4067944" y="4365104"/>
            <a:ext cx="740999" cy="70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54" name="Picture 30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2195736" y="3140968"/>
            <a:ext cx="792088" cy="976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56" name="Picture 32" descr="https://raskrasdetstvo.com/upload/iblock/849/849bfd9611af344fd90216799e070a49.png"/>
          <p:cNvPicPr>
            <a:picLocks noChangeAspect="1" noChangeArrowheads="1"/>
          </p:cNvPicPr>
          <p:nvPr/>
        </p:nvPicPr>
        <p:blipFill>
          <a:blip r:embed="rId14" cstate="screen"/>
          <a:srcRect/>
          <a:stretch>
            <a:fillRect/>
          </a:stretch>
        </p:blipFill>
        <p:spPr bwMode="auto">
          <a:xfrm>
            <a:off x="6444208" y="1338190"/>
            <a:ext cx="2699792" cy="1658764"/>
          </a:xfrm>
          <a:prstGeom prst="rect">
            <a:avLst/>
          </a:prstGeom>
          <a:noFill/>
        </p:spPr>
      </p:pic>
      <p:pic>
        <p:nvPicPr>
          <p:cNvPr id="24" name="Picture 32" descr="https://raskrasdetstvo.com/upload/iblock/849/849bfd9611af344fd90216799e070a49.png"/>
          <p:cNvPicPr>
            <a:picLocks noChangeAspect="1" noChangeArrowheads="1"/>
          </p:cNvPicPr>
          <p:nvPr/>
        </p:nvPicPr>
        <p:blipFill>
          <a:blip r:embed="rId15" cstate="screen"/>
          <a:srcRect/>
          <a:stretch>
            <a:fillRect/>
          </a:stretch>
        </p:blipFill>
        <p:spPr bwMode="auto">
          <a:xfrm>
            <a:off x="251520" y="1772816"/>
            <a:ext cx="2343995" cy="1440160"/>
          </a:xfrm>
          <a:prstGeom prst="rect">
            <a:avLst/>
          </a:prstGeom>
          <a:noFill/>
        </p:spPr>
      </p:pic>
      <p:sp>
        <p:nvSpPr>
          <p:cNvPr id="25" name="TextBox 24"/>
          <p:cNvSpPr txBox="1"/>
          <p:nvPr/>
        </p:nvSpPr>
        <p:spPr>
          <a:xfrm>
            <a:off x="539552" y="2132856"/>
            <a:ext cx="14050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Вербальное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общение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948264" y="1700808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Невербальное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общение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58" name="Picture 34" descr="https://maslomart.com/upload/iblock/f57/f575d155ac991b0f55226c67d425a2c0.png"/>
          <p:cNvPicPr>
            <a:picLocks noChangeAspect="1" noChangeArrowheads="1"/>
          </p:cNvPicPr>
          <p:nvPr/>
        </p:nvPicPr>
        <p:blipFill>
          <a:blip r:embed="rId16" cstate="screen"/>
          <a:srcRect/>
          <a:stretch>
            <a:fillRect/>
          </a:stretch>
        </p:blipFill>
        <p:spPr bwMode="auto">
          <a:xfrm>
            <a:off x="7415808" y="2564904"/>
            <a:ext cx="1728192" cy="1851118"/>
          </a:xfrm>
          <a:prstGeom prst="rect">
            <a:avLst/>
          </a:prstGeom>
          <a:noFill/>
        </p:spPr>
      </p:pic>
      <p:pic>
        <p:nvPicPr>
          <p:cNvPr id="28" name="Picture 34" descr="https://maslomart.com/upload/iblock/f57/f575d155ac991b0f55226c67d425a2c0.png"/>
          <p:cNvPicPr>
            <a:picLocks noChangeAspect="1" noChangeArrowheads="1"/>
          </p:cNvPicPr>
          <p:nvPr/>
        </p:nvPicPr>
        <p:blipFill>
          <a:blip r:embed="rId17" cstate="screen"/>
          <a:srcRect/>
          <a:stretch>
            <a:fillRect/>
          </a:stretch>
        </p:blipFill>
        <p:spPr bwMode="auto">
          <a:xfrm>
            <a:off x="6444208" y="3140968"/>
            <a:ext cx="1680655" cy="1800200"/>
          </a:xfrm>
          <a:prstGeom prst="rect">
            <a:avLst/>
          </a:prstGeom>
          <a:noFill/>
        </p:spPr>
      </p:pic>
      <p:pic>
        <p:nvPicPr>
          <p:cNvPr id="29" name="Picture 34" descr="https://maslomart.com/upload/iblock/f57/f575d155ac991b0f55226c67d425a2c0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4788024" y="4282852"/>
            <a:ext cx="1824671" cy="1954460"/>
          </a:xfrm>
          <a:prstGeom prst="rect">
            <a:avLst/>
          </a:prstGeom>
          <a:noFill/>
        </p:spPr>
      </p:pic>
      <p:pic>
        <p:nvPicPr>
          <p:cNvPr id="30" name="Picture 34" descr="https://maslomart.com/upload/iblock/f57/f575d155ac991b0f55226c67d425a2c0.png"/>
          <p:cNvPicPr>
            <a:picLocks noChangeAspect="1" noChangeArrowheads="1"/>
          </p:cNvPicPr>
          <p:nvPr/>
        </p:nvPicPr>
        <p:blipFill>
          <a:blip r:embed="rId17" cstate="screen"/>
          <a:srcRect/>
          <a:stretch>
            <a:fillRect/>
          </a:stretch>
        </p:blipFill>
        <p:spPr bwMode="auto">
          <a:xfrm>
            <a:off x="0" y="3284984"/>
            <a:ext cx="1680655" cy="1800200"/>
          </a:xfrm>
          <a:prstGeom prst="rect">
            <a:avLst/>
          </a:prstGeom>
          <a:noFill/>
        </p:spPr>
      </p:pic>
      <p:pic>
        <p:nvPicPr>
          <p:cNvPr id="31" name="Picture 34" descr="https://maslomart.com/upload/iblock/f57/f575d155ac991b0f55226c67d425a2c0.png"/>
          <p:cNvPicPr>
            <a:picLocks noChangeAspect="1" noChangeArrowheads="1"/>
          </p:cNvPicPr>
          <p:nvPr/>
        </p:nvPicPr>
        <p:blipFill>
          <a:blip r:embed="rId17" cstate="screen"/>
          <a:srcRect/>
          <a:stretch>
            <a:fillRect/>
          </a:stretch>
        </p:blipFill>
        <p:spPr bwMode="auto">
          <a:xfrm>
            <a:off x="7463345" y="4149080"/>
            <a:ext cx="1680655" cy="1800200"/>
          </a:xfrm>
          <a:prstGeom prst="rect">
            <a:avLst/>
          </a:prstGeom>
          <a:noFill/>
        </p:spPr>
      </p:pic>
      <p:pic>
        <p:nvPicPr>
          <p:cNvPr id="32" name="Picture 34" descr="https://maslomart.com/upload/iblock/f57/f575d155ac991b0f55226c67d425a2c0.png"/>
          <p:cNvPicPr>
            <a:picLocks noChangeAspect="1" noChangeArrowheads="1"/>
          </p:cNvPicPr>
          <p:nvPr/>
        </p:nvPicPr>
        <p:blipFill>
          <a:blip r:embed="rId17" cstate="screen"/>
          <a:srcRect/>
          <a:stretch>
            <a:fillRect/>
          </a:stretch>
        </p:blipFill>
        <p:spPr bwMode="auto">
          <a:xfrm>
            <a:off x="6228184" y="4437112"/>
            <a:ext cx="1680655" cy="1800200"/>
          </a:xfrm>
          <a:prstGeom prst="rect">
            <a:avLst/>
          </a:prstGeom>
          <a:noFill/>
        </p:spPr>
      </p:pic>
      <p:sp>
        <p:nvSpPr>
          <p:cNvPr id="33" name="TextBox 32"/>
          <p:cNvSpPr txBox="1"/>
          <p:nvPr/>
        </p:nvSpPr>
        <p:spPr>
          <a:xfrm>
            <a:off x="467544" y="4077072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Слова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740352" y="3356992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Мимика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876256" y="393305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Взгляд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220072" y="5301209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Контакт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812360" y="5013176"/>
            <a:ext cx="901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Жесты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660232" y="522920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 rot="7541720">
            <a:off x="7521381" y="102437"/>
            <a:ext cx="461665" cy="172672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правильность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 rot="2026081">
            <a:off x="6410350" y="751230"/>
            <a:ext cx="1618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логичность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 rot="2250236">
            <a:off x="6235729" y="980721"/>
            <a:ext cx="1205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точность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 rot="2140515">
            <a:off x="5978534" y="1130639"/>
            <a:ext cx="1198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богатство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 rot="2084091">
            <a:off x="5780478" y="1277757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чистота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 rot="2032612">
            <a:off x="4784844" y="1390224"/>
            <a:ext cx="2098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выразительность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 rot="19887716">
            <a:off x="1428270" y="987454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уместность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000"/>
                            </p:stCondLst>
                            <p:childTnLst>
                              <p:par>
                                <p:cTn id="5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8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1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9" dur="10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4" dur="1000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  <p:bldP spid="37" grpId="0"/>
      <p:bldP spid="38" grpId="0"/>
      <p:bldP spid="40" grpId="0"/>
      <p:bldP spid="41" grpId="0"/>
      <p:bldP spid="42" grpId="0"/>
      <p:bldP spid="43" grpId="0"/>
      <p:bldP spid="44" grpId="0"/>
      <p:bldP spid="46" grpId="0"/>
      <p:bldP spid="4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Pictures\Фон игра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3859"/>
            <a:ext cx="9144000" cy="6854141"/>
          </a:xfrm>
          <a:prstGeom prst="rect">
            <a:avLst/>
          </a:prstGeom>
          <a:noFill/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611560" y="1916832"/>
            <a:ext cx="792088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Назовите украинскую сказку, созвучную по сюжету русской народной сказке 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«Теремок»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«Рукавичка»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611560" y="1268760"/>
            <a:ext cx="792088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Автор сказки 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«Гадкий утенок»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Ганс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Христиан Андерсен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539552" y="2771056"/>
            <a:ext cx="806489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какой сказке народов Севера девушка превратилась в птицу из-за своей привлекательной внешности?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Айога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1560" y="3717032"/>
            <a:ext cx="8208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Назовите имя прообраза нашего Буратино.</a:t>
            </a:r>
          </a:p>
          <a:p>
            <a:pPr lvl="0" algn="r"/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Пиноккио</a:t>
            </a: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5576" y="4437112"/>
            <a:ext cx="7848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хвастал заяц в одноименной сказке? </a:t>
            </a:r>
          </a:p>
          <a:p>
            <a:pPr lvl="0"/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«У меня не усы, а усищи, не лапы, а лапищи, не зубы, а 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зубищи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4439592" y="43934"/>
            <a:ext cx="2648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827584" y="4275347"/>
            <a:ext cx="763284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6" algn="just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96008" y="5381600"/>
            <a:ext cx="256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1815964" y="476672"/>
            <a:ext cx="560768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Задание 1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«Литературная страница»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Pictures\Фон игра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414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11560" y="476672"/>
            <a:ext cx="8064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Кто такие 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«Крылатый, мохнатый да масленый»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lvl="0" algn="r"/>
            <a:r>
              <a:rPr lang="ru-RU" sz="2000" dirty="0" smtClean="0">
                <a:solidFill>
                  <a:srgbClr val="002060"/>
                </a:solidFill>
              </a:rPr>
              <a:t> 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Воробей, мышонок и блин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124744"/>
            <a:ext cx="79928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457200" algn="l"/>
              </a:tabLs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Писатель и художник, автор книг 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«Ребятам о зверятах»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 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«Про Томку»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и др.?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Евгений 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Чарушин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539552" y="2286744"/>
            <a:ext cx="79928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Сказка, в которой один герой говорит другому: 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«Как выпрыгну, как выскочу — полетят клочки по закоулочкам!»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Заюшкина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избушка»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3429000"/>
            <a:ext cx="80648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457200" algn="l"/>
              </a:tabLs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Назовите наиболее известные сказки А.С. Пушкина. 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«Сказка о рыбаке и рыбке»</a:t>
            </a:r>
            <a:r>
              <a:rPr lang="ru-RU" sz="2000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 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«Сказка о спящей царевне и о семи богатырях»</a:t>
            </a:r>
            <a:r>
              <a:rPr lang="ru-RU" sz="2000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 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«Сказка о царе 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Салтане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r>
              <a:rPr lang="ru-RU" sz="2000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 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«Сказка о попе и о работнике его 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Балде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467544" y="4725144"/>
            <a:ext cx="813690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какой сказке девочка смогла пролезть в коровье ушко? 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Крошечка-хаврошечка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cf2.ppt-online.org/files2/slide/o/olKNC13WFmB90HIRxfyGSeijAw8nOYcD6Xk2qhLZE5/slide-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31464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883230" y="548680"/>
            <a:ext cx="477130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Задание 2.</a:t>
            </a:r>
          </a:p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 «Русские народные сказки»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9632" y="1484784"/>
            <a:ext cx="5832648" cy="4103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кашечрохав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Хаврошечка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боклоко</a:t>
            </a:r>
            <a:endPara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«Колобок»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зоркомо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Морозко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Очвокамйюд</a:t>
            </a:r>
            <a:endPara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Дюймовочка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Pictures\Фон игра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3858"/>
            <a:ext cx="9144000" cy="685414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95736" y="692696"/>
            <a:ext cx="48245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 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дыродйом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Мойдодыр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гукароснеч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«Снегурочка»</a:t>
            </a:r>
          </a:p>
          <a:p>
            <a:pPr algn="ctr"/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комерет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«Теремок»</a:t>
            </a:r>
          </a:p>
          <a:p>
            <a:pPr algn="ctr"/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Щеинакатар</a:t>
            </a: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Тараканище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Pictures\Фон игра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414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555776" y="54868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Задание 3. </a:t>
            </a:r>
          </a:p>
          <a:p>
            <a:pPr algn="ctr"/>
            <a:r>
              <a:rPr lang="ru-RU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«Назови одним словом»</a:t>
            </a:r>
            <a:endParaRPr lang="ru-RU" sz="28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1484784"/>
            <a:ext cx="4438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Изложение прослушанного произведения</a:t>
            </a:r>
            <a:r>
              <a:rPr lang="ru-RU" dirty="0" smtClean="0">
                <a:solidFill>
                  <a:srgbClr val="002060"/>
                </a:solidFill>
              </a:rPr>
              <a:t> 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08104" y="1484784"/>
            <a:ext cx="11937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пересказ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3568" y="184482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Методический прием, используемый на первых этапах обучения описанию картин, игрушек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08104" y="2276872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образец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3568" y="270892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Связное развернутое изложение какого-либо факта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64088" y="2924944"/>
            <a:ext cx="10575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рассказ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11560" y="335699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Короткий рассказ, чаще всего стихотворный, иносказательного содержания  с выводом-моралью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36096" y="3789040"/>
            <a:ext cx="8418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басня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11560" y="422108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Основной вид устного народного творчества, художественное повествование фантастического, приключенческого или бытового характера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80112" y="4941168"/>
            <a:ext cx="9446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сказка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5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Pictures\Фон игра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3859"/>
            <a:ext cx="9144000" cy="6854141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683568" y="90872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Устное народное творчество, народная мудрость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04048" y="1124744"/>
            <a:ext cx="13306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фольклор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83568" y="170080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 устного народного творчества, вопрос или задание, которое требует решения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20072" y="1916832"/>
            <a:ext cx="10624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загадка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83568" y="263691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Краткое выразительное изречение, имеющее поучительный смысл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427984" y="2852936"/>
            <a:ext cx="14013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пословица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55576" y="34290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Устное народное творчество, песня-сказание, основанное на реальных событиях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99992" y="3861048"/>
            <a:ext cx="10807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былина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55576" y="443711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Прием, используемый в старших группах при пересказе литературных произведений</a:t>
            </a:r>
            <a:r>
              <a:rPr lang="ru-RU" dirty="0" smtClean="0">
                <a:solidFill>
                  <a:srgbClr val="002060"/>
                </a:solidFill>
              </a:rPr>
              <a:t> 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580112" y="4653136"/>
            <a:ext cx="18193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драматизация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Pictures\Фон игра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414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42873" y="692696"/>
            <a:ext cx="6024470" cy="95410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Задание 4.</a:t>
            </a:r>
          </a:p>
          <a:p>
            <a:pPr algn="ctr"/>
            <a:r>
              <a:rPr lang="ru-RU" sz="28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«Подбери книжки  для малышки» 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683568" y="1926704"/>
            <a:ext cx="77768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Барто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«Игрушки», «Репка», «Колобок», «Теремок», «Сорока -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сорока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К.Чуковский. «Цыпленок»,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В.Сутеев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«Три котенка».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683568" y="2852936"/>
            <a:ext cx="77768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1-ая младшая группа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611560" y="3582888"/>
            <a:ext cx="784887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З.Александрова «Мой мишка»,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А.Барто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Девочка-ревушка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С.Маршак «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Усатый-полосатый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«Маша и медведь», «У солнышка в гостях», Е.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Чарушин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Волчишко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4283968" y="4869160"/>
            <a:ext cx="17572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2-ая младшая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611560" y="4404593"/>
            <a:ext cx="784887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683568" y="5445224"/>
            <a:ext cx="792088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1000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Pictures\Фон игра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414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9552" y="908720"/>
            <a:ext cx="79928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«Лисичка со скалочкой», «Гуси-Лебеди», «Два жадных медвежонка», «Зимовье»,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Я.Тайц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«По грибы», К.Чуковский «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Федорино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горе», Александрова «Ветер на речке», «Одуванчик», «Коза-дереза», «Петушок и бобовое зернышко».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23728" y="2564904"/>
            <a:ext cx="46805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средняя</a:t>
            </a: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11560" y="3140968"/>
            <a:ext cx="792088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Н.Носов «Живая шляпа», «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Айога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«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Хаврошечка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«Серебряное копытце», Х.К.Андерсен «Гадкий утенок», «Сказка о царе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Салтане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«Спящая красавица»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flipH="1">
            <a:off x="1259632" y="4581128"/>
            <a:ext cx="64400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подготовительная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818</TotalTime>
  <Words>694</Words>
  <Application>Microsoft Office PowerPoint</Application>
  <PresentationFormat>Экран (4:3)</PresentationFormat>
  <Paragraphs>179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Admin</cp:lastModifiedBy>
  <cp:revision>75</cp:revision>
  <dcterms:created xsi:type="dcterms:W3CDTF">2022-11-19T08:16:31Z</dcterms:created>
  <dcterms:modified xsi:type="dcterms:W3CDTF">2024-03-26T07:43:37Z</dcterms:modified>
</cp:coreProperties>
</file>