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notesMasterIdLst>
    <p:notesMasterId r:id="rId27"/>
  </p:notesMasterIdLst>
  <p:sldIdLst>
    <p:sldId id="256" r:id="rId2"/>
    <p:sldId id="257" r:id="rId3"/>
    <p:sldId id="258" r:id="rId4"/>
    <p:sldId id="279" r:id="rId5"/>
    <p:sldId id="259" r:id="rId6"/>
    <p:sldId id="260" r:id="rId7"/>
    <p:sldId id="280" r:id="rId8"/>
    <p:sldId id="267" r:id="rId9"/>
    <p:sldId id="268" r:id="rId10"/>
    <p:sldId id="269" r:id="rId11"/>
    <p:sldId id="270" r:id="rId12"/>
    <p:sldId id="264" r:id="rId13"/>
    <p:sldId id="271" r:id="rId14"/>
    <p:sldId id="272" r:id="rId15"/>
    <p:sldId id="275" r:id="rId16"/>
    <p:sldId id="286" r:id="rId17"/>
    <p:sldId id="265" r:id="rId18"/>
    <p:sldId id="273" r:id="rId19"/>
    <p:sldId id="274" r:id="rId20"/>
    <p:sldId id="282" r:id="rId21"/>
    <p:sldId id="283" r:id="rId22"/>
    <p:sldId id="281" r:id="rId23"/>
    <p:sldId id="284" r:id="rId24"/>
    <p:sldId id="285" r:id="rId25"/>
    <p:sldId id="26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62" autoAdjust="0"/>
    <p:restoredTop sz="60924" autoAdjust="0"/>
  </p:normalViewPr>
  <p:slideViewPr>
    <p:cSldViewPr>
      <p:cViewPr varScale="1">
        <p:scale>
          <a:sx n="25" d="100"/>
          <a:sy n="25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2FF4AC-9C56-4FF9-A929-826074B0609E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286F3C-3306-4591-B9AA-3E0358041B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08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633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352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6173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868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597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205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286F3C-3306-4591-B9AA-3E0358041BCC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958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79FB280-FD1B-4962-A64D-54B153496E62}" type="datetimeFigureOut">
              <a:rPr lang="ru-RU" smtClean="0"/>
              <a:t>15.02.2021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2660E41-05A3-46ED-BC0F-CE49F1434C8D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b="1" dirty="0" smtClean="0"/>
              <a:t>Формирование картографической грамотности</a:t>
            </a:r>
            <a:br>
              <a:rPr lang="ru-RU" b="1" dirty="0" smtClean="0"/>
            </a:br>
            <a:r>
              <a:rPr lang="ru-RU" b="1" dirty="0" smtClean="0"/>
              <a:t>обучающихся на уроках географии и внеурочной деятельности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495128"/>
          </a:xfrm>
        </p:spPr>
        <p:txBody>
          <a:bodyPr>
            <a:normAutofit/>
          </a:bodyPr>
          <a:lstStyle/>
          <a:p>
            <a:endParaRPr lang="ru-RU" sz="2400" dirty="0" smtClean="0"/>
          </a:p>
          <a:p>
            <a:r>
              <a:rPr lang="ru-RU" sz="2400" b="1" i="1" u="sng" dirty="0" smtClean="0"/>
              <a:t>Подготовила учитель географии и биологии</a:t>
            </a:r>
          </a:p>
          <a:p>
            <a:r>
              <a:rPr lang="ru-RU" sz="2400" b="1" i="1" u="sng" dirty="0" smtClean="0"/>
              <a:t> МБОУ «</a:t>
            </a:r>
            <a:r>
              <a:rPr lang="ru-RU" sz="2400" b="1" i="1" u="sng" dirty="0" err="1" smtClean="0"/>
              <a:t>Урожайновская</a:t>
            </a:r>
            <a:r>
              <a:rPr lang="ru-RU" sz="2400" b="1" i="1" u="sng" dirty="0" smtClean="0"/>
              <a:t> школа»</a:t>
            </a:r>
          </a:p>
          <a:p>
            <a:r>
              <a:rPr lang="ru-RU" sz="2400" b="1" i="1" u="sng" dirty="0" err="1" smtClean="0"/>
              <a:t>Росохатая</a:t>
            </a:r>
            <a:r>
              <a:rPr lang="ru-RU" sz="2400" b="1" i="1" u="sng" dirty="0" smtClean="0"/>
              <a:t> М.В</a:t>
            </a:r>
            <a:r>
              <a:rPr lang="ru-RU" dirty="0" smtClean="0"/>
              <a:t>.</a:t>
            </a:r>
            <a:endParaRPr lang="ru-RU" dirty="0"/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79512" y="3717032"/>
            <a:ext cx="158417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444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Задания по формированию картографической грамотности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484784"/>
            <a:ext cx="8219256" cy="4641379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Создать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пазлы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конверт с контурами, материки без обозначений, не подписанные объекты, разнеси моря по океанам. Соревнования : дальше, дальше; определи: города, озера, вершины, острова.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отрывку определи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«Объект». Составь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на основании фрагмента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описания вопрос.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6717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219" y="3861048"/>
            <a:ext cx="3441421" cy="2729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452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Ассоциативные загадки</a:t>
            </a:r>
            <a:endParaRPr lang="ru-RU" b="1" dirty="0"/>
          </a:p>
        </p:txBody>
      </p:sp>
      <p:pic>
        <p:nvPicPr>
          <p:cNvPr id="3074" name="Picture 2" descr="C:\Users\user\Downloads\Аутизм_конф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7984" y="3806020"/>
            <a:ext cx="4248472" cy="2503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3" y="1052736"/>
            <a:ext cx="849694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Этот приём основан на ассоциативном восприятии географических объектов,    сравнении очертаний объектов с тем видением, которое представляется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сейчас.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513" y="3212976"/>
            <a:ext cx="448224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Представляя Тигр (Скандинавский полуостров),  Акулу (о. Сахалин), итальянский сапог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Аппенинский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полуостров),  рог носорога (п-ов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Сомали)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040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08912" cy="2002234"/>
          </a:xfrm>
        </p:spPr>
        <p:txBody>
          <a:bodyPr>
            <a:noAutofit/>
          </a:bodyPr>
          <a:lstStyle/>
          <a:p>
            <a:pPr lvl="0"/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Работа с матрицами»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изучении материков и океанов, а также их деталей (островов, полуостровов, заливы, проливы, Моря) интересным моментом, способствующим узнавание всего перечисленного, может оказаться игра с матрицами.</a:t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539552" y="2276872"/>
            <a:ext cx="8136905" cy="4176464"/>
          </a:xfrm>
        </p:spPr>
        <p:txBody>
          <a:bodyPr/>
          <a:lstStyle/>
          <a:p>
            <a:pPr lvl="0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Ученики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скопировав на картон очертания материков, океанов, островов и прочего, вырезают их, получая матрицы, с которыми предстоит работать.</a:t>
            </a:r>
          </a:p>
          <a:p>
            <a:endParaRPr lang="ru-RU" dirty="0"/>
          </a:p>
        </p:txBody>
      </p:sp>
      <p:pic>
        <p:nvPicPr>
          <p:cNvPr id="4098" name="Picture 2" descr="C:\Users\user\Downloads\дети-раз-ичных-гонок-вокруг-карты-3946969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3172" y="4125627"/>
            <a:ext cx="5225252" cy="232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8482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5472608" cy="4680520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/>
              <a:t>Игра-путешествие «</a:t>
            </a:r>
            <a:r>
              <a:rPr lang="ru-RU" sz="4000" b="1" dirty="0" smtClean="0"/>
              <a:t>Спиной к карте»</a:t>
            </a:r>
            <a:br>
              <a:rPr lang="ru-RU" sz="4000" b="1" dirty="0" smtClean="0"/>
            </a:br>
            <a:r>
              <a:rPr lang="ru-RU" sz="4000" b="1" dirty="0" smtClean="0"/>
              <a:t>Участник во время игры стоит </a:t>
            </a:r>
            <a:r>
              <a:rPr lang="ru-RU" sz="4000" dirty="0" smtClean="0"/>
              <a:t>спиной к карте. Каждый ученик задает только один вопрос. С одной стороны, они проверяют знания своего одноклассника, а с другой - незаметно выучивают карту сами.</a:t>
            </a:r>
            <a:br>
              <a:rPr lang="ru-RU" sz="4000" dirty="0" smtClean="0"/>
            </a:br>
            <a:endParaRPr lang="ru-RU" sz="4000" dirty="0"/>
          </a:p>
        </p:txBody>
      </p:sp>
      <p:pic>
        <p:nvPicPr>
          <p:cNvPr id="1026" name="Picture 2" descr="C:\Users\user\Downloads\uRLyJ2E1le4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592763" y="2200974"/>
            <a:ext cx="3610595" cy="3491882"/>
          </a:xfrm>
        </p:spPr>
      </p:pic>
    </p:spTree>
    <p:extLst>
      <p:ext uri="{BB962C8B-B14F-4D97-AF65-F5344CB8AC3E}">
        <p14:creationId xmlns:p14="http://schemas.microsoft.com/office/powerpoint/2010/main" val="3290971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324036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/>
              <a:t>«Знатоки карты»</a:t>
            </a:r>
            <a:r>
              <a:rPr lang="ru-RU" dirty="0" smtClean="0"/>
              <a:t> </a:t>
            </a:r>
            <a:br>
              <a:rPr lang="ru-RU" dirty="0" smtClean="0"/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На контурной карте 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>вразброс цифры. Каждой цифре соответствует определенный объект. Каждый участник за определенное время должен назвать как можно больше объектов.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62255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ser\Downloads\7e546d155ce1c89938a266dd15ae1b81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852936"/>
            <a:ext cx="8424936" cy="378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53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/>
              <a:t>Загадки по карте</a:t>
            </a:r>
            <a:endParaRPr lang="ru-RU" b="1" u="sng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19256" cy="5040560"/>
          </a:xfrm>
        </p:spPr>
        <p:txBody>
          <a:bodyPr/>
          <a:lstStyle/>
          <a:p>
            <a:r>
              <a:rPr lang="ru-RU" dirty="0"/>
              <a:t>Очень эффектны взаимные задания учениками на «загадывание объектов».</a:t>
            </a:r>
          </a:p>
          <a:p>
            <a:endParaRPr lang="ru-RU" dirty="0"/>
          </a:p>
        </p:txBody>
      </p:sp>
      <p:pic>
        <p:nvPicPr>
          <p:cNvPr id="3074" name="Picture 2" descr="C:\Users\user\Downloads\ummWFaceJQ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564904"/>
            <a:ext cx="5328592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20709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Немая карта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Удобный метод проверки знания географической номенклатуры. Раздаю ученикам контурные карты с обозначенными цифрами. Нужно правильно назвать географический объект, который находится под соответствующей цифрой.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user\Downloads\Картинки-для-детей-почемучки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39" y="2620888"/>
            <a:ext cx="446449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8255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404664"/>
            <a:ext cx="8363272" cy="3960440"/>
          </a:xfrm>
        </p:spPr>
        <p:txBody>
          <a:bodyPr>
            <a:normAutofit fontScale="90000"/>
          </a:bodyPr>
          <a:lstStyle/>
          <a:p>
            <a:pPr lvl="0"/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«Что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это?»</a:t>
            </a: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          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Суть приема состоит в том, что называются признаки какой-либо территории или явления, а ученик должен определить, о чем (или о ком) </a:t>
            </a: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latin typeface="Times New Roman" pitchFamily="18" charset="0"/>
                <a:cs typeface="Times New Roman" pitchFamily="18" charset="0"/>
              </a:rPr>
              <a:t>идет </a:t>
            </a:r>
            <a:r>
              <a:rPr lang="ru-RU" sz="3100" b="1" dirty="0">
                <a:latin typeface="Times New Roman" pitchFamily="18" charset="0"/>
                <a:cs typeface="Times New Roman" pitchFamily="18" charset="0"/>
              </a:rPr>
              <a:t>речь.</a:t>
            </a:r>
            <a:br>
              <a:rPr lang="ru-RU" sz="31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Например, при проверке домашнего задания при изучении Северной Америки использую следующие вопросы: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– Эта территория ошибочно была названа «Зелёной страной», что не соответствует действительности. Большую часть территории занимает покровное оледенение. Климатические условия достаточно суровые </a:t>
            </a:r>
            <a:r>
              <a:rPr lang="ru-RU" sz="2700" i="1" dirty="0">
                <a:latin typeface="Times New Roman" pitchFamily="18" charset="0"/>
                <a:cs typeface="Times New Roman" pitchFamily="18" charset="0"/>
              </a:rPr>
              <a:t>(о. Гренландия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ownloads\navigation-icon-vector-106093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581128"/>
            <a:ext cx="5688632" cy="213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67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4000" b="1" u="sng" dirty="0" smtClean="0">
                <a:latin typeface="Times New Roman" pitchFamily="18" charset="0"/>
                <a:cs typeface="Times New Roman" pitchFamily="18" charset="0"/>
              </a:rPr>
              <a:t>Немая карта</a:t>
            </a:r>
            <a:r>
              <a:rPr lang="ru-RU" sz="4000" b="1" u="sng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Удобный метод проверки знания географической номенклатуры. Раздаю ученикам контурные карты с обозначенными цифрами. Нужно правильно назвать географический объект, который находится под соответствующей цифрой.</a:t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C:\Users\user\Downloads\Картинки-для-детей-почемучки-0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4739" y="2620888"/>
            <a:ext cx="4464496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3011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79512" y="0"/>
            <a:ext cx="8964488" cy="148478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Во внеурочной деятельности можно решить многие задачи</a:t>
            </a:r>
            <a:r>
              <a:rPr lang="ru-RU" dirty="0"/>
              <a:t>:</a:t>
            </a:r>
            <a:br>
              <a:rPr lang="ru-RU" dirty="0"/>
            </a:br>
            <a:endParaRPr lang="ru-RU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11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Улучшение условий для развития ребенка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-Создание условий для удовлетворения потребностей и интересов для обучающихся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-Развитие личностных качеств на основе общечеловеческих нравственных ценностей: гуманизма, любви, толерантности.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-Развитие творческого мышления.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Методы организации внеурочной деятельности: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-Игра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-Экскурсии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-Наблюдения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-Защита исследовательских работ</a:t>
            </a:r>
          </a:p>
          <a:p>
            <a:r>
              <a:rPr lang="ru-RU" sz="11200" dirty="0">
                <a:latin typeface="Times New Roman" pitchFamily="18" charset="0"/>
                <a:cs typeface="Times New Roman" pitchFamily="18" charset="0"/>
              </a:rPr>
              <a:t>-Мини-конференции.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050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14747" y="0"/>
            <a:ext cx="10573494" cy="68579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714747" y="3878783"/>
            <a:ext cx="10573493" cy="2952328"/>
          </a:xfrm>
          <a:solidFill>
            <a:srgbClr val="FFFF00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«Карта есть «альфа и омега» географии.</a:t>
            </a:r>
          </a:p>
          <a:p>
            <a:pPr marL="0" indent="0"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карты всякое географическое</a:t>
            </a: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исследование исходит и карте приходит,</a:t>
            </a:r>
          </a:p>
          <a:p>
            <a:pPr marL="0" indent="0" algn="ctr"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с карты начинается и картой кончается».</a:t>
            </a:r>
          </a:p>
          <a:p>
            <a:pPr marL="0" indent="0" algn="ctr">
              <a:buNone/>
            </a:pP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3500" b="1" dirty="0" err="1" smtClean="0">
                <a:latin typeface="Times New Roman" pitchFamily="18" charset="0"/>
                <a:cs typeface="Times New Roman" pitchFamily="18" charset="0"/>
              </a:rPr>
              <a:t>Баранский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 Н.Н.    </a:t>
            </a:r>
            <a:endParaRPr lang="ru-RU" sz="35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4031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КРЫМОВЕДЕНИЕ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Крым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— чудесный край. Он напоминает французский Лазурный берег, но пейзажи его суровей. Вокруг— высокие скалистые горы, на склонах— сосны, до самого берега, море переменчиво: мирно и лучисто на солнце и ужасно в бурю. Климат мягок, всюду цветы, очень много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роз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1026" name="Picture 2" descr="C:\Users\user\Downloads\a2a02e08e28d04f3ff8a754d51dea27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149080"/>
            <a:ext cx="4104456" cy="270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093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74320"/>
            <a:ext cx="7962088" cy="4378816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Защита проектов по </a:t>
            </a:r>
            <a:r>
              <a:rPr lang="ru-RU" sz="7200" b="1" dirty="0" err="1" smtClean="0">
                <a:latin typeface="Times New Roman" pitchFamily="18" charset="0"/>
                <a:cs typeface="Times New Roman" pitchFamily="18" charset="0"/>
              </a:rPr>
              <a:t>Крымоведению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4186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user\Desktop\изображение_viber_2021-02-12_21-18-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827305"/>
            <a:ext cx="5829219" cy="503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Проект :Достопримечательности Крыма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944331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Проект путешествие по родному городу.</a:t>
            </a:r>
            <a:endParaRPr lang="ru-RU" b="1" dirty="0"/>
          </a:p>
        </p:txBody>
      </p:sp>
      <p:pic>
        <p:nvPicPr>
          <p:cNvPr id="2050" name="Picture 2" descr="C:\Users\user\Desktop\изображениерабочий сто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5760640" cy="453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3256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Проект: </a:t>
            </a:r>
            <a:r>
              <a:rPr lang="ru-RU" b="1" dirty="0"/>
              <a:t>Р</a:t>
            </a:r>
            <a:r>
              <a:rPr lang="ru-RU" b="1" dirty="0" smtClean="0"/>
              <a:t>едкие животные Крыма</a:t>
            </a:r>
            <a:endParaRPr lang="ru-RU" b="1" dirty="0"/>
          </a:p>
        </p:txBody>
      </p:sp>
      <p:pic>
        <p:nvPicPr>
          <p:cNvPr id="3074" name="Picture 2" descr="C:\Users\user\Desktop\рабочий стол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6895214" cy="45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47100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9512" y="116632"/>
            <a:ext cx="896448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Брызгалов так образно выразил задачи учителя в обучении учащихся понимать и читать карту: «...желательно, чтобы ученик мог относиться к карте так же, как, например, музыкант относится к нотам, т.е., глядя на карту какой-либо страны, ученик был бы в состоянии из тех географических данных, которые даёт ему карта, делать более или менее правильные выводы о жизни обитателей этой страны. Географические знаки, составляющие карту, должны быть данными, на которых он будет строить свои выводы, подобно тому, как для музыканта нотные знаки и известная их группировка рождают в уме его известный ряд звуков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...» </a:t>
            </a:r>
          </a:p>
        </p:txBody>
      </p:sp>
      <p:pic>
        <p:nvPicPr>
          <p:cNvPr id="6146" name="Picture 2" descr="C:\Users\user\Downloads\мир_вокруг_нас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60" y="4310862"/>
            <a:ext cx="8173416" cy="2547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34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91480"/>
            <a:ext cx="8229600" cy="4320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08912" cy="3384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Картографическая грамотность – это готовность использовать картографические ресурсы для ориентации в пространстве и в качестве международного языка общения, помогающего осваивать многомерное географическое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пространство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://xn--23-8kc3bfr2e.xn--p1ai/images/3-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813089"/>
            <a:ext cx="5976664" cy="3044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29106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331641" y="188640"/>
            <a:ext cx="7602047" cy="6059760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Понимать - значит, усвоить главные свойства географических карт. Читать - значит уметь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распознавать географическую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действительность по ее изображению. Знать – значит помнить, ясно представлять по памяти расположения, относительные размеры и форму объектов. 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ownloads\Mais-pourquoi-mon-ami-ne-parle-t-il-pas-comme-moi-F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1" y="4293097"/>
            <a:ext cx="6840761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0603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6569671" cy="157504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Демонстрационный материал-важный фактор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урока географии.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916832"/>
            <a:ext cx="7848872" cy="4135189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 класс - карта полушарий.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 класс - карта материков и океанов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 класс - физическая карта России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 класс - экономическая карта России</a:t>
            </a:r>
          </a:p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10 -11классы – карта мира,</a:t>
            </a:r>
          </a:p>
          <a:p>
            <a:pPr marL="0" indent="0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нтерактивные карты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1" y="4005063"/>
            <a:ext cx="3888432" cy="274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2634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332656"/>
            <a:ext cx="8026208" cy="329837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работе с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электронной картой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можно: приближать выбранные участки земной поверхности для более детального рассмотрения; снимать часть обозначений, упрощая карту, делая ее более наглядной; делать рисунки; работать с различными видами контурных карт; наносить надписи при помощи обычной или экранной клавиатуры, накладывать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космические снимки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>и создавать трехмерные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модели местности.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ownloads\MAUE3PdcKc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84983"/>
            <a:ext cx="3648049" cy="3252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kartinka-16-1024x6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106118"/>
            <a:ext cx="3419512" cy="370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41389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 flipV="1">
            <a:off x="1074407" y="28124"/>
            <a:ext cx="4073657" cy="5993163"/>
          </a:xfrm>
        </p:spPr>
        <p:txBody>
          <a:bodyPr/>
          <a:lstStyle/>
          <a:p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043608" y="-459432"/>
            <a:ext cx="4104456" cy="6336704"/>
          </a:xfrm>
        </p:spPr>
        <p:txBody>
          <a:bodyPr>
            <a:noAutofit/>
          </a:bodyPr>
          <a:lstStyle/>
          <a:p>
            <a:pPr marL="82296" indent="0">
              <a:buNone/>
            </a:pP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детям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в этом возрасте нравится работа «Картографический практикум». Используя географический атлас и фрагмент контурной карты, ребята выполняют </a:t>
            </a:r>
            <a:r>
              <a:rPr lang="ru-RU" sz="3000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по определению и местоположению географических объектов.</a:t>
            </a:r>
          </a:p>
        </p:txBody>
      </p:sp>
      <p:pic>
        <p:nvPicPr>
          <p:cNvPr id="1026" name="Picture 2" descr="C:\Users\user\Downloads\59bf8db8a09cd5834753eb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3" y="188640"/>
            <a:ext cx="374441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3085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510610" y="260648"/>
            <a:ext cx="8229600" cy="2016224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Большой интерес у учащихся вызывают предложения самим придумать план местности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допустив на нем умышленные ошибки</a:t>
            </a:r>
            <a:r>
              <a:rPr lang="ru-RU" sz="2800" dirty="0"/>
              <a:t>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ser\Downloads\9f7a340e8af661ad31f80f4a49bf229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21275" y="2502619"/>
            <a:ext cx="4022725" cy="402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user\Downloads\hello_html_m67a5d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1" y="2276872"/>
            <a:ext cx="3760380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8308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/>
              <a:t>Решение «обратных задач» по определению объекта по координатам  </a:t>
            </a:r>
            <a:endParaRPr lang="ru-RU" sz="3600" b="1" dirty="0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1435608" y="1916832"/>
            <a:ext cx="7096832" cy="4331568"/>
          </a:xfrm>
        </p:spPr>
        <p:txBody>
          <a:bodyPr>
            <a:normAutofit/>
          </a:bodyPr>
          <a:lstStyle/>
          <a:p>
            <a:pPr lvl="0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 1856 году английский путешественник Давид Ливингстон совершил замечательное открытие в точке с координатами 18°ю.ш. и 26°в.д.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Первая российская научная станция в Антарктиде была основана под 66°ю.ш. и 95°в.д. Как она называется?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user\Downloads\esping-anders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86184" y="14950280"/>
            <a:ext cx="42862500" cy="18470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913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328</TotalTime>
  <Words>631</Words>
  <Application>Microsoft Office PowerPoint</Application>
  <PresentationFormat>Экран (4:3)</PresentationFormat>
  <Paragraphs>71</Paragraphs>
  <Slides>25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Солнцестояние</vt:lpstr>
      <vt:lpstr>  Формирование картографической грамотности обучающихся на уроках географии и внеурочной деятельности.</vt:lpstr>
      <vt:lpstr> </vt:lpstr>
      <vt:lpstr>Презентация PowerPoint</vt:lpstr>
      <vt:lpstr>Презентация PowerPoint</vt:lpstr>
      <vt:lpstr>Демонстрационный материал-важный фактор урока географии.</vt:lpstr>
      <vt:lpstr> При работе с электронной картой можно: приближать выбранные участки земной поверхности для более детального рассмотрения; снимать часть обозначений, упрощая карту, делая ее более наглядной; делать рисунки; работать с различными видами контурных карт; наносить надписи при помощи обычной или экранной клавиатуры, накладывать космические снимки и создавать трехмерные модели местности.                                                                                                                                                                                                                                                     </vt:lpstr>
      <vt:lpstr>Презентация PowerPoint</vt:lpstr>
      <vt:lpstr>Большой интерес у учащихся вызывают предложения самим придумать план местности, допустив на нем умышленные ошибки. </vt:lpstr>
      <vt:lpstr>Решение «обратных задач» по определению объекта по координатам  </vt:lpstr>
      <vt:lpstr>Задания по формированию картографической грамотности</vt:lpstr>
      <vt:lpstr>Ассоциативные загадки</vt:lpstr>
      <vt:lpstr>Работа с матрицами» При изучении материков и океанов, а также их деталей (островов, полуостровов, заливы, проливы, Моря) интересным моментом, способствующим узнавание всего перечисленного, может оказаться игра с матрицами. </vt:lpstr>
      <vt:lpstr>  Игра-путешествие «Спиной к карте» Участник во время игры стоит спиной к карте. Каждый ученик задает только один вопрос. С одной стороны, они проверяют знания своего одноклассника, а с другой - незаметно выучивают карту сами. </vt:lpstr>
      <vt:lpstr>«Знатоки карты»  На контурной карте вразброс цифры. Каждой цифре соответствует определенный объект. Каждый участник за определенное время должен назвать как можно больше объектов. </vt:lpstr>
      <vt:lpstr>Загадки по карте</vt:lpstr>
      <vt:lpstr>    Немая карта Удобный метод проверки знания географической номенклатуры. Раздаю ученикам контурные карты с обозначенными цифрами. Нужно правильно назвать географический объект, который находится под соответствующей цифрой.  </vt:lpstr>
      <vt:lpstr>«Что это?»           Суть приема состоит в том, что называются признаки какой-либо территории или явления, а ученик должен определить, о чем (или о ком)  идет речь. Например, при проверке домашнего задания при изучении Северной Америки использую следующие вопросы: – Эта территория ошибочно была названа «Зелёной страной», что не соответствует действительности. Большую часть территории занимает покровное оледенение. Климатические условия достаточно суровые (о. Гренландия</vt:lpstr>
      <vt:lpstr>    Немая карта Удобный метод проверки знания географической номенклатуры. Раздаю ученикам контурные карты с обозначенными цифрами. Нужно правильно назвать географический объект, который находится под соответствующей цифрой.  </vt:lpstr>
      <vt:lpstr>Во внеурочной деятельности можно решить многие задачи: </vt:lpstr>
      <vt:lpstr>КРЫМОВЕДЕНИЕ</vt:lpstr>
      <vt:lpstr>Защита проектов по Крымоведению</vt:lpstr>
      <vt:lpstr>Проект :Достопримечательности Крыма</vt:lpstr>
      <vt:lpstr>Проект путешествие по родному городу.</vt:lpstr>
      <vt:lpstr>Проект: Редкие животные Крыма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картографической грамотности обучающихся на уроках географии и внеурочной деятельности.</dc:title>
  <dc:creator>Пользователь</dc:creator>
  <cp:lastModifiedBy>Пользователь</cp:lastModifiedBy>
  <cp:revision>52</cp:revision>
  <dcterms:created xsi:type="dcterms:W3CDTF">2021-02-07T18:59:25Z</dcterms:created>
  <dcterms:modified xsi:type="dcterms:W3CDTF">2021-02-15T16:03:39Z</dcterms:modified>
</cp:coreProperties>
</file>