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0"/>
  </p:notesMasterIdLst>
  <p:sldIdLst>
    <p:sldId id="256" r:id="rId2"/>
    <p:sldId id="287" r:id="rId3"/>
    <p:sldId id="281" r:id="rId4"/>
    <p:sldId id="257" r:id="rId5"/>
    <p:sldId id="284" r:id="rId6"/>
    <p:sldId id="263" r:id="rId7"/>
    <p:sldId id="264" r:id="rId8"/>
    <p:sldId id="265" r:id="rId9"/>
    <p:sldId id="266" r:id="rId10"/>
    <p:sldId id="273" r:id="rId11"/>
    <p:sldId id="267" r:id="rId12"/>
    <p:sldId id="274" r:id="rId13"/>
    <p:sldId id="279" r:id="rId14"/>
    <p:sldId id="268" r:id="rId15"/>
    <p:sldId id="272" r:id="rId16"/>
    <p:sldId id="270" r:id="rId17"/>
    <p:sldId id="280" r:id="rId18"/>
    <p:sldId id="28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EF532-62B3-4369-95A4-7D74E1209872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B35FA-4F08-445D-A81E-BCCDF2EC71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BBC-B2CD-4502-BD46-307F181C09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8456-DD0C-4E38-B5C9-90B4466D8F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BBC-B2CD-4502-BD46-307F181C09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8456-DD0C-4E38-B5C9-90B4466D8F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BBC-B2CD-4502-BD46-307F181C09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8456-DD0C-4E38-B5C9-90B4466D8F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BBC-B2CD-4502-BD46-307F181C09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8456-DD0C-4E38-B5C9-90B4466D8F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BBC-B2CD-4502-BD46-307F181C09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8456-DD0C-4E38-B5C9-90B4466D8F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BBC-B2CD-4502-BD46-307F181C09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8456-DD0C-4E38-B5C9-90B4466D8F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BBC-B2CD-4502-BD46-307F181C09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8456-DD0C-4E38-B5C9-90B4466D8F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BBC-B2CD-4502-BD46-307F181C09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8456-DD0C-4E38-B5C9-90B4466D8F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BBC-B2CD-4502-BD46-307F181C09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8456-DD0C-4E38-B5C9-90B4466D8F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BBC-B2CD-4502-BD46-307F181C09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8456-DD0C-4E38-B5C9-90B4466D8F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BBC-B2CD-4502-BD46-307F181C09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8456-DD0C-4E38-B5C9-90B4466D8F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95BBC-B2CD-4502-BD46-307F181C09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68456-DD0C-4E38-B5C9-90B4466D8F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543956" cy="1143000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>Проектирование  современного </a:t>
            </a:r>
            <a:r>
              <a:rPr lang="ru-RU" sz="5400" b="1" dirty="0"/>
              <a:t>урока на основе технологической </a:t>
            </a:r>
            <a:r>
              <a:rPr lang="ru-RU" sz="5400" b="1" dirty="0" smtClean="0"/>
              <a:t>        	карты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286380" y="5214950"/>
            <a:ext cx="3471858" cy="10715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i="1" dirty="0" err="1" smtClean="0"/>
              <a:t>Бибик</a:t>
            </a:r>
            <a:r>
              <a:rPr lang="ru-RU" sz="2000" i="1" dirty="0" smtClean="0"/>
              <a:t> Татьяна Валентиновна</a:t>
            </a:r>
            <a:endParaRPr lang="ru-RU" sz="2000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188640"/>
            <a:ext cx="4392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i="1" dirty="0" smtClean="0"/>
          </a:p>
          <a:p>
            <a:r>
              <a:rPr lang="ru-RU" sz="2400" i="1" dirty="0" smtClean="0"/>
              <a:t>                                   </a:t>
            </a:r>
            <a:endParaRPr lang="ru-RU" sz="2400" dirty="0"/>
          </a:p>
        </p:txBody>
      </p:sp>
      <p:pic>
        <p:nvPicPr>
          <p:cNvPr id="18434" name="Picture 2" descr="C:\Users\Владелец\Desktop\фгос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256"/>
            <a:ext cx="3408495" cy="207170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9" name="Picture 1" descr="C:\Users\Владелец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142852"/>
            <a:ext cx="1241127" cy="150019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692150"/>
            <a:ext cx="7005638" cy="543401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"Технологическая карта  -  технологическая документация в виде карты, листка, содержащего описание процесса изготовления, обработки, производства определённого вида продукции, производственных операций, применяемого оборудования, временного режима осуществления операций" </a:t>
            </a:r>
          </a:p>
          <a:p>
            <a:pPr>
              <a:buNone/>
            </a:pPr>
            <a:r>
              <a:rPr lang="ru-RU" sz="2000" i="1" dirty="0" smtClean="0"/>
              <a:t>                                  (Современный экономический словарь/                 		    Сост. </a:t>
            </a:r>
            <a:r>
              <a:rPr lang="ru-RU" sz="2000" i="1" dirty="0" err="1" smtClean="0"/>
              <a:t>Б.Райзберг</a:t>
            </a:r>
            <a:r>
              <a:rPr lang="ru-RU" sz="2000" i="1" dirty="0" smtClean="0"/>
              <a:t>, Л.Лозовский)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765175"/>
            <a:ext cx="7834313" cy="5360988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Технологическая карта урока - современная форма планирования педагогического взаимодействия учителя и учащихся.</a:t>
            </a:r>
          </a:p>
          <a:p>
            <a:r>
              <a:rPr lang="ru-RU" dirty="0" smtClean="0"/>
              <a:t>Технологическая карта урока – это обобщенно-графическое выражение сценария урока, основа его проектирования, средство представления индивидуальных методов работы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590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23528" y="480761"/>
            <a:ext cx="9144000" cy="6126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Тема урока: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Цель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_____________________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Учебные задачи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направленные на достижение личностных результатов обучения: __________</a:t>
            </a:r>
          </a:p>
          <a:p>
            <a:pPr marL="514350" marR="0" lvl="0" indent="-5143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Учебные задачи,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направленные на достижение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метапредметных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результатов   обучения: _________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Учебные задачи,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направленные на достижение  предметных результатов обучения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______________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Оборудование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создание информационной, предметно-развивающей среды):   __________________________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Ход занятия (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представлен таблицей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836712"/>
          <a:ext cx="8640960" cy="58377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3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6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22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81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7181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Основные этапы организации учебной деятельности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Цель этапа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 педагогического взаимодействия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8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Деятельность учителя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Деятельность обучающихся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5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познавательная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коммуникативная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регулятивная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4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1.Постановка учебных задач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6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2.Совместное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исследование проблемы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9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Моделирование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1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 Конструирование нового способа действий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25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Переход к этапу решения частных задач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39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 Применение общего способа действия для решения частных задач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325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7. Контроль на этапе окончания темы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Ход урока</a:t>
            </a:r>
            <a:endParaRPr lang="ru-RU" sz="16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620713"/>
            <a:ext cx="8229600" cy="55054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    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Технологическая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карта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- форма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, которая предоставляет педагогу возможность видеть:</a:t>
            </a:r>
          </a:p>
          <a:p>
            <a:pPr lvl="0"/>
            <a:r>
              <a:rPr lang="ru-RU" dirty="0"/>
              <a:t>что он осуществляет педагогические действия, входящие в целостную деятельность, позволяющую достичь конкретных предметных, </a:t>
            </a:r>
            <a:r>
              <a:rPr lang="ru-RU" dirty="0" err="1"/>
              <a:t>метапредметных</a:t>
            </a:r>
            <a:r>
              <a:rPr lang="ru-RU" dirty="0"/>
              <a:t> и личностных планируемых результатов;</a:t>
            </a:r>
          </a:p>
          <a:p>
            <a:pPr lvl="0"/>
            <a:r>
              <a:rPr lang="ru-RU" dirty="0"/>
              <a:t>что эти педагогические действия связаны в последовательную цепь и не нарушают логику целостной деятельности;</a:t>
            </a:r>
          </a:p>
          <a:p>
            <a:pPr lvl="0"/>
            <a:r>
              <a:rPr lang="ru-RU" dirty="0"/>
              <a:t>как он должен войти в действие и выйти из него, не прервав цепи операций, входящих в данное действие.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692150"/>
            <a:ext cx="6970713" cy="55054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Форма записи урока в виде технологической карты дает возможность максимально детализировать его еще на стадии подготовки, оценить рациональность и потенциальную эффективность выбранных содержания, методов, средств и видов учебной деятельности на каждом этапе урока.</a:t>
            </a:r>
          </a:p>
          <a:p>
            <a:endParaRPr lang="ru-RU" dirty="0"/>
          </a:p>
        </p:txBody>
      </p:sp>
      <p:pic>
        <p:nvPicPr>
          <p:cNvPr id="4" name="Picture 2" descr="C:\Users\Владелец\Desktop\фгос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5072074"/>
            <a:ext cx="2200856" cy="13376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Технологическая карта позволит учителю: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реализовать </a:t>
            </a:r>
            <a:r>
              <a:rPr lang="ru-RU" dirty="0"/>
              <a:t>планируемые результаты ФГОС второго поколения;</a:t>
            </a:r>
          </a:p>
          <a:p>
            <a:pPr lvl="0"/>
            <a:r>
              <a:rPr lang="ru-RU" dirty="0"/>
              <a:t>определить УУД, которые формируются в процессе изучения конкретной темы, всего учебного курса;</a:t>
            </a:r>
          </a:p>
          <a:p>
            <a:pPr lvl="0"/>
            <a:r>
              <a:rPr lang="ru-RU" dirty="0"/>
              <a:t>системно формировать у учащихся УУД;</a:t>
            </a:r>
          </a:p>
          <a:p>
            <a:pPr lvl="0"/>
            <a:r>
              <a:rPr lang="ru-RU" dirty="0"/>
              <a:t>осмыслить и спроектировать последовательность работы по освоению темы от цели до конечного результата;</a:t>
            </a:r>
          </a:p>
          <a:p>
            <a:pPr lvl="0"/>
            <a:r>
              <a:rPr lang="ru-RU" dirty="0"/>
              <a:t>определить уровень раскрытия понятий на данном этапе и соотнести его с дальнейшим обучением;</a:t>
            </a:r>
          </a:p>
          <a:p>
            <a:endParaRPr lang="ru-RU" dirty="0"/>
          </a:p>
        </p:txBody>
      </p:sp>
      <p:pic>
        <p:nvPicPr>
          <p:cNvPr id="4" name="Picture 1" descr="C:\Users\Владелец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15948" y="5589240"/>
            <a:ext cx="816479" cy="9869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Технологическая карта позволит учителю: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на </a:t>
            </a:r>
            <a:r>
              <a:rPr lang="ru-RU" dirty="0"/>
              <a:t>практике реализовать </a:t>
            </a:r>
            <a:r>
              <a:rPr lang="ru-RU" dirty="0" err="1"/>
              <a:t>метапредметные</a:t>
            </a:r>
            <a:r>
              <a:rPr lang="ru-RU" dirty="0"/>
              <a:t> связи и обеспечить согласованные действия всех участников педагогического процесса;</a:t>
            </a:r>
          </a:p>
          <a:p>
            <a:pPr lvl="0"/>
            <a:r>
              <a:rPr lang="ru-RU" dirty="0"/>
              <a:t>выполнять диагностику достижения планируемых результатов учащимися на каждом этапе освоения темы;</a:t>
            </a:r>
          </a:p>
          <a:p>
            <a:pPr lvl="0"/>
            <a:r>
              <a:rPr lang="ru-RU" dirty="0"/>
              <a:t>обеспечить повышение качества образования.</a:t>
            </a:r>
          </a:p>
          <a:p>
            <a:endParaRPr lang="ru-RU" dirty="0"/>
          </a:p>
        </p:txBody>
      </p:sp>
      <p:pic>
        <p:nvPicPr>
          <p:cNvPr id="4" name="Picture 1" descr="C:\Users\Владелец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5013176"/>
            <a:ext cx="1072312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3"/>
          <p:cNvSpPr>
            <a:spLocks noGrp="1"/>
          </p:cNvSpPr>
          <p:nvPr>
            <p:ph type="title"/>
          </p:nvPr>
        </p:nvSpPr>
        <p:spPr>
          <a:xfrm>
            <a:off x="395288" y="1844675"/>
            <a:ext cx="8229600" cy="1143000"/>
          </a:xfrm>
        </p:spPr>
        <p:txBody>
          <a:bodyPr/>
          <a:lstStyle/>
          <a:p>
            <a:pPr eaLnBrk="1" hangingPunct="1"/>
            <a:r>
              <a:rPr lang="ru-RU" sz="5400" smtClean="0"/>
              <a:t>Спасибо за внимание!</a:t>
            </a:r>
          </a:p>
        </p:txBody>
      </p:sp>
      <p:pic>
        <p:nvPicPr>
          <p:cNvPr id="25603" name="Picture 2" descr="http://cs5853.userapi.com/u16421572/-1/x_06be01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063" y="4005263"/>
            <a:ext cx="3132137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714488"/>
            <a:ext cx="678661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/>
              <a:t>« Если мы будем учить сегодня так, как мы учили вчера,</a:t>
            </a:r>
          </a:p>
          <a:p>
            <a:r>
              <a:rPr lang="ru-RU" sz="3600" b="1" i="1" dirty="0" smtClean="0"/>
              <a:t> мы украдем у детей завтра».</a:t>
            </a:r>
          </a:p>
          <a:p>
            <a:endParaRPr lang="ru-RU" sz="3200" b="1" i="1" dirty="0" smtClean="0"/>
          </a:p>
          <a:p>
            <a:r>
              <a:rPr lang="ru-RU" sz="3200" b="1" i="1" dirty="0" smtClean="0"/>
              <a:t>                                          Джон </a:t>
            </a:r>
            <a:r>
              <a:rPr lang="ru-RU" sz="3200" b="1" i="1" dirty="0" err="1" smtClean="0"/>
              <a:t>Дьюи</a:t>
            </a:r>
            <a:endParaRPr lang="ru-RU" sz="32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5220072" y="3356992"/>
            <a:ext cx="3672408" cy="309634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79512" y="3429000"/>
            <a:ext cx="3960440" cy="309634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1835696" y="188640"/>
            <a:ext cx="5256584" cy="273630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267744" y="548680"/>
            <a:ext cx="4572000" cy="21144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spcBef>
                <a:spcPts val="600"/>
              </a:spcBef>
              <a:defRPr/>
            </a:pPr>
            <a:r>
              <a:rPr lang="ru-RU" b="1" dirty="0" smtClean="0">
                <a:solidFill>
                  <a:srgbClr val="92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ЛИЧНОСТНЫЕ  РЕЗУЛЬТАТЫ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b="1" dirty="0" smtClean="0">
                <a:solidFill>
                  <a:srgbClr val="920000"/>
                </a:solidFill>
                <a:latin typeface="Calibri" pitchFamily="34" charset="0"/>
              </a:rPr>
              <a:t>мотивы деятельности, система ценностных  отношений учащихся </a:t>
            </a: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– в частности, к себе, другим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 участникам образовательного процесса, самому 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образовательному процессу, объектам познания, 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результатам образовательной 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деятельности и т.д.</a:t>
            </a:r>
            <a:endParaRPr lang="ru-RU" b="1" dirty="0">
              <a:solidFill>
                <a:srgbClr val="92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3933056"/>
            <a:ext cx="4283968" cy="2342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ru-RU" sz="2000" b="1" dirty="0" smtClean="0">
                <a:solidFill>
                  <a:srgbClr val="92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РЕЗУЛЬТАТЫ</a:t>
            </a:r>
          </a:p>
          <a:p>
            <a:pPr algn="ctr" eaLnBrk="0" hangingPunct="0">
              <a:defRPr/>
            </a:pPr>
            <a:r>
              <a:rPr lang="ru-RU" sz="2000" b="1" dirty="0" smtClean="0">
                <a:solidFill>
                  <a:srgbClr val="92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МЕТАПРЕДМЕТНЫЕ </a:t>
            </a:r>
          </a:p>
          <a:p>
            <a:pPr algn="ctr" eaLnBrk="0" hangingPunct="0">
              <a:defRPr/>
            </a:pP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– освоенные обучающимися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 на базе нескольких или всех учеб-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err="1" smtClean="0">
                <a:solidFill>
                  <a:srgbClr val="920000"/>
                </a:solidFill>
                <a:latin typeface="Calibri" pitchFamily="34" charset="0"/>
              </a:rPr>
              <a:t>ных</a:t>
            </a: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 предметов </a:t>
            </a:r>
            <a:r>
              <a:rPr lang="ru-RU" b="1" dirty="0" smtClean="0">
                <a:solidFill>
                  <a:srgbClr val="920000"/>
                </a:solidFill>
                <a:latin typeface="Calibri" pitchFamily="34" charset="0"/>
              </a:rPr>
              <a:t>обобщенные 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b="1" dirty="0" smtClean="0">
                <a:solidFill>
                  <a:srgbClr val="920000"/>
                </a:solidFill>
                <a:latin typeface="Calibri" pitchFamily="34" charset="0"/>
              </a:rPr>
              <a:t>способы деятельности</a:t>
            </a: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,  </a:t>
            </a:r>
            <a:r>
              <a:rPr lang="ru-RU" b="1" dirty="0" smtClean="0">
                <a:solidFill>
                  <a:srgbClr val="920000"/>
                </a:solidFill>
                <a:latin typeface="Calibri" pitchFamily="34" charset="0"/>
              </a:rPr>
              <a:t>при-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b="1" dirty="0" err="1" smtClean="0">
                <a:solidFill>
                  <a:srgbClr val="920000"/>
                </a:solidFill>
                <a:latin typeface="Calibri" pitchFamily="34" charset="0"/>
              </a:rPr>
              <a:t>менимые</a:t>
            </a: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 как в рамках  </a:t>
            </a:r>
            <a:r>
              <a:rPr lang="ru-RU" dirty="0" err="1" smtClean="0">
                <a:solidFill>
                  <a:srgbClr val="920000"/>
                </a:solidFill>
                <a:latin typeface="Calibri" pitchFamily="34" charset="0"/>
              </a:rPr>
              <a:t>обра</a:t>
            </a: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-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err="1" smtClean="0">
                <a:solidFill>
                  <a:srgbClr val="920000"/>
                </a:solidFill>
                <a:latin typeface="Calibri" pitchFamily="34" charset="0"/>
              </a:rPr>
              <a:t>зовательного</a:t>
            </a: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 процесса,  так 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и </a:t>
            </a:r>
            <a:r>
              <a:rPr lang="ru-RU" b="1" dirty="0" smtClean="0">
                <a:solidFill>
                  <a:srgbClr val="920000"/>
                </a:solidFill>
                <a:latin typeface="Calibri" pitchFamily="34" charset="0"/>
              </a:rPr>
              <a:t>в реальных жизненных 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b="1" dirty="0" smtClean="0">
                <a:solidFill>
                  <a:srgbClr val="920000"/>
                </a:solidFill>
                <a:latin typeface="Calibri" pitchFamily="34" charset="0"/>
              </a:rPr>
              <a:t>ситуациях</a:t>
            </a:r>
            <a:endParaRPr lang="ru-RU" b="1" dirty="0">
              <a:solidFill>
                <a:srgbClr val="92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3789040"/>
            <a:ext cx="3995936" cy="1809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ru-RU" b="1" dirty="0" smtClean="0">
                <a:solidFill>
                  <a:srgbClr val="92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ПРЕДМЕТНЫЕ </a:t>
            </a:r>
          </a:p>
          <a:p>
            <a:pPr algn="ctr" eaLnBrk="0" hangingPunct="0">
              <a:defRPr/>
            </a:pPr>
            <a:r>
              <a:rPr lang="ru-RU" b="1" dirty="0" smtClean="0">
                <a:solidFill>
                  <a:srgbClr val="92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РЕЗУЛЬТАТЫ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smtClean="0">
                <a:solidFill>
                  <a:srgbClr val="920000"/>
                </a:solidFill>
                <a:latin typeface="Times New Roman" pitchFamily="18" charset="0"/>
              </a:rPr>
              <a:t>  - </a:t>
            </a: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выражаются в усвоении 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обучаемыми конкретных 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элементов социального опыта,  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изучаемого в рамках  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отдельных учебных 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ru-RU" dirty="0" smtClean="0">
                <a:solidFill>
                  <a:srgbClr val="920000"/>
                </a:solidFill>
                <a:latin typeface="Calibri" pitchFamily="34" charset="0"/>
              </a:rPr>
              <a:t>предметов</a:t>
            </a:r>
            <a:endParaRPr lang="ru-RU" b="1" dirty="0">
              <a:solidFill>
                <a:srgbClr val="92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8" name="Picture 11" descr="Мальчикбезфо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2708920"/>
            <a:ext cx="1296145" cy="293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562074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Метапредметные</a:t>
            </a:r>
            <a:r>
              <a:rPr lang="ru-RU" sz="2400" dirty="0" smtClean="0"/>
              <a:t> результаты - сформированные на материале основ наук </a:t>
            </a:r>
            <a:r>
              <a:rPr lang="ru-RU" sz="2400" i="1" dirty="0" smtClean="0"/>
              <a:t>универсальные учебные действия</a:t>
            </a:r>
            <a:endParaRPr lang="ru-RU" sz="2400" dirty="0"/>
          </a:p>
        </p:txBody>
      </p:sp>
      <p:pic>
        <p:nvPicPr>
          <p:cNvPr id="1026" name="Picture 2" descr="C:\Users\Владелец\Desktop\technomap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95320" y="1124744"/>
            <a:ext cx="8346088" cy="54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Проектирование урока</a:t>
            </a:r>
            <a:r>
              <a:rPr lang="ru-RU" dirty="0" smtClean="0"/>
              <a:t> – предварительная разработка системы взаимодействия </a:t>
            </a:r>
            <a:br>
              <a:rPr lang="ru-RU" dirty="0" smtClean="0"/>
            </a:br>
            <a:r>
              <a:rPr lang="ru-RU" dirty="0" smtClean="0"/>
              <a:t>учителя и учащихся, направленного на овладение учебным материалом в соответствии  с поставленной целью.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/>
              <a:t>Педагогическое проектирование </a:t>
            </a:r>
            <a:r>
              <a:rPr lang="ru-RU" b="1" dirty="0" smtClean="0"/>
              <a:t>урока </a:t>
            </a:r>
            <a:r>
              <a:rPr lang="ru-RU" dirty="0" smtClean="0"/>
              <a:t>осуществляется в 3 этапа: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pPr>
              <a:buNone/>
            </a:pPr>
            <a:r>
              <a:rPr lang="ru-RU" sz="3600" i="1" dirty="0" smtClean="0"/>
              <a:t> 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sz="3600" i="1" dirty="0"/>
              <a:t>моделирование;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600" i="1" dirty="0"/>
              <a:t>проектирование;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600" i="1" dirty="0"/>
              <a:t>конструирование</a:t>
            </a:r>
            <a:r>
              <a:rPr lang="ru-RU" sz="36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8002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Моделирование</a:t>
            </a:r>
            <a:r>
              <a:rPr lang="ru-RU" dirty="0"/>
              <a:t> урока - это процесс определения его основных </a:t>
            </a:r>
            <a:r>
              <a:rPr lang="ru-RU" dirty="0" smtClean="0"/>
              <a:t>параметров: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176464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определение </a:t>
            </a:r>
            <a:r>
              <a:rPr lang="ru-RU" dirty="0"/>
              <a:t>темы урока;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определение места урока в системе уроков;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определение типа и вида урока;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формулирование цели урока.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9552" y="692150"/>
            <a:ext cx="7690048" cy="1223963"/>
          </a:xfrm>
        </p:spPr>
        <p:txBody>
          <a:bodyPr>
            <a:normAutofit fontScale="90000"/>
          </a:bodyPr>
          <a:lstStyle/>
          <a:p>
            <a:pPr algn="l"/>
            <a:r>
              <a:rPr lang="ru-RU" i="1" dirty="0"/>
              <a:t>Проектирование</a:t>
            </a:r>
            <a:r>
              <a:rPr lang="ru-RU" dirty="0"/>
              <a:t> </a:t>
            </a:r>
            <a:r>
              <a:rPr lang="ru-RU" dirty="0" smtClean="0"/>
              <a:t>урока – </a:t>
            </a:r>
            <a:br>
              <a:rPr lang="ru-RU" dirty="0" smtClean="0"/>
            </a:br>
            <a:r>
              <a:rPr lang="ru-RU" dirty="0" smtClean="0"/>
              <a:t>разработка обобщённых способов</a:t>
            </a:r>
            <a:br>
              <a:rPr lang="ru-RU" dirty="0" smtClean="0"/>
            </a:br>
            <a:r>
              <a:rPr lang="ru-RU" dirty="0" smtClean="0"/>
              <a:t>достижения цели: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357313" y="2349500"/>
            <a:ext cx="7786687" cy="4208463"/>
          </a:xfrm>
        </p:spPr>
        <p:txBody>
          <a:bodyPr/>
          <a:lstStyle/>
          <a:p>
            <a:pPr>
              <a:buNone/>
            </a:pPr>
            <a:r>
              <a:rPr lang="ru-RU" sz="3600" dirty="0" smtClean="0"/>
              <a:t>     формулируются  задачи,</a:t>
            </a:r>
          </a:p>
          <a:p>
            <a:pPr>
              <a:buNone/>
            </a:pPr>
            <a:r>
              <a:rPr lang="ru-RU" sz="3600" dirty="0" smtClean="0"/>
              <a:t>      определяется содержание, </a:t>
            </a:r>
          </a:p>
          <a:p>
            <a:pPr>
              <a:buNone/>
            </a:pPr>
            <a:r>
              <a:rPr lang="ru-RU" sz="3600" dirty="0" smtClean="0"/>
              <a:t>      методы,  приёмы,</a:t>
            </a:r>
          </a:p>
          <a:p>
            <a:pPr>
              <a:buNone/>
            </a:pPr>
            <a:r>
              <a:rPr lang="ru-RU" sz="3600" dirty="0" smtClean="0"/>
              <a:t>      формы </a:t>
            </a:r>
            <a:r>
              <a:rPr lang="ru-RU" sz="3600" dirty="0"/>
              <a:t>учебной 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3528" y="981075"/>
            <a:ext cx="7221860" cy="1439863"/>
          </a:xfrm>
        </p:spPr>
        <p:txBody>
          <a:bodyPr>
            <a:noAutofit/>
          </a:bodyPr>
          <a:lstStyle/>
          <a:p>
            <a:pPr algn="l"/>
            <a:r>
              <a:rPr lang="ru-RU" sz="3600" i="1" dirty="0" smtClean="0"/>
              <a:t> Конструирование</a:t>
            </a:r>
            <a:r>
              <a:rPr lang="ru-RU" sz="3600" dirty="0" smtClean="0"/>
              <a:t> </a:t>
            </a:r>
            <a:r>
              <a:rPr lang="ru-RU" sz="3600" dirty="0"/>
              <a:t>урока </a:t>
            </a:r>
            <a:r>
              <a:rPr lang="ru-RU" sz="3600" dirty="0" smtClean="0"/>
              <a:t> -   </a:t>
            </a:r>
            <a:br>
              <a:rPr lang="ru-RU" sz="3600" dirty="0" smtClean="0"/>
            </a:br>
            <a:r>
              <a:rPr lang="ru-RU" sz="3600" dirty="0" smtClean="0"/>
              <a:t>создание </a:t>
            </a:r>
            <a:r>
              <a:rPr lang="ru-RU" sz="3600" dirty="0"/>
              <a:t>своей, методически выверенной структуры урока.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2781300"/>
            <a:ext cx="8820472" cy="3344863"/>
          </a:xfrm>
        </p:spPr>
        <p:txBody>
          <a:bodyPr/>
          <a:lstStyle/>
          <a:p>
            <a:pPr>
              <a:buNone/>
            </a:pPr>
            <a:r>
              <a:rPr lang="ru-RU" dirty="0"/>
              <a:t>Основная дидактическая структура отображается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b="1" i="1" dirty="0"/>
              <a:t>плане-конспекте</a:t>
            </a:r>
            <a:r>
              <a:rPr lang="ru-RU" dirty="0"/>
              <a:t> урока </a:t>
            </a: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                или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i="1" dirty="0"/>
              <a:t>в технологической карте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</TotalTime>
  <Words>618</Words>
  <Application>Microsoft Office PowerPoint</Application>
  <PresentationFormat>Экран (4:3)</PresentationFormat>
  <Paragraphs>100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Тема Office</vt:lpstr>
      <vt:lpstr>     Проектирование  современного урока на основе технологической          карты </vt:lpstr>
      <vt:lpstr>Презентация PowerPoint</vt:lpstr>
      <vt:lpstr>Презентация PowerPoint</vt:lpstr>
      <vt:lpstr>Метапредметные результаты - сформированные на материале основ наук универсальные учебные действия</vt:lpstr>
      <vt:lpstr>Проектирование урока – предварительная разработка системы взаимодействия  учителя и учащихся, направленного на овладение учебным материалом в соответствии  с поставленной целью. </vt:lpstr>
      <vt:lpstr>Педагогическое проектирование урока осуществляется в 3 этапа:</vt:lpstr>
      <vt:lpstr>Моделирование урока - это процесс определения его основных параметров: </vt:lpstr>
      <vt:lpstr>Проектирование урока –  разработка обобщённых способов достижения цели:</vt:lpstr>
      <vt:lpstr> Конструирование урока  -    создание своей, методически выверенной структуры урока. </vt:lpstr>
      <vt:lpstr>Презентация PowerPoint</vt:lpstr>
      <vt:lpstr>Презентация PowerPoint</vt:lpstr>
      <vt:lpstr>Презентация PowerPoint</vt:lpstr>
      <vt:lpstr>Ход урока</vt:lpstr>
      <vt:lpstr>Презентация PowerPoint</vt:lpstr>
      <vt:lpstr>Презентация PowerPoint</vt:lpstr>
      <vt:lpstr>Технологическая карта позволит учителю: </vt:lpstr>
      <vt:lpstr>Технологическая карта позволит учителю: 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Vladimir Bibik</cp:lastModifiedBy>
  <cp:revision>67</cp:revision>
  <dcterms:created xsi:type="dcterms:W3CDTF">2014-01-06T07:33:45Z</dcterms:created>
  <dcterms:modified xsi:type="dcterms:W3CDTF">2022-10-10T18:17:52Z</dcterms:modified>
</cp:coreProperties>
</file>