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012" r:id="rId2"/>
    <p:sldId id="2044" r:id="rId3"/>
    <p:sldId id="263" r:id="rId4"/>
    <p:sldId id="2045" r:id="rId5"/>
    <p:sldId id="2046" r:id="rId6"/>
    <p:sldId id="2047" r:id="rId7"/>
    <p:sldId id="2048" r:id="rId8"/>
    <p:sldId id="2049" r:id="rId9"/>
    <p:sldId id="2050" r:id="rId10"/>
    <p:sldId id="2051" r:id="rId11"/>
    <p:sldId id="2052" r:id="rId12"/>
    <p:sldId id="2053" r:id="rId13"/>
    <p:sldId id="2054" r:id="rId14"/>
    <p:sldId id="2055" r:id="rId15"/>
    <p:sldId id="2063" r:id="rId16"/>
    <p:sldId id="2062" r:id="rId17"/>
    <p:sldId id="2064" r:id="rId18"/>
    <p:sldId id="2068" r:id="rId19"/>
    <p:sldId id="2067" r:id="rId20"/>
    <p:sldId id="2026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574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orient="horz" pos="731" userDrawn="1">
          <p15:clr>
            <a:srgbClr val="A4A3A4"/>
          </p15:clr>
        </p15:guide>
        <p15:guide id="11" pos="5500">
          <p15:clr>
            <a:srgbClr val="A4A3A4"/>
          </p15:clr>
        </p15:guide>
        <p15:guide id="12" pos="4309">
          <p15:clr>
            <a:srgbClr val="A4A3A4"/>
          </p15:clr>
        </p15:guide>
        <p15:guide id="13" pos="2880">
          <p15:clr>
            <a:srgbClr val="A4A3A4"/>
          </p15:clr>
        </p15:guide>
        <p15:guide id="14" pos="4139">
          <p15:clr>
            <a:srgbClr val="A4A3A4"/>
          </p15:clr>
        </p15:guide>
        <p15:guide id="15" pos="1604">
          <p15:clr>
            <a:srgbClr val="A4A3A4"/>
          </p15:clr>
        </p15:guide>
        <p15:guide id="16" pos="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80909" autoAdjust="0"/>
  </p:normalViewPr>
  <p:slideViewPr>
    <p:cSldViewPr snapToGrid="0" snapToObjects="1" showGuides="1">
      <p:cViewPr varScale="1">
        <p:scale>
          <a:sx n="56" d="100"/>
          <a:sy n="56" d="100"/>
        </p:scale>
        <p:origin x="2010" y="78"/>
      </p:cViewPr>
      <p:guideLst>
        <p:guide orient="horz" pos="2160"/>
        <p:guide pos="7333"/>
        <p:guide pos="5745"/>
        <p:guide pos="3840"/>
        <p:guide orient="horz" pos="346"/>
        <p:guide orient="horz" pos="3974"/>
        <p:guide pos="5518"/>
        <p:guide pos="2139"/>
        <p:guide pos="347"/>
        <p:guide orient="horz" pos="731"/>
        <p:guide pos="5500"/>
        <p:guide pos="4309"/>
        <p:guide pos="2880"/>
        <p:guide pos="4139"/>
        <p:guide pos="1604"/>
        <p:guide pos="2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70EF3-B3C2-4678-B1C6-B819A83471B2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3C97ED-60B4-4F19-84AA-34C51682FEA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Общий тариф страховых взносов на обязательное пенсионное страхование составляет</a:t>
          </a:r>
        </a:p>
        <a:p>
          <a:r>
            <a:rPr lang="ru-RU" sz="4000" b="1" dirty="0">
              <a:solidFill>
                <a:schemeClr val="tx1"/>
              </a:solidFill>
            </a:rPr>
            <a:t>22%</a:t>
          </a:r>
        </a:p>
      </dgm:t>
    </dgm:pt>
    <dgm:pt modelId="{DA0B3E7E-E620-4964-BA48-E02EA9AAE448}" type="parTrans" cxnId="{5C320FFA-5F15-4ABE-AD11-4B69CAFB456D}">
      <dgm:prSet/>
      <dgm:spPr/>
      <dgm:t>
        <a:bodyPr/>
        <a:lstStyle/>
        <a:p>
          <a:endParaRPr lang="ru-RU"/>
        </a:p>
      </dgm:t>
    </dgm:pt>
    <dgm:pt modelId="{1AD73136-EE09-4BA1-BE08-C29C98146966}" type="sibTrans" cxnId="{5C320FFA-5F15-4ABE-AD11-4B69CAFB456D}">
      <dgm:prSet/>
      <dgm:spPr/>
      <dgm:t>
        <a:bodyPr/>
        <a:lstStyle/>
        <a:p>
          <a:endParaRPr lang="ru-RU"/>
        </a:p>
      </dgm:t>
    </dgm:pt>
    <dgm:pt modelId="{43A8A7A1-51DF-4194-87C1-7AFD5400DFC7}">
      <dgm:prSet phldrT="[Текст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600" b="1" dirty="0"/>
            <a:t>16%</a:t>
          </a:r>
        </a:p>
        <a:p>
          <a:pPr>
            <a:spcAft>
              <a:spcPts val="0"/>
            </a:spcAft>
          </a:pPr>
          <a:r>
            <a:rPr lang="ru-RU" sz="2000" dirty="0"/>
            <a:t>Индивидуальный тариф</a:t>
          </a:r>
        </a:p>
      </dgm:t>
    </dgm:pt>
    <dgm:pt modelId="{061FEB64-2768-4F47-BDCA-44D6B1A5E68A}" type="parTrans" cxnId="{50419996-201B-494A-ADBE-5CC0C8E456E3}">
      <dgm:prSet/>
      <dgm:spPr/>
      <dgm:t>
        <a:bodyPr/>
        <a:lstStyle/>
        <a:p>
          <a:endParaRPr lang="ru-RU"/>
        </a:p>
      </dgm:t>
    </dgm:pt>
    <dgm:pt modelId="{374D0E38-1D7E-4A66-AC19-97EC20D8B3EF}" type="sibTrans" cxnId="{50419996-201B-494A-ADBE-5CC0C8E456E3}">
      <dgm:prSet/>
      <dgm:spPr/>
      <dgm:t>
        <a:bodyPr/>
        <a:lstStyle/>
        <a:p>
          <a:endParaRPr lang="ru-RU"/>
        </a:p>
      </dgm:t>
    </dgm:pt>
    <dgm:pt modelId="{39BD8466-B14F-4E30-B0C5-E5F773666A3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600" b="1" dirty="0"/>
            <a:t>6%</a:t>
          </a:r>
        </a:p>
        <a:p>
          <a:pPr>
            <a:spcAft>
              <a:spcPts val="0"/>
            </a:spcAft>
          </a:pPr>
          <a:r>
            <a:rPr lang="ru-RU" sz="2000" dirty="0"/>
            <a:t>Солидарный тариф</a:t>
          </a:r>
        </a:p>
      </dgm:t>
    </dgm:pt>
    <dgm:pt modelId="{63F6AFF3-550B-4999-902A-DC198CB3D87B}" type="parTrans" cxnId="{B34BCBEF-1513-44E5-8204-3373EACDDE91}">
      <dgm:prSet/>
      <dgm:spPr/>
      <dgm:t>
        <a:bodyPr/>
        <a:lstStyle/>
        <a:p>
          <a:endParaRPr lang="ru-RU"/>
        </a:p>
      </dgm:t>
    </dgm:pt>
    <dgm:pt modelId="{AF1A09EE-66D4-47AD-8739-CC71E72D403F}" type="sibTrans" cxnId="{B34BCBEF-1513-44E5-8204-3373EACDDE91}">
      <dgm:prSet/>
      <dgm:spPr/>
      <dgm:t>
        <a:bodyPr/>
        <a:lstStyle/>
        <a:p>
          <a:endParaRPr lang="ru-RU"/>
        </a:p>
      </dgm:t>
    </dgm:pt>
    <dgm:pt modelId="{D7AEFF12-7DC5-4820-A444-372F2AEDC914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4400" b="1" dirty="0"/>
            <a:t>Из них</a:t>
          </a:r>
        </a:p>
      </dgm:t>
    </dgm:pt>
    <dgm:pt modelId="{8371245E-0BE7-4419-9856-3B1046C684DB}" type="sibTrans" cxnId="{E308E24B-94DB-4307-A876-F164BF8277F6}">
      <dgm:prSet/>
      <dgm:spPr/>
      <dgm:t>
        <a:bodyPr/>
        <a:lstStyle/>
        <a:p>
          <a:endParaRPr lang="ru-RU"/>
        </a:p>
      </dgm:t>
    </dgm:pt>
    <dgm:pt modelId="{68B2C9AB-0B7E-4D90-9AA3-54B390D1BD0A}" type="parTrans" cxnId="{E308E24B-94DB-4307-A876-F164BF8277F6}">
      <dgm:prSet/>
      <dgm:spPr/>
      <dgm:t>
        <a:bodyPr/>
        <a:lstStyle/>
        <a:p>
          <a:endParaRPr lang="ru-RU"/>
        </a:p>
      </dgm:t>
    </dgm:pt>
    <dgm:pt modelId="{09536A23-7C6E-48C7-81F2-7A4AE86A72A6}" type="pres">
      <dgm:prSet presAssocID="{7B970EF3-B3C2-4678-B1C6-B819A83471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1F4D7-A3AE-4CCA-8B66-ECE46EE9FF8D}" type="pres">
      <dgm:prSet presAssocID="{D7AEFF12-7DC5-4820-A444-372F2AEDC914}" presName="boxAndChildren" presStyleCnt="0"/>
      <dgm:spPr/>
    </dgm:pt>
    <dgm:pt modelId="{36DB0A49-8C9D-440D-8CD6-CFE37753BDB3}" type="pres">
      <dgm:prSet presAssocID="{D7AEFF12-7DC5-4820-A444-372F2AEDC914}" presName="parentTextBox" presStyleLbl="node1" presStyleIdx="0" presStyleCnt="2"/>
      <dgm:spPr/>
      <dgm:t>
        <a:bodyPr/>
        <a:lstStyle/>
        <a:p>
          <a:endParaRPr lang="ru-RU"/>
        </a:p>
      </dgm:t>
    </dgm:pt>
    <dgm:pt modelId="{CD2B3695-3401-425C-AA11-F39E382D9F14}" type="pres">
      <dgm:prSet presAssocID="{D7AEFF12-7DC5-4820-A444-372F2AEDC914}" presName="entireBox" presStyleLbl="node1" presStyleIdx="0" presStyleCnt="2"/>
      <dgm:spPr/>
      <dgm:t>
        <a:bodyPr/>
        <a:lstStyle/>
        <a:p>
          <a:endParaRPr lang="ru-RU"/>
        </a:p>
      </dgm:t>
    </dgm:pt>
    <dgm:pt modelId="{133525B8-C1B5-4621-8518-FBD66029F9A1}" type="pres">
      <dgm:prSet presAssocID="{D7AEFF12-7DC5-4820-A444-372F2AEDC914}" presName="descendantBox" presStyleCnt="0"/>
      <dgm:spPr/>
    </dgm:pt>
    <dgm:pt modelId="{08EDB41D-28D7-49CC-86B6-FD1A84D9E49B}" type="pres">
      <dgm:prSet presAssocID="{43A8A7A1-51DF-4194-87C1-7AFD5400DFC7}" presName="childTextBox" presStyleLbl="fgAccFollowNode1" presStyleIdx="0" presStyleCnt="2" custScaleX="2000000" custScaleY="10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BC9AC-5C82-4A24-B7E3-05431D4D2894}" type="pres">
      <dgm:prSet presAssocID="{39BD8466-B14F-4E30-B0C5-E5F773666A3B}" presName="childTextBox" presStyleLbl="fgAccFollowNode1" presStyleIdx="1" presStyleCnt="2" custScaleX="2000000" custScaleY="10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41213-B1FF-40BF-A6EC-FBF48476A759}" type="pres">
      <dgm:prSet presAssocID="{1AD73136-EE09-4BA1-BE08-C29C98146966}" presName="sp" presStyleCnt="0"/>
      <dgm:spPr/>
    </dgm:pt>
    <dgm:pt modelId="{3611B073-F25D-430F-8B1E-0C4A39AF0C6C}" type="pres">
      <dgm:prSet presAssocID="{3D3C97ED-60B4-4F19-84AA-34C51682FEA4}" presName="arrowAndChildren" presStyleCnt="0"/>
      <dgm:spPr/>
    </dgm:pt>
    <dgm:pt modelId="{6D2AB252-020F-4260-B1AD-999D52BDBD5A}" type="pres">
      <dgm:prSet presAssocID="{3D3C97ED-60B4-4F19-84AA-34C51682FEA4}" presName="parentTextArrow" presStyleLbl="node1" presStyleIdx="1" presStyleCnt="2" custLinFactNeighborX="-2150" custLinFactNeighborY="-1659"/>
      <dgm:spPr/>
      <dgm:t>
        <a:bodyPr/>
        <a:lstStyle/>
        <a:p>
          <a:endParaRPr lang="ru-RU"/>
        </a:p>
      </dgm:t>
    </dgm:pt>
  </dgm:ptLst>
  <dgm:cxnLst>
    <dgm:cxn modelId="{1086E01F-586F-402C-9CFE-7053E7A33E3A}" type="presOf" srcId="{43A8A7A1-51DF-4194-87C1-7AFD5400DFC7}" destId="{08EDB41D-28D7-49CC-86B6-FD1A84D9E49B}" srcOrd="0" destOrd="0" presId="urn:microsoft.com/office/officeart/2005/8/layout/process4"/>
    <dgm:cxn modelId="{50419996-201B-494A-ADBE-5CC0C8E456E3}" srcId="{D7AEFF12-7DC5-4820-A444-372F2AEDC914}" destId="{43A8A7A1-51DF-4194-87C1-7AFD5400DFC7}" srcOrd="0" destOrd="0" parTransId="{061FEB64-2768-4F47-BDCA-44D6B1A5E68A}" sibTransId="{374D0E38-1D7E-4A66-AC19-97EC20D8B3EF}"/>
    <dgm:cxn modelId="{9973DEA5-1931-4E7B-B473-71F0FC1682B8}" type="presOf" srcId="{3D3C97ED-60B4-4F19-84AA-34C51682FEA4}" destId="{6D2AB252-020F-4260-B1AD-999D52BDBD5A}" srcOrd="0" destOrd="0" presId="urn:microsoft.com/office/officeart/2005/8/layout/process4"/>
    <dgm:cxn modelId="{E308E24B-94DB-4307-A876-F164BF8277F6}" srcId="{7B970EF3-B3C2-4678-B1C6-B819A83471B2}" destId="{D7AEFF12-7DC5-4820-A444-372F2AEDC914}" srcOrd="1" destOrd="0" parTransId="{68B2C9AB-0B7E-4D90-9AA3-54B390D1BD0A}" sibTransId="{8371245E-0BE7-4419-9856-3B1046C684DB}"/>
    <dgm:cxn modelId="{FF061860-48AE-4EF6-BE88-EB6F91E16CBE}" type="presOf" srcId="{D7AEFF12-7DC5-4820-A444-372F2AEDC914}" destId="{36DB0A49-8C9D-440D-8CD6-CFE37753BDB3}" srcOrd="0" destOrd="0" presId="urn:microsoft.com/office/officeart/2005/8/layout/process4"/>
    <dgm:cxn modelId="{B34BCBEF-1513-44E5-8204-3373EACDDE91}" srcId="{D7AEFF12-7DC5-4820-A444-372F2AEDC914}" destId="{39BD8466-B14F-4E30-B0C5-E5F773666A3B}" srcOrd="1" destOrd="0" parTransId="{63F6AFF3-550B-4999-902A-DC198CB3D87B}" sibTransId="{AF1A09EE-66D4-47AD-8739-CC71E72D403F}"/>
    <dgm:cxn modelId="{613E7BB6-EF20-43A8-9CDE-6BAA172753FE}" type="presOf" srcId="{D7AEFF12-7DC5-4820-A444-372F2AEDC914}" destId="{CD2B3695-3401-425C-AA11-F39E382D9F14}" srcOrd="1" destOrd="0" presId="urn:microsoft.com/office/officeart/2005/8/layout/process4"/>
    <dgm:cxn modelId="{987B868C-C78D-478E-B893-B194FB3B312E}" type="presOf" srcId="{7B970EF3-B3C2-4678-B1C6-B819A83471B2}" destId="{09536A23-7C6E-48C7-81F2-7A4AE86A72A6}" srcOrd="0" destOrd="0" presId="urn:microsoft.com/office/officeart/2005/8/layout/process4"/>
    <dgm:cxn modelId="{5C320FFA-5F15-4ABE-AD11-4B69CAFB456D}" srcId="{7B970EF3-B3C2-4678-B1C6-B819A83471B2}" destId="{3D3C97ED-60B4-4F19-84AA-34C51682FEA4}" srcOrd="0" destOrd="0" parTransId="{DA0B3E7E-E620-4964-BA48-E02EA9AAE448}" sibTransId="{1AD73136-EE09-4BA1-BE08-C29C98146966}"/>
    <dgm:cxn modelId="{78031BE9-3B32-45CF-ABA4-3545354DB500}" type="presOf" srcId="{39BD8466-B14F-4E30-B0C5-E5F773666A3B}" destId="{4B6BC9AC-5C82-4A24-B7E3-05431D4D2894}" srcOrd="0" destOrd="0" presId="urn:microsoft.com/office/officeart/2005/8/layout/process4"/>
    <dgm:cxn modelId="{57E144D4-6C83-408D-8AB0-5B60D19B2167}" type="presParOf" srcId="{09536A23-7C6E-48C7-81F2-7A4AE86A72A6}" destId="{E0D1F4D7-A3AE-4CCA-8B66-ECE46EE9FF8D}" srcOrd="0" destOrd="0" presId="urn:microsoft.com/office/officeart/2005/8/layout/process4"/>
    <dgm:cxn modelId="{ECEB523F-1FBA-4CC3-A28F-DC84CB191FF2}" type="presParOf" srcId="{E0D1F4D7-A3AE-4CCA-8B66-ECE46EE9FF8D}" destId="{36DB0A49-8C9D-440D-8CD6-CFE37753BDB3}" srcOrd="0" destOrd="0" presId="urn:microsoft.com/office/officeart/2005/8/layout/process4"/>
    <dgm:cxn modelId="{FD0CBB7E-A4F8-4C52-809D-7A477A45F691}" type="presParOf" srcId="{E0D1F4D7-A3AE-4CCA-8B66-ECE46EE9FF8D}" destId="{CD2B3695-3401-425C-AA11-F39E382D9F14}" srcOrd="1" destOrd="0" presId="urn:microsoft.com/office/officeart/2005/8/layout/process4"/>
    <dgm:cxn modelId="{D85B97A7-0664-462B-AAD1-B3FD37F192A7}" type="presParOf" srcId="{E0D1F4D7-A3AE-4CCA-8B66-ECE46EE9FF8D}" destId="{133525B8-C1B5-4621-8518-FBD66029F9A1}" srcOrd="2" destOrd="0" presId="urn:microsoft.com/office/officeart/2005/8/layout/process4"/>
    <dgm:cxn modelId="{364A8AE2-F3CB-4D2F-8B72-C929CCB11E11}" type="presParOf" srcId="{133525B8-C1B5-4621-8518-FBD66029F9A1}" destId="{08EDB41D-28D7-49CC-86B6-FD1A84D9E49B}" srcOrd="0" destOrd="0" presId="urn:microsoft.com/office/officeart/2005/8/layout/process4"/>
    <dgm:cxn modelId="{842F12F7-4903-49BB-B70B-DA1D84E2E42F}" type="presParOf" srcId="{133525B8-C1B5-4621-8518-FBD66029F9A1}" destId="{4B6BC9AC-5C82-4A24-B7E3-05431D4D2894}" srcOrd="1" destOrd="0" presId="urn:microsoft.com/office/officeart/2005/8/layout/process4"/>
    <dgm:cxn modelId="{1DB32DF0-B154-4585-A562-FD859887C106}" type="presParOf" srcId="{09536A23-7C6E-48C7-81F2-7A4AE86A72A6}" destId="{27441213-B1FF-40BF-A6EC-FBF48476A759}" srcOrd="1" destOrd="0" presId="urn:microsoft.com/office/officeart/2005/8/layout/process4"/>
    <dgm:cxn modelId="{4772CAC8-09CB-4576-A7A2-E4C45FE97082}" type="presParOf" srcId="{09536A23-7C6E-48C7-81F2-7A4AE86A72A6}" destId="{3611B073-F25D-430F-8B1E-0C4A39AF0C6C}" srcOrd="2" destOrd="0" presId="urn:microsoft.com/office/officeart/2005/8/layout/process4"/>
    <dgm:cxn modelId="{3141FFB5-F3D8-4B4E-A49E-77C550B2D252}" type="presParOf" srcId="{3611B073-F25D-430F-8B1E-0C4A39AF0C6C}" destId="{6D2AB252-020F-4260-B1AD-999D52BDBD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aleway" panose="020B0503030101060003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Raleway" panose="020B0503030101060003" pitchFamily="34" charset="77"/>
              </a:rPr>
              <a:pPr/>
              <a:t>11/10/2021</a:t>
            </a:fld>
            <a:endParaRPr lang="es-ES_tradnl" dirty="0">
              <a:latin typeface="Raleway" panose="020B0503030101060003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aleway" panose="020B0503030101060003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Raleway" panose="020B0503030101060003" pitchFamily="34" charset="77"/>
              </a:rPr>
              <a:pPr/>
              <a:t>‹#›</a:t>
            </a:fld>
            <a:endParaRPr lang="es-ES_tradnl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leway" panose="020B0503030101060003" pitchFamily="34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leway" panose="020B0503030101060003" pitchFamily="34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1225" y="-12806363"/>
            <a:ext cx="18041938" cy="135318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09816" cy="4435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7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28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7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472">
            <a:extLst>
              <a:ext uri="{FF2B5EF4-FFF2-40B4-BE49-F238E27FC236}">
                <a16:creationId xmlns:a16="http://schemas.microsoft.com/office/drawing/2014/main" xmlns="" id="{6D12D9D6-8D17-426C-B0CD-11BF09A5694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4755" name="Shape 473">
            <a:extLst>
              <a:ext uri="{FF2B5EF4-FFF2-40B4-BE49-F238E27FC236}">
                <a16:creationId xmlns:a16="http://schemas.microsoft.com/office/drawing/2014/main" xmlns="" id="{F87A6844-6944-4B35-84CB-BD3A7A2900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758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rPr>
              <a:t>Каждый год работы оценивается пенсионным баллом. К моменту назначения пенсии все баллы складываются и умножаются на цену балла в год выхода на пенсию.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5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rPr>
              <a:t>Помимо работы баллами оцениваются так называемые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rPr>
              <a:t>нестраховые</a:t>
            </a:r>
            <a:r>
              <a:rPr lang="ru-RU" sz="1200" b="0" i="0" kern="1200" dirty="0" smtClean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rPr>
              <a:t> периоды – социально-значимая деятельность. Например, служба в армии или уход за детьми. Эти баллы тоже присоединяются к пенсионным правам. </a:t>
            </a:r>
          </a:p>
          <a:p>
            <a:endParaRPr lang="ru-RU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995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1225" y="-12806363"/>
            <a:ext cx="18041938" cy="135318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09816" cy="4435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84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7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9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8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6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6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31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98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3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79770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60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3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5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061339F-F15E-A94C-9652-09533C95ADD4}"/>
              </a:ext>
            </a:extLst>
          </p:cNvPr>
          <p:cNvGrpSpPr/>
          <p:nvPr userDrawn="1"/>
        </p:nvGrpSpPr>
        <p:grpSpPr>
          <a:xfrm>
            <a:off x="-11700" y="-45377"/>
            <a:ext cx="9155700" cy="6899825"/>
            <a:chOff x="-15600" y="-45377"/>
            <a:chExt cx="12207600" cy="68998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6F3F4B7A-8C2E-2840-AE63-F554F0C174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929" y="-3552"/>
              <a:ext cx="6905420" cy="6857457"/>
            </a:xfrm>
            <a:custGeom>
              <a:avLst/>
              <a:gdLst>
                <a:gd name="connsiteX0" fmla="*/ 0 w 6907079"/>
                <a:gd name="connsiteY0" fmla="*/ 0 h 6857457"/>
                <a:gd name="connsiteX1" fmla="*/ 6907079 w 6907079"/>
                <a:gd name="connsiteY1" fmla="*/ 0 h 6857457"/>
                <a:gd name="connsiteX2" fmla="*/ 6907079 w 6907079"/>
                <a:gd name="connsiteY2" fmla="*/ 6857457 h 6857457"/>
                <a:gd name="connsiteX3" fmla="*/ 0 w 6907079"/>
                <a:gd name="connsiteY3" fmla="*/ 6857457 h 685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079" h="6857457">
                  <a:moveTo>
                    <a:pt x="0" y="0"/>
                  </a:moveTo>
                  <a:lnTo>
                    <a:pt x="6907079" y="0"/>
                  </a:lnTo>
                  <a:lnTo>
                    <a:pt x="6907079" y="6857457"/>
                  </a:lnTo>
                  <a:lnTo>
                    <a:pt x="0" y="68574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7430E17F-18B0-404E-823E-D9C8E03D4C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-15600" y="-3553"/>
              <a:ext cx="12207600" cy="6858001"/>
            </a:xfrm>
            <a:custGeom>
              <a:avLst/>
              <a:gdLst>
                <a:gd name="connsiteX0" fmla="*/ 0 w 12210533"/>
                <a:gd name="connsiteY0" fmla="*/ 0 h 6858001"/>
                <a:gd name="connsiteX1" fmla="*/ 3162300 w 12210533"/>
                <a:gd name="connsiteY1" fmla="*/ 0 h 6858001"/>
                <a:gd name="connsiteX2" fmla="*/ 3162300 w 12210533"/>
                <a:gd name="connsiteY2" fmla="*/ 1 h 6858001"/>
                <a:gd name="connsiteX3" fmla="*/ 5318009 w 12210533"/>
                <a:gd name="connsiteY3" fmla="*/ 1 h 6858001"/>
                <a:gd name="connsiteX4" fmla="*/ 5367976 w 12210533"/>
                <a:gd name="connsiteY4" fmla="*/ 71018 h 6858001"/>
                <a:gd name="connsiteX5" fmla="*/ 10689706 w 12210533"/>
                <a:gd name="connsiteY5" fmla="*/ 1415369 h 6858001"/>
                <a:gd name="connsiteX6" fmla="*/ 11938835 w 12210533"/>
                <a:gd name="connsiteY6" fmla="*/ 6663870 h 6858001"/>
                <a:gd name="connsiteX7" fmla="*/ 12210533 w 12210533"/>
                <a:gd name="connsiteY7" fmla="*/ 6858001 h 6858001"/>
                <a:gd name="connsiteX8" fmla="*/ 3039345 w 12210533"/>
                <a:gd name="connsiteY8" fmla="*/ 6858001 h 6858001"/>
                <a:gd name="connsiteX9" fmla="*/ 3039345 w 12210533"/>
                <a:gd name="connsiteY9" fmla="*/ 6858000 h 6858001"/>
                <a:gd name="connsiteX10" fmla="*/ 0 w 12210533"/>
                <a:gd name="connsiteY10" fmla="*/ 685800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0533" h="6858001">
                  <a:moveTo>
                    <a:pt x="0" y="0"/>
                  </a:moveTo>
                  <a:lnTo>
                    <a:pt x="3162300" y="0"/>
                  </a:lnTo>
                  <a:lnTo>
                    <a:pt x="3162300" y="1"/>
                  </a:lnTo>
                  <a:lnTo>
                    <a:pt x="5318009" y="1"/>
                  </a:lnTo>
                  <a:lnTo>
                    <a:pt x="5367976" y="71018"/>
                  </a:lnTo>
                  <a:cubicBezTo>
                    <a:pt x="6571346" y="1693168"/>
                    <a:pt x="8787838" y="2302139"/>
                    <a:pt x="10689706" y="1415369"/>
                  </a:cubicBezTo>
                  <a:cubicBezTo>
                    <a:pt x="9820979" y="3279968"/>
                    <a:pt x="10388839" y="5445134"/>
                    <a:pt x="11938835" y="6663870"/>
                  </a:cubicBezTo>
                  <a:lnTo>
                    <a:pt x="12210533" y="6858001"/>
                  </a:lnTo>
                  <a:lnTo>
                    <a:pt x="3039345" y="6858001"/>
                  </a:lnTo>
                  <a:lnTo>
                    <a:pt x="30393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1225B1E7-68F7-424B-B883-C4F29C990E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45629" y="-45377"/>
              <a:ext cx="2069527" cy="2374023"/>
            </a:xfrm>
            <a:custGeom>
              <a:avLst/>
              <a:gdLst>
                <a:gd name="connsiteX0" fmla="*/ 757417 w 1372828"/>
                <a:gd name="connsiteY0" fmla="*/ 1449387 h 1574439"/>
                <a:gd name="connsiteX1" fmla="*/ 777516 w 1372828"/>
                <a:gd name="connsiteY1" fmla="*/ 1470350 h 1574439"/>
                <a:gd name="connsiteX2" fmla="*/ 674149 w 1372828"/>
                <a:gd name="connsiteY2" fmla="*/ 1574439 h 1574439"/>
                <a:gd name="connsiteX3" fmla="*/ 654050 w 1372828"/>
                <a:gd name="connsiteY3" fmla="*/ 1554199 h 1574439"/>
                <a:gd name="connsiteX4" fmla="*/ 1351915 w 1372828"/>
                <a:gd name="connsiteY4" fmla="*/ 1017587 h 1574439"/>
                <a:gd name="connsiteX5" fmla="*/ 1372828 w 1372828"/>
                <a:gd name="connsiteY5" fmla="*/ 1038139 h 1574439"/>
                <a:gd name="connsiteX6" fmla="*/ 1164419 w 1372828"/>
                <a:gd name="connsiteY6" fmla="*/ 1245826 h 1574439"/>
                <a:gd name="connsiteX7" fmla="*/ 1144588 w 1372828"/>
                <a:gd name="connsiteY7" fmla="*/ 1225635 h 1574439"/>
                <a:gd name="connsiteX8" fmla="*/ 1270148 w 1372828"/>
                <a:gd name="connsiteY8" fmla="*/ 936625 h 1574439"/>
                <a:gd name="connsiteX9" fmla="*/ 1290279 w 1372828"/>
                <a:gd name="connsiteY9" fmla="*/ 956396 h 1574439"/>
                <a:gd name="connsiteX10" fmla="*/ 875435 w 1372828"/>
                <a:gd name="connsiteY10" fmla="*/ 1371240 h 1574439"/>
                <a:gd name="connsiteX11" fmla="*/ 855663 w 1372828"/>
                <a:gd name="connsiteY11" fmla="*/ 1350750 h 1574439"/>
                <a:gd name="connsiteX12" fmla="*/ 497789 w 1372828"/>
                <a:gd name="connsiteY12" fmla="*/ 161925 h 1574439"/>
                <a:gd name="connsiteX13" fmla="*/ 518751 w 1372828"/>
                <a:gd name="connsiteY13" fmla="*/ 182324 h 1574439"/>
                <a:gd name="connsiteX14" fmla="*/ 414662 w 1372828"/>
                <a:gd name="connsiteY14" fmla="*/ 285392 h 1574439"/>
                <a:gd name="connsiteX15" fmla="*/ 393700 w 1372828"/>
                <a:gd name="connsiteY15" fmla="*/ 264993 h 1574439"/>
                <a:gd name="connsiteX16" fmla="*/ 416014 w 1372828"/>
                <a:gd name="connsiteY16" fmla="*/ 80962 h 1574439"/>
                <a:gd name="connsiteX17" fmla="*/ 436202 w 1372828"/>
                <a:gd name="connsiteY17" fmla="*/ 101493 h 1574439"/>
                <a:gd name="connsiteX18" fmla="*/ 20909 w 1372828"/>
                <a:gd name="connsiteY18" fmla="*/ 517165 h 1574439"/>
                <a:gd name="connsiteX19" fmla="*/ 0 w 1372828"/>
                <a:gd name="connsiteY19" fmla="*/ 496633 h 1574439"/>
                <a:gd name="connsiteX20" fmla="*/ 335015 w 1372828"/>
                <a:gd name="connsiteY20" fmla="*/ 0 h 1574439"/>
                <a:gd name="connsiteX21" fmla="*/ 355239 w 1372828"/>
                <a:gd name="connsiteY21" fmla="*/ 20224 h 1574439"/>
                <a:gd name="connsiteX22" fmla="*/ 147223 w 1372828"/>
                <a:gd name="connsiteY22" fmla="*/ 228239 h 1574439"/>
                <a:gd name="connsiteX23" fmla="*/ 127000 w 1372828"/>
                <a:gd name="connsiteY23" fmla="*/ 208015 h 15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2828" h="1574439">
                  <a:moveTo>
                    <a:pt x="757417" y="1449387"/>
                  </a:moveTo>
                  <a:lnTo>
                    <a:pt x="777516" y="1470350"/>
                  </a:lnTo>
                  <a:lnTo>
                    <a:pt x="674149" y="1574439"/>
                  </a:lnTo>
                  <a:lnTo>
                    <a:pt x="654050" y="1554199"/>
                  </a:lnTo>
                  <a:close/>
                  <a:moveTo>
                    <a:pt x="1351915" y="1017587"/>
                  </a:moveTo>
                  <a:lnTo>
                    <a:pt x="1372828" y="1038139"/>
                  </a:lnTo>
                  <a:lnTo>
                    <a:pt x="1164419" y="1245826"/>
                  </a:lnTo>
                  <a:lnTo>
                    <a:pt x="1144588" y="1225635"/>
                  </a:lnTo>
                  <a:close/>
                  <a:moveTo>
                    <a:pt x="1270148" y="936625"/>
                  </a:moveTo>
                  <a:lnTo>
                    <a:pt x="1290279" y="956396"/>
                  </a:lnTo>
                  <a:lnTo>
                    <a:pt x="875435" y="1371240"/>
                  </a:lnTo>
                  <a:lnTo>
                    <a:pt x="855663" y="1350750"/>
                  </a:lnTo>
                  <a:close/>
                  <a:moveTo>
                    <a:pt x="497789" y="161925"/>
                  </a:moveTo>
                  <a:lnTo>
                    <a:pt x="518751" y="182324"/>
                  </a:lnTo>
                  <a:lnTo>
                    <a:pt x="414662" y="285392"/>
                  </a:lnTo>
                  <a:lnTo>
                    <a:pt x="393700" y="264993"/>
                  </a:lnTo>
                  <a:close/>
                  <a:moveTo>
                    <a:pt x="416014" y="80962"/>
                  </a:moveTo>
                  <a:lnTo>
                    <a:pt x="436202" y="101493"/>
                  </a:lnTo>
                  <a:lnTo>
                    <a:pt x="20909" y="517165"/>
                  </a:lnTo>
                  <a:lnTo>
                    <a:pt x="0" y="496633"/>
                  </a:lnTo>
                  <a:close/>
                  <a:moveTo>
                    <a:pt x="335015" y="0"/>
                  </a:moveTo>
                  <a:lnTo>
                    <a:pt x="355239" y="20224"/>
                  </a:lnTo>
                  <a:lnTo>
                    <a:pt x="147223" y="228239"/>
                  </a:lnTo>
                  <a:lnTo>
                    <a:pt x="127000" y="208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191974A-A8D8-DF41-B98E-3177BAA64F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496207" y="253837"/>
              <a:ext cx="1887647" cy="435114"/>
            </a:xfrm>
            <a:custGeom>
              <a:avLst/>
              <a:gdLst>
                <a:gd name="connsiteX0" fmla="*/ 626089 w 1252178"/>
                <a:gd name="connsiteY0" fmla="*/ 0 h 288565"/>
                <a:gd name="connsiteX1" fmla="*/ 891420 w 1252178"/>
                <a:gd name="connsiteY1" fmla="*/ 176148 h 288565"/>
                <a:gd name="connsiteX2" fmla="*/ 903942 w 1252178"/>
                <a:gd name="connsiteY2" fmla="*/ 238378 h 288565"/>
                <a:gd name="connsiteX3" fmla="*/ 907691 w 1252178"/>
                <a:gd name="connsiteY3" fmla="*/ 228830 h 288565"/>
                <a:gd name="connsiteX4" fmla="*/ 1068388 w 1252178"/>
                <a:gd name="connsiteY4" fmla="*/ 138113 h 288565"/>
                <a:gd name="connsiteX5" fmla="*/ 1252178 w 1252178"/>
                <a:gd name="connsiteY5" fmla="*/ 288564 h 288565"/>
                <a:gd name="connsiteX6" fmla="*/ 914040 w 1252178"/>
                <a:gd name="connsiteY6" fmla="*/ 288564 h 288565"/>
                <a:gd name="connsiteX7" fmla="*/ 914040 w 1252178"/>
                <a:gd name="connsiteY7" fmla="*/ 288565 h 288565"/>
                <a:gd name="connsiteX8" fmla="*/ 338138 w 1252178"/>
                <a:gd name="connsiteY8" fmla="*/ 288565 h 288565"/>
                <a:gd name="connsiteX9" fmla="*/ 338138 w 1252178"/>
                <a:gd name="connsiteY9" fmla="*/ 288564 h 288565"/>
                <a:gd name="connsiteX10" fmla="*/ 0 w 1252178"/>
                <a:gd name="connsiteY10" fmla="*/ 288564 h 288565"/>
                <a:gd name="connsiteX11" fmla="*/ 184691 w 1252178"/>
                <a:gd name="connsiteY11" fmla="*/ 138113 h 288565"/>
                <a:gd name="connsiteX12" fmla="*/ 344887 w 1252178"/>
                <a:gd name="connsiteY12" fmla="*/ 228830 h 288565"/>
                <a:gd name="connsiteX13" fmla="*/ 348351 w 1252178"/>
                <a:gd name="connsiteY13" fmla="*/ 237807 h 288565"/>
                <a:gd name="connsiteX14" fmla="*/ 360758 w 1252178"/>
                <a:gd name="connsiteY14" fmla="*/ 176148 h 288565"/>
                <a:gd name="connsiteX15" fmla="*/ 626089 w 1252178"/>
                <a:gd name="connsiteY15" fmla="*/ 0 h 2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2178" h="288565">
                  <a:moveTo>
                    <a:pt x="626089" y="0"/>
                  </a:moveTo>
                  <a:cubicBezTo>
                    <a:pt x="745409" y="0"/>
                    <a:pt x="847722" y="72546"/>
                    <a:pt x="891420" y="176148"/>
                  </a:cubicBezTo>
                  <a:lnTo>
                    <a:pt x="903942" y="238378"/>
                  </a:lnTo>
                  <a:lnTo>
                    <a:pt x="907691" y="228830"/>
                  </a:lnTo>
                  <a:cubicBezTo>
                    <a:pt x="940681" y="174441"/>
                    <a:pt x="1000278" y="138113"/>
                    <a:pt x="1068388" y="138113"/>
                  </a:cubicBezTo>
                  <a:cubicBezTo>
                    <a:pt x="1158842" y="138113"/>
                    <a:pt x="1234520" y="202695"/>
                    <a:pt x="1252178" y="288564"/>
                  </a:cubicBezTo>
                  <a:lnTo>
                    <a:pt x="914040" y="288564"/>
                  </a:lnTo>
                  <a:lnTo>
                    <a:pt x="914040" y="288565"/>
                  </a:lnTo>
                  <a:lnTo>
                    <a:pt x="338138" y="288565"/>
                  </a:lnTo>
                  <a:lnTo>
                    <a:pt x="338138" y="288564"/>
                  </a:lnTo>
                  <a:lnTo>
                    <a:pt x="0" y="288564"/>
                  </a:lnTo>
                  <a:cubicBezTo>
                    <a:pt x="17676" y="202695"/>
                    <a:pt x="93428" y="138113"/>
                    <a:pt x="184691" y="138113"/>
                  </a:cubicBezTo>
                  <a:cubicBezTo>
                    <a:pt x="252598" y="138113"/>
                    <a:pt x="312185" y="174441"/>
                    <a:pt x="344887" y="228830"/>
                  </a:cubicBezTo>
                  <a:lnTo>
                    <a:pt x="348351" y="237807"/>
                  </a:lnTo>
                  <a:lnTo>
                    <a:pt x="360758" y="176148"/>
                  </a:lnTo>
                  <a:cubicBezTo>
                    <a:pt x="404457" y="72546"/>
                    <a:pt x="506769" y="0"/>
                    <a:pt x="62608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xmlns="" id="{657F5339-FDD5-0A43-8500-1AD44A40C0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4788295" y="16859"/>
              <a:ext cx="279998" cy="160379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79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8 h 297"/>
                <a:gd name="T14" fmla="*/ 257 w 514"/>
                <a:gd name="T15" fmla="*/ 148 h 297"/>
                <a:gd name="T16" fmla="*/ 513 w 514"/>
                <a:gd name="T17" fmla="*/ 0 h 297"/>
                <a:gd name="T18" fmla="*/ 513 w 514"/>
                <a:gd name="T19" fmla="*/ 79 h 297"/>
                <a:gd name="T20" fmla="*/ 513 w 514"/>
                <a:gd name="T21" fmla="*/ 79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1" y="79"/>
                    <a:pt x="0" y="7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0" y="0"/>
                    <a:pt x="205" y="60"/>
                    <a:pt x="257" y="148"/>
                  </a:cubicBezTo>
                  <a:lnTo>
                    <a:pt x="257" y="148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79"/>
                  </a:lnTo>
                  <a:lnTo>
                    <a:pt x="513" y="79"/>
                  </a:lnTo>
                  <a:cubicBezTo>
                    <a:pt x="394" y="79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208A6AAF-EA7F-FA4E-90F0-36BACC2A0C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-9416" y="4143632"/>
              <a:ext cx="1062014" cy="226857"/>
            </a:xfrm>
            <a:custGeom>
              <a:avLst/>
              <a:gdLst>
                <a:gd name="connsiteX0" fmla="*/ 183970 w 704491"/>
                <a:gd name="connsiteY0" fmla="*/ 0 h 150451"/>
                <a:gd name="connsiteX1" fmla="*/ 344521 w 704491"/>
                <a:gd name="connsiteY1" fmla="*/ 90782 h 150451"/>
                <a:gd name="connsiteX2" fmla="*/ 352982 w 704491"/>
                <a:gd name="connsiteY2" fmla="*/ 112340 h 150451"/>
                <a:gd name="connsiteX3" fmla="*/ 361378 w 704491"/>
                <a:gd name="connsiteY3" fmla="*/ 90782 h 150451"/>
                <a:gd name="connsiteX4" fmla="*/ 521494 w 704491"/>
                <a:gd name="connsiteY4" fmla="*/ 0 h 150451"/>
                <a:gd name="connsiteX5" fmla="*/ 704491 w 704491"/>
                <a:gd name="connsiteY5" fmla="*/ 150451 h 150451"/>
                <a:gd name="connsiteX6" fmla="*/ 367940 w 704491"/>
                <a:gd name="connsiteY6" fmla="*/ 150451 h 150451"/>
                <a:gd name="connsiteX7" fmla="*/ 338138 w 704491"/>
                <a:gd name="connsiteY7" fmla="*/ 150451 h 150451"/>
                <a:gd name="connsiteX8" fmla="*/ 0 w 704491"/>
                <a:gd name="connsiteY8" fmla="*/ 150451 h 150451"/>
                <a:gd name="connsiteX9" fmla="*/ 183970 w 704491"/>
                <a:gd name="connsiteY9" fmla="*/ 0 h 15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491" h="150451">
                  <a:moveTo>
                    <a:pt x="183970" y="0"/>
                  </a:moveTo>
                  <a:cubicBezTo>
                    <a:pt x="252147" y="0"/>
                    <a:pt x="311599" y="36415"/>
                    <a:pt x="344521" y="90782"/>
                  </a:cubicBezTo>
                  <a:lnTo>
                    <a:pt x="352982" y="112340"/>
                  </a:lnTo>
                  <a:lnTo>
                    <a:pt x="361378" y="90782"/>
                  </a:lnTo>
                  <a:cubicBezTo>
                    <a:pt x="394224" y="36415"/>
                    <a:pt x="453814" y="0"/>
                    <a:pt x="521494" y="0"/>
                  </a:cubicBezTo>
                  <a:cubicBezTo>
                    <a:pt x="611734" y="0"/>
                    <a:pt x="687234" y="64737"/>
                    <a:pt x="704491" y="150451"/>
                  </a:cubicBezTo>
                  <a:lnTo>
                    <a:pt x="367940" y="150451"/>
                  </a:lnTo>
                  <a:lnTo>
                    <a:pt x="338138" y="150451"/>
                  </a:lnTo>
                  <a:lnTo>
                    <a:pt x="0" y="150451"/>
                  </a:lnTo>
                  <a:cubicBezTo>
                    <a:pt x="17315" y="64737"/>
                    <a:pt x="93428" y="0"/>
                    <a:pt x="18397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xmlns="" id="{4C45B7D6-ED7A-8447-8E00-16C6A6153A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17705" y="5427077"/>
              <a:ext cx="279998" cy="160381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81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7 h 297"/>
                <a:gd name="T14" fmla="*/ 257 w 514"/>
                <a:gd name="T15" fmla="*/ 147 h 297"/>
                <a:gd name="T16" fmla="*/ 513 w 514"/>
                <a:gd name="T17" fmla="*/ 0 h 297"/>
                <a:gd name="T18" fmla="*/ 513 w 514"/>
                <a:gd name="T19" fmla="*/ 81 h 297"/>
                <a:gd name="T20" fmla="*/ 513 w 514"/>
                <a:gd name="T21" fmla="*/ 81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0" y="81"/>
                    <a:pt x="0" y="8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1" y="0"/>
                    <a:pt x="206" y="60"/>
                    <a:pt x="257" y="147"/>
                  </a:cubicBezTo>
                  <a:lnTo>
                    <a:pt x="257" y="147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81"/>
                  </a:lnTo>
                  <a:lnTo>
                    <a:pt x="513" y="81"/>
                  </a:lnTo>
                  <a:cubicBezTo>
                    <a:pt x="394" y="81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A9BBD71-1ED8-8248-B77D-072F3EB0288E}"/>
                </a:ext>
              </a:extLst>
            </p:cNvPr>
            <p:cNvSpPr/>
            <p:nvPr/>
          </p:nvSpPr>
          <p:spPr>
            <a:xfrm flipH="1">
              <a:off x="2929" y="-3553"/>
              <a:ext cx="1577530" cy="1493296"/>
            </a:xfrm>
            <a:custGeom>
              <a:avLst/>
              <a:gdLst>
                <a:gd name="connsiteX0" fmla="*/ 1153842 w 1577909"/>
                <a:gd name="connsiteY0" fmla="*/ 0 h 1493296"/>
                <a:gd name="connsiteX1" fmla="*/ 1577909 w 1577909"/>
                <a:gd name="connsiteY1" fmla="*/ 0 h 1493296"/>
                <a:gd name="connsiteX2" fmla="*/ 1577909 w 1577909"/>
                <a:gd name="connsiteY2" fmla="*/ 251950 h 1493296"/>
                <a:gd name="connsiteX3" fmla="*/ 1253386 w 1577909"/>
                <a:gd name="connsiteY3" fmla="*/ 576731 h 1493296"/>
                <a:gd name="connsiteX4" fmla="*/ 13413 w 1577909"/>
                <a:gd name="connsiteY4" fmla="*/ 1479888 h 1493296"/>
                <a:gd name="connsiteX5" fmla="*/ 915310 w 1577909"/>
                <a:gd name="connsiteY5" fmla="*/ 238929 h 149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7909" h="1493296">
                  <a:moveTo>
                    <a:pt x="1153842" y="0"/>
                  </a:moveTo>
                  <a:lnTo>
                    <a:pt x="1577909" y="0"/>
                  </a:lnTo>
                  <a:lnTo>
                    <a:pt x="1577909" y="251950"/>
                  </a:lnTo>
                  <a:lnTo>
                    <a:pt x="1253386" y="576731"/>
                  </a:lnTo>
                  <a:cubicBezTo>
                    <a:pt x="661889" y="1168698"/>
                    <a:pt x="106750" y="1573299"/>
                    <a:pt x="13413" y="1479888"/>
                  </a:cubicBezTo>
                  <a:cubicBezTo>
                    <a:pt x="-79924" y="1386476"/>
                    <a:pt x="323813" y="831439"/>
                    <a:pt x="915310" y="23892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533B8BD6-EBFA-C447-A490-4EFD07966562}"/>
                </a:ext>
              </a:extLst>
            </p:cNvPr>
            <p:cNvSpPr/>
            <p:nvPr/>
          </p:nvSpPr>
          <p:spPr>
            <a:xfrm flipH="1">
              <a:off x="2929" y="-3553"/>
              <a:ext cx="2006930" cy="1920482"/>
            </a:xfrm>
            <a:custGeom>
              <a:avLst/>
              <a:gdLst>
                <a:gd name="connsiteX0" fmla="*/ 736722 w 2007412"/>
                <a:gd name="connsiteY0" fmla="*/ 1262750 h 1920482"/>
                <a:gd name="connsiteX1" fmla="*/ 892313 w 2007412"/>
                <a:gd name="connsiteY1" fmla="*/ 1844026 h 1920482"/>
                <a:gd name="connsiteX2" fmla="*/ 815606 w 2007412"/>
                <a:gd name="connsiteY2" fmla="*/ 1920482 h 1920482"/>
                <a:gd name="connsiteX3" fmla="*/ 545768 w 2007412"/>
                <a:gd name="connsiteY3" fmla="*/ 1453617 h 1920482"/>
                <a:gd name="connsiteX4" fmla="*/ 76518 w 2007412"/>
                <a:gd name="connsiteY4" fmla="*/ 1030560 h 1920482"/>
                <a:gd name="connsiteX5" fmla="*/ 657730 w 2007412"/>
                <a:gd name="connsiteY5" fmla="*/ 1185908 h 1920482"/>
                <a:gd name="connsiteX6" fmla="*/ 466164 w 2007412"/>
                <a:gd name="connsiteY6" fmla="*/ 1377106 h 1920482"/>
                <a:gd name="connsiteX7" fmla="*/ 0 w 2007412"/>
                <a:gd name="connsiteY7" fmla="*/ 1107149 h 1920482"/>
                <a:gd name="connsiteX8" fmla="*/ 1991440 w 2007412"/>
                <a:gd name="connsiteY8" fmla="*/ 238239 h 1920482"/>
                <a:gd name="connsiteX9" fmla="*/ 2006643 w 2007412"/>
                <a:gd name="connsiteY9" fmla="*/ 253441 h 1920482"/>
                <a:gd name="connsiteX10" fmla="*/ 2007412 w 2007412"/>
                <a:gd name="connsiteY10" fmla="*/ 256306 h 1920482"/>
                <a:gd name="connsiteX11" fmla="*/ 2007412 w 2007412"/>
                <a:gd name="connsiteY11" fmla="*/ 1346805 h 1920482"/>
                <a:gd name="connsiteX12" fmla="*/ 1607570 w 2007412"/>
                <a:gd name="connsiteY12" fmla="*/ 653025 h 1920482"/>
                <a:gd name="connsiteX13" fmla="*/ 1591824 w 2007412"/>
                <a:gd name="connsiteY13" fmla="*/ 637825 h 1920482"/>
                <a:gd name="connsiteX14" fmla="*/ 722984 w 2007412"/>
                <a:gd name="connsiteY14" fmla="*/ 0 h 1920482"/>
                <a:gd name="connsiteX15" fmla="*/ 1615868 w 2007412"/>
                <a:gd name="connsiteY15" fmla="*/ 0 h 1920482"/>
                <a:gd name="connsiteX16" fmla="*/ 1285197 w 2007412"/>
                <a:gd name="connsiteY16" fmla="*/ 331052 h 1920482"/>
                <a:gd name="connsiteX17" fmla="*/ 1269458 w 2007412"/>
                <a:gd name="connsiteY17" fmla="*/ 315838 h 192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412" h="1920482">
                  <a:moveTo>
                    <a:pt x="736722" y="1262750"/>
                  </a:moveTo>
                  <a:lnTo>
                    <a:pt x="892313" y="1844026"/>
                  </a:lnTo>
                  <a:lnTo>
                    <a:pt x="815606" y="1920482"/>
                  </a:lnTo>
                  <a:lnTo>
                    <a:pt x="545768" y="1453617"/>
                  </a:lnTo>
                  <a:close/>
                  <a:moveTo>
                    <a:pt x="76518" y="1030560"/>
                  </a:moveTo>
                  <a:lnTo>
                    <a:pt x="657730" y="1185908"/>
                  </a:lnTo>
                  <a:lnTo>
                    <a:pt x="466164" y="1377106"/>
                  </a:lnTo>
                  <a:lnTo>
                    <a:pt x="0" y="1107149"/>
                  </a:lnTo>
                  <a:close/>
                  <a:moveTo>
                    <a:pt x="1991440" y="238239"/>
                  </a:moveTo>
                  <a:lnTo>
                    <a:pt x="2006643" y="253441"/>
                  </a:lnTo>
                  <a:lnTo>
                    <a:pt x="2007412" y="256306"/>
                  </a:lnTo>
                  <a:lnTo>
                    <a:pt x="2007412" y="1346805"/>
                  </a:lnTo>
                  <a:lnTo>
                    <a:pt x="1607570" y="653025"/>
                  </a:lnTo>
                  <a:lnTo>
                    <a:pt x="1591824" y="637825"/>
                  </a:lnTo>
                  <a:close/>
                  <a:moveTo>
                    <a:pt x="722984" y="0"/>
                  </a:moveTo>
                  <a:lnTo>
                    <a:pt x="1615868" y="0"/>
                  </a:lnTo>
                  <a:lnTo>
                    <a:pt x="1285197" y="331052"/>
                  </a:lnTo>
                  <a:lnTo>
                    <a:pt x="1269458" y="3158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D160063-7006-BD4D-BF60-46944C6346DF}"/>
                </a:ext>
              </a:extLst>
            </p:cNvPr>
            <p:cNvSpPr/>
            <p:nvPr/>
          </p:nvSpPr>
          <p:spPr>
            <a:xfrm flipH="1">
              <a:off x="2929" y="2961132"/>
              <a:ext cx="539933" cy="226860"/>
            </a:xfrm>
            <a:custGeom>
              <a:avLst/>
              <a:gdLst>
                <a:gd name="connsiteX0" fmla="*/ 277398 w 540063"/>
                <a:gd name="connsiteY0" fmla="*/ 0 h 226860"/>
                <a:gd name="connsiteX1" fmla="*/ 519411 w 540063"/>
                <a:gd name="connsiteY1" fmla="*/ 136788 h 226860"/>
                <a:gd name="connsiteX2" fmla="*/ 525085 w 540063"/>
                <a:gd name="connsiteY2" fmla="*/ 151231 h 226860"/>
                <a:gd name="connsiteX3" fmla="*/ 540063 w 540063"/>
                <a:gd name="connsiteY3" fmla="*/ 76819 h 226860"/>
                <a:gd name="connsiteX4" fmla="*/ 540063 w 540063"/>
                <a:gd name="connsiteY4" fmla="*/ 226860 h 226860"/>
                <a:gd name="connsiteX5" fmla="*/ 509861 w 540063"/>
                <a:gd name="connsiteY5" fmla="*/ 226860 h 226860"/>
                <a:gd name="connsiteX6" fmla="*/ 509861 w 540063"/>
                <a:gd name="connsiteY6" fmla="*/ 226859 h 226860"/>
                <a:gd name="connsiteX7" fmla="*/ 0 w 540063"/>
                <a:gd name="connsiteY7" fmla="*/ 226859 h 226860"/>
                <a:gd name="connsiteX8" fmla="*/ 277398 w 540063"/>
                <a:gd name="connsiteY8" fmla="*/ 0 h 2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63" h="226860">
                  <a:moveTo>
                    <a:pt x="277398" y="0"/>
                  </a:moveTo>
                  <a:cubicBezTo>
                    <a:pt x="379792" y="0"/>
                    <a:pt x="469641" y="54778"/>
                    <a:pt x="519411" y="136788"/>
                  </a:cubicBezTo>
                  <a:lnTo>
                    <a:pt x="525085" y="151231"/>
                  </a:lnTo>
                  <a:lnTo>
                    <a:pt x="540063" y="76819"/>
                  </a:lnTo>
                  <a:lnTo>
                    <a:pt x="540063" y="226860"/>
                  </a:lnTo>
                  <a:lnTo>
                    <a:pt x="509861" y="226860"/>
                  </a:lnTo>
                  <a:lnTo>
                    <a:pt x="509861" y="226859"/>
                  </a:lnTo>
                  <a:lnTo>
                    <a:pt x="0" y="226859"/>
                  </a:lnTo>
                  <a:cubicBezTo>
                    <a:pt x="26108" y="97381"/>
                    <a:pt x="140874" y="0"/>
                    <a:pt x="27739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608477" y="2602857"/>
            <a:ext cx="2936813" cy="223200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aleway" panose="020B0503030101060003" pitchFamily="34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542767"/>
            <a:ext cx="83298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745967"/>
            <a:ext cx="26304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361867"/>
            <a:ext cx="10542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6" y="-172873"/>
            <a:ext cx="3009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3849667"/>
            <a:ext cx="6054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6" y="421712"/>
            <a:ext cx="212999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5557437"/>
            <a:ext cx="10977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3" y="3974861"/>
            <a:ext cx="7746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5298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8" y="5163513"/>
            <a:ext cx="213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1" y="6402209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0" y="6232889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3849667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4" y="4266754"/>
            <a:ext cx="336767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112"/>
          <p:cNvGrpSpPr/>
          <p:nvPr/>
        </p:nvGrpSpPr>
        <p:grpSpPr>
          <a:xfrm>
            <a:off x="8142374" y="5970097"/>
            <a:ext cx="508850" cy="638280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" name="Shape 115"/>
          <p:cNvGrpSpPr/>
          <p:nvPr/>
        </p:nvGrpSpPr>
        <p:grpSpPr>
          <a:xfrm>
            <a:off x="2139874" y="643385"/>
            <a:ext cx="398657" cy="84256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745967"/>
            <a:ext cx="2142000" cy="3507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377867"/>
            <a:ext cx="5292300" cy="435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3" y="557417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542767"/>
            <a:ext cx="83298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745967"/>
            <a:ext cx="26304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361867"/>
            <a:ext cx="10542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6" y="-172873"/>
            <a:ext cx="3009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3849667"/>
            <a:ext cx="6054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6" y="421712"/>
            <a:ext cx="212999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5557437"/>
            <a:ext cx="10977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3" y="3974861"/>
            <a:ext cx="7746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5298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8" y="5163513"/>
            <a:ext cx="213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1" y="6402209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0" y="6232889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3849667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4" y="4266754"/>
            <a:ext cx="336767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142"/>
          <p:cNvGrpSpPr/>
          <p:nvPr/>
        </p:nvGrpSpPr>
        <p:grpSpPr>
          <a:xfrm>
            <a:off x="8142374" y="5970097"/>
            <a:ext cx="508850" cy="638280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" name="Shape 145"/>
          <p:cNvGrpSpPr/>
          <p:nvPr/>
        </p:nvGrpSpPr>
        <p:grpSpPr>
          <a:xfrm>
            <a:off x="2139874" y="643385"/>
            <a:ext cx="398657" cy="84256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745967"/>
            <a:ext cx="2142000" cy="3507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600200"/>
            <a:ext cx="2516400" cy="416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600200"/>
            <a:ext cx="2671500" cy="4160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3" y="557417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>
          <a:xfrm>
            <a:off x="3707905" y="1604120"/>
            <a:ext cx="1710999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749575"/>
            <a:ext cx="1548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702100"/>
            <a:ext cx="1548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702100"/>
            <a:ext cx="1548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702100"/>
            <a:ext cx="1548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702100"/>
            <a:ext cx="1548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2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8001642" y="5253432"/>
            <a:ext cx="1142359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5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1129675"/>
            <a:ext cx="6054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228333"/>
            <a:ext cx="10542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5" y="-183029"/>
            <a:ext cx="398700" cy="5315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450017"/>
            <a:ext cx="1368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779312"/>
            <a:ext cx="213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5557437"/>
            <a:ext cx="10977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3" y="3974861"/>
            <a:ext cx="7746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5298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8" y="5163513"/>
            <a:ext cx="213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1" y="6402209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0" y="6232889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2102802"/>
            <a:ext cx="93900" cy="1251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4" y="4266754"/>
            <a:ext cx="336767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288"/>
          <p:cNvGrpSpPr/>
          <p:nvPr/>
        </p:nvGrpSpPr>
        <p:grpSpPr>
          <a:xfrm>
            <a:off x="8142374" y="5970097"/>
            <a:ext cx="508850" cy="638280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" name="Shape 291"/>
          <p:cNvGrpSpPr/>
          <p:nvPr/>
        </p:nvGrpSpPr>
        <p:grpSpPr>
          <a:xfrm>
            <a:off x="545624" y="509852"/>
            <a:ext cx="398657" cy="84256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3" y="557417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96868" y="-15091"/>
            <a:ext cx="3681862" cy="4356885"/>
          </a:xfrm>
          <a:custGeom>
            <a:avLst/>
            <a:gdLst>
              <a:gd name="connsiteX0" fmla="*/ 0 w 3681862"/>
              <a:gd name="connsiteY0" fmla="*/ 1824663 h 3649326"/>
              <a:gd name="connsiteX1" fmla="*/ 1840931 w 3681862"/>
              <a:gd name="connsiteY1" fmla="*/ 0 h 3649326"/>
              <a:gd name="connsiteX2" fmla="*/ 3681862 w 3681862"/>
              <a:gd name="connsiteY2" fmla="*/ 1824663 h 3649326"/>
              <a:gd name="connsiteX3" fmla="*/ 1840931 w 3681862"/>
              <a:gd name="connsiteY3" fmla="*/ 3649326 h 3649326"/>
              <a:gd name="connsiteX4" fmla="*/ 0 w 3681862"/>
              <a:gd name="connsiteY4" fmla="*/ 1824663 h 3649326"/>
              <a:gd name="connsiteX0" fmla="*/ 0 w 3681862"/>
              <a:gd name="connsiteY0" fmla="*/ 1824663 h 3649326"/>
              <a:gd name="connsiteX1" fmla="*/ 1848883 w 3681862"/>
              <a:gd name="connsiteY1" fmla="*/ 0 h 3649326"/>
              <a:gd name="connsiteX2" fmla="*/ 3681862 w 3681862"/>
              <a:gd name="connsiteY2" fmla="*/ 1824663 h 3649326"/>
              <a:gd name="connsiteX3" fmla="*/ 1840931 w 3681862"/>
              <a:gd name="connsiteY3" fmla="*/ 3649326 h 3649326"/>
              <a:gd name="connsiteX4" fmla="*/ 0 w 3681862"/>
              <a:gd name="connsiteY4" fmla="*/ 1824663 h 3649326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3681862 w 3681862"/>
              <a:gd name="connsiteY2" fmla="*/ 1443001 h 3267664"/>
              <a:gd name="connsiteX3" fmla="*/ 1840931 w 3681862"/>
              <a:gd name="connsiteY3" fmla="*/ 3267664 h 3267664"/>
              <a:gd name="connsiteX4" fmla="*/ 0 w 3681862"/>
              <a:gd name="connsiteY4" fmla="*/ 1443001 h 3267664"/>
              <a:gd name="connsiteX0" fmla="*/ 0 w 3681862"/>
              <a:gd name="connsiteY0" fmla="*/ 1454723 h 3279386"/>
              <a:gd name="connsiteX1" fmla="*/ 1467221 w 3681862"/>
              <a:gd name="connsiteY1" fmla="*/ 11722 h 3279386"/>
              <a:gd name="connsiteX2" fmla="*/ 2292043 w 3681862"/>
              <a:gd name="connsiteY2" fmla="*/ 54845 h 3279386"/>
              <a:gd name="connsiteX3" fmla="*/ 3681862 w 3681862"/>
              <a:gd name="connsiteY3" fmla="*/ 1454723 h 3279386"/>
              <a:gd name="connsiteX4" fmla="*/ 1840931 w 3681862"/>
              <a:gd name="connsiteY4" fmla="*/ 3279386 h 3279386"/>
              <a:gd name="connsiteX5" fmla="*/ 0 w 3681862"/>
              <a:gd name="connsiteY5" fmla="*/ 1454723 h 3279386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2292043 w 3681862"/>
              <a:gd name="connsiteY2" fmla="*/ 43123 h 3267664"/>
              <a:gd name="connsiteX3" fmla="*/ 3681862 w 3681862"/>
              <a:gd name="connsiteY3" fmla="*/ 1443001 h 3267664"/>
              <a:gd name="connsiteX4" fmla="*/ 1840931 w 3681862"/>
              <a:gd name="connsiteY4" fmla="*/ 3267664 h 3267664"/>
              <a:gd name="connsiteX5" fmla="*/ 0 w 3681862"/>
              <a:gd name="connsiteY5" fmla="*/ 1443001 h 3267664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2284092 w 3681862"/>
              <a:gd name="connsiteY2" fmla="*/ 19269 h 3267664"/>
              <a:gd name="connsiteX3" fmla="*/ 3681862 w 3681862"/>
              <a:gd name="connsiteY3" fmla="*/ 1443001 h 3267664"/>
              <a:gd name="connsiteX4" fmla="*/ 1840931 w 3681862"/>
              <a:gd name="connsiteY4" fmla="*/ 3267664 h 3267664"/>
              <a:gd name="connsiteX5" fmla="*/ 0 w 3681862"/>
              <a:gd name="connsiteY5" fmla="*/ 1443001 h 3267664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2284092 w 3681862"/>
              <a:gd name="connsiteY2" fmla="*/ 19269 h 3267664"/>
              <a:gd name="connsiteX3" fmla="*/ 3681862 w 3681862"/>
              <a:gd name="connsiteY3" fmla="*/ 1443001 h 3267664"/>
              <a:gd name="connsiteX4" fmla="*/ 1840931 w 3681862"/>
              <a:gd name="connsiteY4" fmla="*/ 3267664 h 3267664"/>
              <a:gd name="connsiteX5" fmla="*/ 0 w 3681862"/>
              <a:gd name="connsiteY5" fmla="*/ 1443001 h 3267664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2284092 w 3681862"/>
              <a:gd name="connsiteY2" fmla="*/ 19269 h 3267664"/>
              <a:gd name="connsiteX3" fmla="*/ 3681862 w 3681862"/>
              <a:gd name="connsiteY3" fmla="*/ 1443001 h 3267664"/>
              <a:gd name="connsiteX4" fmla="*/ 1840931 w 3681862"/>
              <a:gd name="connsiteY4" fmla="*/ 3267664 h 3267664"/>
              <a:gd name="connsiteX5" fmla="*/ 0 w 3681862"/>
              <a:gd name="connsiteY5" fmla="*/ 1443001 h 3267664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2284092 w 3681862"/>
              <a:gd name="connsiteY2" fmla="*/ 19269 h 3267664"/>
              <a:gd name="connsiteX3" fmla="*/ 3681862 w 3681862"/>
              <a:gd name="connsiteY3" fmla="*/ 1443001 h 3267664"/>
              <a:gd name="connsiteX4" fmla="*/ 1840931 w 3681862"/>
              <a:gd name="connsiteY4" fmla="*/ 3267664 h 3267664"/>
              <a:gd name="connsiteX5" fmla="*/ 0 w 3681862"/>
              <a:gd name="connsiteY5" fmla="*/ 1443001 h 3267664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2284092 w 3681862"/>
              <a:gd name="connsiteY2" fmla="*/ 19269 h 3267664"/>
              <a:gd name="connsiteX3" fmla="*/ 3681862 w 3681862"/>
              <a:gd name="connsiteY3" fmla="*/ 1443001 h 3267664"/>
              <a:gd name="connsiteX4" fmla="*/ 1840931 w 3681862"/>
              <a:gd name="connsiteY4" fmla="*/ 3267664 h 3267664"/>
              <a:gd name="connsiteX5" fmla="*/ 0 w 3681862"/>
              <a:gd name="connsiteY5" fmla="*/ 1443001 h 3267664"/>
              <a:gd name="connsiteX0" fmla="*/ 0 w 3681862"/>
              <a:gd name="connsiteY0" fmla="*/ 1443001 h 3267664"/>
              <a:gd name="connsiteX1" fmla="*/ 1467221 w 3681862"/>
              <a:gd name="connsiteY1" fmla="*/ 0 h 3267664"/>
              <a:gd name="connsiteX2" fmla="*/ 2284092 w 3681862"/>
              <a:gd name="connsiteY2" fmla="*/ 19269 h 3267664"/>
              <a:gd name="connsiteX3" fmla="*/ 3681862 w 3681862"/>
              <a:gd name="connsiteY3" fmla="*/ 1443001 h 3267664"/>
              <a:gd name="connsiteX4" fmla="*/ 1840931 w 3681862"/>
              <a:gd name="connsiteY4" fmla="*/ 3267664 h 3267664"/>
              <a:gd name="connsiteX5" fmla="*/ 0 w 3681862"/>
              <a:gd name="connsiteY5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1862" h="3267664">
                <a:moveTo>
                  <a:pt x="0" y="1443001"/>
                </a:moveTo>
                <a:lnTo>
                  <a:pt x="1467221" y="0"/>
                </a:ln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1840931" y="3267664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91431" y="1993507"/>
            <a:ext cx="3681862" cy="486576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76381" y="4514695"/>
            <a:ext cx="3530788" cy="2358672"/>
          </a:xfrm>
          <a:custGeom>
            <a:avLst/>
            <a:gdLst>
              <a:gd name="connsiteX0" fmla="*/ 0 w 3681862"/>
              <a:gd name="connsiteY0" fmla="*/ 1824663 h 3649326"/>
              <a:gd name="connsiteX1" fmla="*/ 1840931 w 3681862"/>
              <a:gd name="connsiteY1" fmla="*/ 0 h 3649326"/>
              <a:gd name="connsiteX2" fmla="*/ 3681862 w 3681862"/>
              <a:gd name="connsiteY2" fmla="*/ 1824663 h 3649326"/>
              <a:gd name="connsiteX3" fmla="*/ 1840931 w 3681862"/>
              <a:gd name="connsiteY3" fmla="*/ 3649326 h 3649326"/>
              <a:gd name="connsiteX4" fmla="*/ 0 w 3681862"/>
              <a:gd name="connsiteY4" fmla="*/ 1824663 h 3649326"/>
              <a:gd name="connsiteX0" fmla="*/ 0 w 3681862"/>
              <a:gd name="connsiteY0" fmla="*/ 1824663 h 1824663"/>
              <a:gd name="connsiteX1" fmla="*/ 1840931 w 3681862"/>
              <a:gd name="connsiteY1" fmla="*/ 0 h 1824663"/>
              <a:gd name="connsiteX2" fmla="*/ 3681862 w 3681862"/>
              <a:gd name="connsiteY2" fmla="*/ 1824663 h 1824663"/>
              <a:gd name="connsiteX3" fmla="*/ 0 w 3681862"/>
              <a:gd name="connsiteY3" fmla="*/ 1824663 h 1824663"/>
              <a:gd name="connsiteX0" fmla="*/ 0 w 3602349"/>
              <a:gd name="connsiteY0" fmla="*/ 1769004 h 1824663"/>
              <a:gd name="connsiteX1" fmla="*/ 1761418 w 3602349"/>
              <a:gd name="connsiteY1" fmla="*/ 0 h 1824663"/>
              <a:gd name="connsiteX2" fmla="*/ 3602349 w 3602349"/>
              <a:gd name="connsiteY2" fmla="*/ 1824663 h 1824663"/>
              <a:gd name="connsiteX3" fmla="*/ 0 w 3602349"/>
              <a:gd name="connsiteY3" fmla="*/ 1769004 h 1824663"/>
              <a:gd name="connsiteX0" fmla="*/ 0 w 3530788"/>
              <a:gd name="connsiteY0" fmla="*/ 1769004 h 1769004"/>
              <a:gd name="connsiteX1" fmla="*/ 1761418 w 3530788"/>
              <a:gd name="connsiteY1" fmla="*/ 0 h 1769004"/>
              <a:gd name="connsiteX2" fmla="*/ 3530788 w 3530788"/>
              <a:gd name="connsiteY2" fmla="*/ 1761052 h 1769004"/>
              <a:gd name="connsiteX3" fmla="*/ 0 w 3530788"/>
              <a:gd name="connsiteY3" fmla="*/ 1769004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788" h="1769004">
                <a:moveTo>
                  <a:pt x="0" y="1769004"/>
                </a:moveTo>
                <a:lnTo>
                  <a:pt x="1761418" y="0"/>
                </a:lnTo>
                <a:lnTo>
                  <a:pt x="3530788" y="1761052"/>
                </a:lnTo>
                <a:lnTo>
                  <a:pt x="0" y="1769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301329" y="1993507"/>
            <a:ext cx="1840931" cy="4865768"/>
          </a:xfrm>
          <a:custGeom>
            <a:avLst/>
            <a:gdLst>
              <a:gd name="connsiteX0" fmla="*/ 0 w 3681862"/>
              <a:gd name="connsiteY0" fmla="*/ 1824663 h 3649326"/>
              <a:gd name="connsiteX1" fmla="*/ 1840931 w 3681862"/>
              <a:gd name="connsiteY1" fmla="*/ 0 h 3649326"/>
              <a:gd name="connsiteX2" fmla="*/ 3681862 w 3681862"/>
              <a:gd name="connsiteY2" fmla="*/ 1824663 h 3649326"/>
              <a:gd name="connsiteX3" fmla="*/ 1840931 w 3681862"/>
              <a:gd name="connsiteY3" fmla="*/ 3649326 h 3649326"/>
              <a:gd name="connsiteX4" fmla="*/ 0 w 3681862"/>
              <a:gd name="connsiteY4" fmla="*/ 1824663 h 3649326"/>
              <a:gd name="connsiteX0" fmla="*/ 0 w 1840931"/>
              <a:gd name="connsiteY0" fmla="*/ 1824663 h 3649326"/>
              <a:gd name="connsiteX1" fmla="*/ 1840931 w 1840931"/>
              <a:gd name="connsiteY1" fmla="*/ 0 h 3649326"/>
              <a:gd name="connsiteX2" fmla="*/ 1840931 w 1840931"/>
              <a:gd name="connsiteY2" fmla="*/ 3649326 h 3649326"/>
              <a:gd name="connsiteX3" fmla="*/ 0 w 1840931"/>
              <a:gd name="connsiteY3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931" h="3649326">
                <a:moveTo>
                  <a:pt x="0" y="1824663"/>
                </a:moveTo>
                <a:lnTo>
                  <a:pt x="1840931" y="0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0DE7B3-5D38-4E44-BD75-6769CF74DCD7}"/>
              </a:ext>
            </a:extLst>
          </p:cNvPr>
          <p:cNvGrpSpPr/>
          <p:nvPr userDrawn="1"/>
        </p:nvGrpSpPr>
        <p:grpSpPr>
          <a:xfrm>
            <a:off x="0" y="0"/>
            <a:ext cx="9144000" cy="6858001"/>
            <a:chOff x="0" y="0"/>
            <a:chExt cx="12192000" cy="6858001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xmlns="" id="{89FCD253-AB09-FC4A-AF56-AFE0ADFB80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2038" y="0"/>
              <a:ext cx="7319962" cy="6858000"/>
            </a:xfrm>
            <a:custGeom>
              <a:avLst/>
              <a:gdLst>
                <a:gd name="connsiteX0" fmla="*/ 0 w 7319962"/>
                <a:gd name="connsiteY0" fmla="*/ 0 h 6858000"/>
                <a:gd name="connsiteX1" fmla="*/ 7319962 w 7319962"/>
                <a:gd name="connsiteY1" fmla="*/ 0 h 6858000"/>
                <a:gd name="connsiteX2" fmla="*/ 7319962 w 7319962"/>
                <a:gd name="connsiteY2" fmla="*/ 6858000 h 6858000"/>
                <a:gd name="connsiteX3" fmla="*/ 0 w 731996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9962" h="6858000">
                  <a:moveTo>
                    <a:pt x="0" y="0"/>
                  </a:moveTo>
                  <a:lnTo>
                    <a:pt x="7319962" y="0"/>
                  </a:lnTo>
                  <a:lnTo>
                    <a:pt x="731996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54F1A693-2F9E-E14E-97AC-C5E5ABC9E1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279958" cy="6858001"/>
            </a:xfrm>
            <a:custGeom>
              <a:avLst/>
              <a:gdLst>
                <a:gd name="connsiteX0" fmla="*/ 0 w 11279958"/>
                <a:gd name="connsiteY0" fmla="*/ 0 h 6858001"/>
                <a:gd name="connsiteX1" fmla="*/ 3643313 w 11279958"/>
                <a:gd name="connsiteY1" fmla="*/ 0 h 6858001"/>
                <a:gd name="connsiteX2" fmla="*/ 3643313 w 11279958"/>
                <a:gd name="connsiteY2" fmla="*/ 1 h 6858001"/>
                <a:gd name="connsiteX3" fmla="*/ 4946684 w 11279958"/>
                <a:gd name="connsiteY3" fmla="*/ 1 h 6858001"/>
                <a:gd name="connsiteX4" fmla="*/ 4961530 w 11279958"/>
                <a:gd name="connsiteY4" fmla="*/ 53965 h 6858001"/>
                <a:gd name="connsiteX5" fmla="*/ 5139344 w 11279958"/>
                <a:gd name="connsiteY5" fmla="*/ 514075 h 6858001"/>
                <a:gd name="connsiteX6" fmla="*/ 9980624 w 11279958"/>
                <a:gd name="connsiteY6" fmla="*/ 2275743 h 6858001"/>
                <a:gd name="connsiteX7" fmla="*/ 11028414 w 11279958"/>
                <a:gd name="connsiteY7" fmla="*/ 6678270 h 6858001"/>
                <a:gd name="connsiteX8" fmla="*/ 11279958 w 11279958"/>
                <a:gd name="connsiteY8" fmla="*/ 6858001 h 6858001"/>
                <a:gd name="connsiteX9" fmla="*/ 3563378 w 11279958"/>
                <a:gd name="connsiteY9" fmla="*/ 6858001 h 6858001"/>
                <a:gd name="connsiteX10" fmla="*/ 3563378 w 11279958"/>
                <a:gd name="connsiteY10" fmla="*/ 6858000 h 6858001"/>
                <a:gd name="connsiteX11" fmla="*/ 0 w 11279958"/>
                <a:gd name="connsiteY11" fmla="*/ 685800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9958" h="6858001">
                  <a:moveTo>
                    <a:pt x="0" y="0"/>
                  </a:moveTo>
                  <a:lnTo>
                    <a:pt x="3643313" y="0"/>
                  </a:lnTo>
                  <a:lnTo>
                    <a:pt x="3643313" y="1"/>
                  </a:lnTo>
                  <a:lnTo>
                    <a:pt x="4946684" y="1"/>
                  </a:lnTo>
                  <a:lnTo>
                    <a:pt x="4961530" y="53965"/>
                  </a:lnTo>
                  <a:cubicBezTo>
                    <a:pt x="5009797" y="209004"/>
                    <a:pt x="5068993" y="362678"/>
                    <a:pt x="5139344" y="514075"/>
                  </a:cubicBezTo>
                  <a:cubicBezTo>
                    <a:pt x="5989482" y="2337212"/>
                    <a:pt x="8157404" y="3125842"/>
                    <a:pt x="9980624" y="2275743"/>
                  </a:cubicBezTo>
                  <a:cubicBezTo>
                    <a:pt x="9251922" y="3839798"/>
                    <a:pt x="9728252" y="5655974"/>
                    <a:pt x="11028414" y="6678270"/>
                  </a:cubicBezTo>
                  <a:lnTo>
                    <a:pt x="11279958" y="6858001"/>
                  </a:lnTo>
                  <a:lnTo>
                    <a:pt x="3563378" y="6858001"/>
                  </a:lnTo>
                  <a:lnTo>
                    <a:pt x="356337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9B1E6398-9E8F-3446-987E-36A8C3D4D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69335" y="705491"/>
              <a:ext cx="1383532" cy="1381544"/>
            </a:xfrm>
            <a:custGeom>
              <a:avLst/>
              <a:gdLst>
                <a:gd name="connsiteX0" fmla="*/ 1050304 w 1093865"/>
                <a:gd name="connsiteY0" fmla="*/ 936438 h 1092291"/>
                <a:gd name="connsiteX1" fmla="*/ 1080892 w 1093865"/>
                <a:gd name="connsiteY1" fmla="*/ 948813 h 1092291"/>
                <a:gd name="connsiteX2" fmla="*/ 1080892 w 1093865"/>
                <a:gd name="connsiteY2" fmla="*/ 1010150 h 1092291"/>
                <a:gd name="connsiteX3" fmla="*/ 998724 w 1093865"/>
                <a:gd name="connsiteY3" fmla="*/ 1092291 h 1092291"/>
                <a:gd name="connsiteX4" fmla="*/ 973137 w 1093865"/>
                <a:gd name="connsiteY4" fmla="*/ 995802 h 1092291"/>
                <a:gd name="connsiteX5" fmla="*/ 1019987 w 1093865"/>
                <a:gd name="connsiteY5" fmla="*/ 948813 h 1092291"/>
                <a:gd name="connsiteX6" fmla="*/ 1050304 w 1093865"/>
                <a:gd name="connsiteY6" fmla="*/ 936438 h 1092291"/>
                <a:gd name="connsiteX7" fmla="*/ 985355 w 1093865"/>
                <a:gd name="connsiteY7" fmla="*/ 695327 h 1092291"/>
                <a:gd name="connsiteX8" fmla="*/ 1015854 w 1093865"/>
                <a:gd name="connsiteY8" fmla="*/ 708269 h 1092291"/>
                <a:gd name="connsiteX9" fmla="*/ 1015854 w 1093865"/>
                <a:gd name="connsiteY9" fmla="*/ 769025 h 1092291"/>
                <a:gd name="connsiteX10" fmla="*/ 933564 w 1093865"/>
                <a:gd name="connsiteY10" fmla="*/ 850991 h 1092291"/>
                <a:gd name="connsiteX11" fmla="*/ 908050 w 1093865"/>
                <a:gd name="connsiteY11" fmla="*/ 755004 h 1092291"/>
                <a:gd name="connsiteX12" fmla="*/ 955125 w 1093865"/>
                <a:gd name="connsiteY12" fmla="*/ 708269 h 1092291"/>
                <a:gd name="connsiteX13" fmla="*/ 985355 w 1093865"/>
                <a:gd name="connsiteY13" fmla="*/ 695327 h 1092291"/>
                <a:gd name="connsiteX14" fmla="*/ 354228 w 1093865"/>
                <a:gd name="connsiteY14" fmla="*/ 63423 h 1092291"/>
                <a:gd name="connsiteX15" fmla="*/ 384741 w 1093865"/>
                <a:gd name="connsiteY15" fmla="*/ 76126 h 1092291"/>
                <a:gd name="connsiteX16" fmla="*/ 384741 w 1093865"/>
                <a:gd name="connsiteY16" fmla="*/ 137030 h 1092291"/>
                <a:gd name="connsiteX17" fmla="*/ 337646 w 1093865"/>
                <a:gd name="connsiteY17" fmla="*/ 184240 h 1092291"/>
                <a:gd name="connsiteX18" fmla="*/ 241300 w 1093865"/>
                <a:gd name="connsiteY18" fmla="*/ 158292 h 1092291"/>
                <a:gd name="connsiteX19" fmla="*/ 323985 w 1093865"/>
                <a:gd name="connsiteY19" fmla="*/ 76126 h 1092291"/>
                <a:gd name="connsiteX20" fmla="*/ 354228 w 1093865"/>
                <a:gd name="connsiteY20" fmla="*/ 63423 h 1092291"/>
                <a:gd name="connsiteX21" fmla="*/ 112793 w 1093865"/>
                <a:gd name="connsiteY21" fmla="*/ 0 h 1092291"/>
                <a:gd name="connsiteX22" fmla="*/ 143081 w 1093865"/>
                <a:gd name="connsiteY22" fmla="*/ 12937 h 1092291"/>
                <a:gd name="connsiteX23" fmla="*/ 143081 w 1093865"/>
                <a:gd name="connsiteY23" fmla="*/ 73666 h 1092291"/>
                <a:gd name="connsiteX24" fmla="*/ 95987 w 1093865"/>
                <a:gd name="connsiteY24" fmla="*/ 120741 h 1092291"/>
                <a:gd name="connsiteX25" fmla="*/ 0 w 1093865"/>
                <a:gd name="connsiteY25" fmla="*/ 94868 h 1092291"/>
                <a:gd name="connsiteX26" fmla="*/ 81966 w 1093865"/>
                <a:gd name="connsiteY26" fmla="*/ 12937 h 1092291"/>
                <a:gd name="connsiteX27" fmla="*/ 112793 w 1093865"/>
                <a:gd name="connsiteY27" fmla="*/ 0 h 109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93865" h="1092291">
                  <a:moveTo>
                    <a:pt x="1050304" y="936438"/>
                  </a:moveTo>
                  <a:cubicBezTo>
                    <a:pt x="1061341" y="936438"/>
                    <a:pt x="1072423" y="940563"/>
                    <a:pt x="1080892" y="948813"/>
                  </a:cubicBezTo>
                  <a:cubicBezTo>
                    <a:pt x="1098190" y="966031"/>
                    <a:pt x="1098190" y="993291"/>
                    <a:pt x="1080892" y="1010150"/>
                  </a:cubicBezTo>
                  <a:lnTo>
                    <a:pt x="998724" y="1092291"/>
                  </a:lnTo>
                  <a:lnTo>
                    <a:pt x="973137" y="995802"/>
                  </a:lnTo>
                  <a:lnTo>
                    <a:pt x="1019987" y="948813"/>
                  </a:lnTo>
                  <a:cubicBezTo>
                    <a:pt x="1028276" y="940563"/>
                    <a:pt x="1039267" y="936438"/>
                    <a:pt x="1050304" y="936438"/>
                  </a:cubicBezTo>
                  <a:close/>
                  <a:moveTo>
                    <a:pt x="985355" y="695327"/>
                  </a:moveTo>
                  <a:cubicBezTo>
                    <a:pt x="996360" y="695327"/>
                    <a:pt x="1007410" y="699641"/>
                    <a:pt x="1015854" y="708269"/>
                  </a:cubicBezTo>
                  <a:cubicBezTo>
                    <a:pt x="1033103" y="725166"/>
                    <a:pt x="1033103" y="752488"/>
                    <a:pt x="1015854" y="769025"/>
                  </a:cubicBezTo>
                  <a:lnTo>
                    <a:pt x="933564" y="850991"/>
                  </a:lnTo>
                  <a:lnTo>
                    <a:pt x="908050" y="755004"/>
                  </a:lnTo>
                  <a:lnTo>
                    <a:pt x="955125" y="708269"/>
                  </a:lnTo>
                  <a:cubicBezTo>
                    <a:pt x="963390" y="699641"/>
                    <a:pt x="974350" y="695327"/>
                    <a:pt x="985355" y="695327"/>
                  </a:cubicBezTo>
                  <a:close/>
                  <a:moveTo>
                    <a:pt x="354228" y="63423"/>
                  </a:moveTo>
                  <a:cubicBezTo>
                    <a:pt x="365238" y="63423"/>
                    <a:pt x="376292" y="67657"/>
                    <a:pt x="384741" y="76126"/>
                  </a:cubicBezTo>
                  <a:cubicBezTo>
                    <a:pt x="401278" y="93064"/>
                    <a:pt x="401278" y="120092"/>
                    <a:pt x="384741" y="137030"/>
                  </a:cubicBezTo>
                  <a:lnTo>
                    <a:pt x="337646" y="184240"/>
                  </a:lnTo>
                  <a:lnTo>
                    <a:pt x="241300" y="158292"/>
                  </a:lnTo>
                  <a:lnTo>
                    <a:pt x="323985" y="76126"/>
                  </a:lnTo>
                  <a:cubicBezTo>
                    <a:pt x="332254" y="67657"/>
                    <a:pt x="343218" y="63423"/>
                    <a:pt x="354228" y="63423"/>
                  </a:cubicBezTo>
                  <a:close/>
                  <a:moveTo>
                    <a:pt x="112793" y="0"/>
                  </a:moveTo>
                  <a:cubicBezTo>
                    <a:pt x="123848" y="0"/>
                    <a:pt x="134813" y="4312"/>
                    <a:pt x="143081" y="12937"/>
                  </a:cubicBezTo>
                  <a:cubicBezTo>
                    <a:pt x="159978" y="29467"/>
                    <a:pt x="159978" y="56777"/>
                    <a:pt x="143081" y="73666"/>
                  </a:cubicBezTo>
                  <a:lnTo>
                    <a:pt x="95987" y="120741"/>
                  </a:lnTo>
                  <a:lnTo>
                    <a:pt x="0" y="94868"/>
                  </a:lnTo>
                  <a:lnTo>
                    <a:pt x="81966" y="12937"/>
                  </a:lnTo>
                  <a:cubicBezTo>
                    <a:pt x="90594" y="4312"/>
                    <a:pt x="101739" y="0"/>
                    <a:pt x="1127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F4EB1624-20EC-254E-9A8E-CE43DDE404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56924" y="718105"/>
              <a:ext cx="1983340" cy="1981333"/>
            </a:xfrm>
            <a:custGeom>
              <a:avLst/>
              <a:gdLst>
                <a:gd name="connsiteX0" fmla="*/ 488590 w 1568090"/>
                <a:gd name="connsiteY0" fmla="*/ 1130300 h 1566504"/>
                <a:gd name="connsiteX1" fmla="*/ 591777 w 1568090"/>
                <a:gd name="connsiteY1" fmla="*/ 1515799 h 1566504"/>
                <a:gd name="connsiteX2" fmla="*/ 540905 w 1568090"/>
                <a:gd name="connsiteY2" fmla="*/ 1566504 h 1566504"/>
                <a:gd name="connsiteX3" fmla="*/ 361950 w 1568090"/>
                <a:gd name="connsiteY3" fmla="*/ 1256882 h 1566504"/>
                <a:gd name="connsiteX4" fmla="*/ 50746 w 1568090"/>
                <a:gd name="connsiteY4" fmla="*/ 976313 h 1566504"/>
                <a:gd name="connsiteX5" fmla="*/ 436203 w 1568090"/>
                <a:gd name="connsiteY5" fmla="*/ 1079339 h 1566504"/>
                <a:gd name="connsiteX6" fmla="*/ 309157 w 1568090"/>
                <a:gd name="connsiteY6" fmla="*/ 1206140 h 1566504"/>
                <a:gd name="connsiteX7" fmla="*/ 0 w 1568090"/>
                <a:gd name="connsiteY7" fmla="*/ 1027106 h 1566504"/>
                <a:gd name="connsiteX8" fmla="*/ 1320711 w 1568090"/>
                <a:gd name="connsiteY8" fmla="*/ 450850 h 1566504"/>
                <a:gd name="connsiteX9" fmla="*/ 1330794 w 1568090"/>
                <a:gd name="connsiteY9" fmla="*/ 460932 h 1566504"/>
                <a:gd name="connsiteX10" fmla="*/ 1568090 w 1568090"/>
                <a:gd name="connsiteY10" fmla="*/ 1344873 h 1566504"/>
                <a:gd name="connsiteX11" fmla="*/ 1475548 w 1568090"/>
                <a:gd name="connsiteY11" fmla="*/ 1436328 h 1566504"/>
                <a:gd name="connsiteX12" fmla="*/ 1066131 w 1568090"/>
                <a:gd name="connsiteY12" fmla="*/ 725934 h 1566504"/>
                <a:gd name="connsiteX13" fmla="*/ 1055688 w 1568090"/>
                <a:gd name="connsiteY13" fmla="*/ 715853 h 1566504"/>
                <a:gd name="connsiteX14" fmla="*/ 223544 w 1568090"/>
                <a:gd name="connsiteY14" fmla="*/ 0 h 1566504"/>
                <a:gd name="connsiteX15" fmla="*/ 1107162 w 1568090"/>
                <a:gd name="connsiteY15" fmla="*/ 236743 h 1566504"/>
                <a:gd name="connsiteX16" fmla="*/ 1117240 w 1568090"/>
                <a:gd name="connsiteY16" fmla="*/ 247193 h 1566504"/>
                <a:gd name="connsiteX17" fmla="*/ 852335 w 1568090"/>
                <a:gd name="connsiteY17" fmla="*/ 512403 h 1566504"/>
                <a:gd name="connsiteX18" fmla="*/ 841897 w 1568090"/>
                <a:gd name="connsiteY18" fmla="*/ 502313 h 1566504"/>
                <a:gd name="connsiteX19" fmla="*/ 131763 w 1568090"/>
                <a:gd name="connsiteY19" fmla="*/ 91887 h 156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8090" h="1566504">
                  <a:moveTo>
                    <a:pt x="488590" y="1130300"/>
                  </a:moveTo>
                  <a:lnTo>
                    <a:pt x="591777" y="1515799"/>
                  </a:lnTo>
                  <a:lnTo>
                    <a:pt x="540905" y="1566504"/>
                  </a:lnTo>
                  <a:lnTo>
                    <a:pt x="361950" y="1256882"/>
                  </a:lnTo>
                  <a:close/>
                  <a:moveTo>
                    <a:pt x="50746" y="976313"/>
                  </a:moveTo>
                  <a:lnTo>
                    <a:pt x="436203" y="1079339"/>
                  </a:lnTo>
                  <a:lnTo>
                    <a:pt x="309157" y="1206140"/>
                  </a:lnTo>
                  <a:lnTo>
                    <a:pt x="0" y="1027106"/>
                  </a:lnTo>
                  <a:close/>
                  <a:moveTo>
                    <a:pt x="1320711" y="450850"/>
                  </a:moveTo>
                  <a:lnTo>
                    <a:pt x="1330794" y="460932"/>
                  </a:lnTo>
                  <a:lnTo>
                    <a:pt x="1568090" y="1344873"/>
                  </a:lnTo>
                  <a:lnTo>
                    <a:pt x="1475548" y="1436328"/>
                  </a:lnTo>
                  <a:lnTo>
                    <a:pt x="1066131" y="725934"/>
                  </a:lnTo>
                  <a:lnTo>
                    <a:pt x="1055688" y="715853"/>
                  </a:lnTo>
                  <a:close/>
                  <a:moveTo>
                    <a:pt x="223544" y="0"/>
                  </a:moveTo>
                  <a:lnTo>
                    <a:pt x="1107162" y="236743"/>
                  </a:lnTo>
                  <a:lnTo>
                    <a:pt x="1117240" y="247193"/>
                  </a:lnTo>
                  <a:lnTo>
                    <a:pt x="852335" y="512403"/>
                  </a:lnTo>
                  <a:lnTo>
                    <a:pt x="841897" y="502313"/>
                  </a:lnTo>
                  <a:lnTo>
                    <a:pt x="131763" y="918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19A9FF65-513E-DB4A-B82C-46367BD127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60118" y="443027"/>
              <a:ext cx="1953676" cy="1955683"/>
            </a:xfrm>
            <a:custGeom>
              <a:avLst/>
              <a:gdLst>
                <a:gd name="T0" fmla="*/ 1834 w 4292"/>
                <a:gd name="T1" fmla="*/ 1835 h 4293"/>
                <a:gd name="T2" fmla="*/ 1834 w 4292"/>
                <a:gd name="T3" fmla="*/ 1835 h 4293"/>
                <a:gd name="T4" fmla="*/ 172 w 4292"/>
                <a:gd name="T5" fmla="*/ 4120 h 4293"/>
                <a:gd name="T6" fmla="*/ 172 w 4292"/>
                <a:gd name="T7" fmla="*/ 4120 h 4293"/>
                <a:gd name="T8" fmla="*/ 2457 w 4292"/>
                <a:gd name="T9" fmla="*/ 2457 h 4293"/>
                <a:gd name="T10" fmla="*/ 3608 w 4292"/>
                <a:gd name="T11" fmla="*/ 1306 h 4293"/>
                <a:gd name="T12" fmla="*/ 3608 w 4292"/>
                <a:gd name="T13" fmla="*/ 1306 h 4293"/>
                <a:gd name="T14" fmla="*/ 4119 w 4292"/>
                <a:gd name="T15" fmla="*/ 172 h 4293"/>
                <a:gd name="T16" fmla="*/ 4119 w 4292"/>
                <a:gd name="T17" fmla="*/ 172 h 4293"/>
                <a:gd name="T18" fmla="*/ 2985 w 4292"/>
                <a:gd name="T19" fmla="*/ 683 h 4293"/>
                <a:gd name="T20" fmla="*/ 1834 w 4292"/>
                <a:gd name="T21" fmla="*/ 1835 h 4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92" h="4293">
                  <a:moveTo>
                    <a:pt x="1834" y="1835"/>
                  </a:moveTo>
                  <a:lnTo>
                    <a:pt x="1834" y="1835"/>
                  </a:lnTo>
                  <a:cubicBezTo>
                    <a:pt x="744" y="2926"/>
                    <a:pt x="0" y="3948"/>
                    <a:pt x="172" y="4120"/>
                  </a:cubicBezTo>
                  <a:lnTo>
                    <a:pt x="172" y="4120"/>
                  </a:lnTo>
                  <a:cubicBezTo>
                    <a:pt x="344" y="4292"/>
                    <a:pt x="1367" y="3547"/>
                    <a:pt x="2457" y="2457"/>
                  </a:cubicBezTo>
                  <a:lnTo>
                    <a:pt x="3608" y="1306"/>
                  </a:lnTo>
                  <a:lnTo>
                    <a:pt x="3608" y="1306"/>
                  </a:lnTo>
                  <a:cubicBezTo>
                    <a:pt x="4063" y="851"/>
                    <a:pt x="4291" y="344"/>
                    <a:pt x="4119" y="172"/>
                  </a:cubicBezTo>
                  <a:lnTo>
                    <a:pt x="4119" y="172"/>
                  </a:lnTo>
                  <a:cubicBezTo>
                    <a:pt x="3948" y="0"/>
                    <a:pt x="3440" y="230"/>
                    <a:pt x="2985" y="683"/>
                  </a:cubicBezTo>
                  <a:lnTo>
                    <a:pt x="1834" y="1835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B299AF9A-3082-514D-9E50-5C887BCD27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53987" y="685981"/>
              <a:ext cx="220868" cy="220868"/>
            </a:xfrm>
            <a:custGeom>
              <a:avLst/>
              <a:gdLst>
                <a:gd name="T0" fmla="*/ 290 w 483"/>
                <a:gd name="T1" fmla="*/ 190 h 483"/>
                <a:gd name="T2" fmla="*/ 290 w 483"/>
                <a:gd name="T3" fmla="*/ 190 h 483"/>
                <a:gd name="T4" fmla="*/ 433 w 483"/>
                <a:gd name="T5" fmla="*/ 482 h 483"/>
                <a:gd name="T6" fmla="*/ 433 w 483"/>
                <a:gd name="T7" fmla="*/ 482 h 483"/>
                <a:gd name="T8" fmla="*/ 390 w 483"/>
                <a:gd name="T9" fmla="*/ 92 h 483"/>
                <a:gd name="T10" fmla="*/ 390 w 483"/>
                <a:gd name="T11" fmla="*/ 92 h 483"/>
                <a:gd name="T12" fmla="*/ 0 w 483"/>
                <a:gd name="T13" fmla="*/ 48 h 483"/>
                <a:gd name="T14" fmla="*/ 0 w 483"/>
                <a:gd name="T15" fmla="*/ 48 h 483"/>
                <a:gd name="T16" fmla="*/ 290 w 483"/>
                <a:gd name="T17" fmla="*/ 19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90" y="190"/>
                  </a:moveTo>
                  <a:lnTo>
                    <a:pt x="290" y="190"/>
                  </a:lnTo>
                  <a:cubicBezTo>
                    <a:pt x="368" y="269"/>
                    <a:pt x="414" y="368"/>
                    <a:pt x="433" y="482"/>
                  </a:cubicBezTo>
                  <a:lnTo>
                    <a:pt x="433" y="482"/>
                  </a:lnTo>
                  <a:cubicBezTo>
                    <a:pt x="482" y="313"/>
                    <a:pt x="471" y="173"/>
                    <a:pt x="390" y="92"/>
                  </a:cubicBezTo>
                  <a:lnTo>
                    <a:pt x="390" y="92"/>
                  </a:lnTo>
                  <a:cubicBezTo>
                    <a:pt x="308" y="10"/>
                    <a:pt x="168" y="0"/>
                    <a:pt x="0" y="48"/>
                  </a:cubicBezTo>
                  <a:lnTo>
                    <a:pt x="0" y="48"/>
                  </a:lnTo>
                  <a:cubicBezTo>
                    <a:pt x="113" y="66"/>
                    <a:pt x="213" y="113"/>
                    <a:pt x="290" y="19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EBC80B0E-68F4-904A-A9D8-15E6A774E8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68579" y="1053424"/>
              <a:ext cx="1736369" cy="1991368"/>
            </a:xfrm>
            <a:custGeom>
              <a:avLst/>
              <a:gdLst>
                <a:gd name="connsiteX0" fmla="*/ 757417 w 1372828"/>
                <a:gd name="connsiteY0" fmla="*/ 1449387 h 1574439"/>
                <a:gd name="connsiteX1" fmla="*/ 777516 w 1372828"/>
                <a:gd name="connsiteY1" fmla="*/ 1470350 h 1574439"/>
                <a:gd name="connsiteX2" fmla="*/ 674149 w 1372828"/>
                <a:gd name="connsiteY2" fmla="*/ 1574439 h 1574439"/>
                <a:gd name="connsiteX3" fmla="*/ 654050 w 1372828"/>
                <a:gd name="connsiteY3" fmla="*/ 1554199 h 1574439"/>
                <a:gd name="connsiteX4" fmla="*/ 1351915 w 1372828"/>
                <a:gd name="connsiteY4" fmla="*/ 1017587 h 1574439"/>
                <a:gd name="connsiteX5" fmla="*/ 1372828 w 1372828"/>
                <a:gd name="connsiteY5" fmla="*/ 1038139 h 1574439"/>
                <a:gd name="connsiteX6" fmla="*/ 1164419 w 1372828"/>
                <a:gd name="connsiteY6" fmla="*/ 1245826 h 1574439"/>
                <a:gd name="connsiteX7" fmla="*/ 1144588 w 1372828"/>
                <a:gd name="connsiteY7" fmla="*/ 1225635 h 1574439"/>
                <a:gd name="connsiteX8" fmla="*/ 1270148 w 1372828"/>
                <a:gd name="connsiteY8" fmla="*/ 936625 h 1574439"/>
                <a:gd name="connsiteX9" fmla="*/ 1290279 w 1372828"/>
                <a:gd name="connsiteY9" fmla="*/ 956396 h 1574439"/>
                <a:gd name="connsiteX10" fmla="*/ 875435 w 1372828"/>
                <a:gd name="connsiteY10" fmla="*/ 1371240 h 1574439"/>
                <a:gd name="connsiteX11" fmla="*/ 855663 w 1372828"/>
                <a:gd name="connsiteY11" fmla="*/ 1350750 h 1574439"/>
                <a:gd name="connsiteX12" fmla="*/ 497789 w 1372828"/>
                <a:gd name="connsiteY12" fmla="*/ 161925 h 1574439"/>
                <a:gd name="connsiteX13" fmla="*/ 518751 w 1372828"/>
                <a:gd name="connsiteY13" fmla="*/ 182324 h 1574439"/>
                <a:gd name="connsiteX14" fmla="*/ 414662 w 1372828"/>
                <a:gd name="connsiteY14" fmla="*/ 285392 h 1574439"/>
                <a:gd name="connsiteX15" fmla="*/ 393700 w 1372828"/>
                <a:gd name="connsiteY15" fmla="*/ 264993 h 1574439"/>
                <a:gd name="connsiteX16" fmla="*/ 416014 w 1372828"/>
                <a:gd name="connsiteY16" fmla="*/ 80962 h 1574439"/>
                <a:gd name="connsiteX17" fmla="*/ 436202 w 1372828"/>
                <a:gd name="connsiteY17" fmla="*/ 101493 h 1574439"/>
                <a:gd name="connsiteX18" fmla="*/ 20909 w 1372828"/>
                <a:gd name="connsiteY18" fmla="*/ 517165 h 1574439"/>
                <a:gd name="connsiteX19" fmla="*/ 0 w 1372828"/>
                <a:gd name="connsiteY19" fmla="*/ 496633 h 1574439"/>
                <a:gd name="connsiteX20" fmla="*/ 335015 w 1372828"/>
                <a:gd name="connsiteY20" fmla="*/ 0 h 1574439"/>
                <a:gd name="connsiteX21" fmla="*/ 355239 w 1372828"/>
                <a:gd name="connsiteY21" fmla="*/ 20224 h 1574439"/>
                <a:gd name="connsiteX22" fmla="*/ 147223 w 1372828"/>
                <a:gd name="connsiteY22" fmla="*/ 228239 h 1574439"/>
                <a:gd name="connsiteX23" fmla="*/ 127000 w 1372828"/>
                <a:gd name="connsiteY23" fmla="*/ 208015 h 15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2828" h="1574439">
                  <a:moveTo>
                    <a:pt x="757417" y="1449387"/>
                  </a:moveTo>
                  <a:lnTo>
                    <a:pt x="777516" y="1470350"/>
                  </a:lnTo>
                  <a:lnTo>
                    <a:pt x="674149" y="1574439"/>
                  </a:lnTo>
                  <a:lnTo>
                    <a:pt x="654050" y="1554199"/>
                  </a:lnTo>
                  <a:close/>
                  <a:moveTo>
                    <a:pt x="1351915" y="1017587"/>
                  </a:moveTo>
                  <a:lnTo>
                    <a:pt x="1372828" y="1038139"/>
                  </a:lnTo>
                  <a:lnTo>
                    <a:pt x="1164419" y="1245826"/>
                  </a:lnTo>
                  <a:lnTo>
                    <a:pt x="1144588" y="1225635"/>
                  </a:lnTo>
                  <a:close/>
                  <a:moveTo>
                    <a:pt x="1270148" y="936625"/>
                  </a:moveTo>
                  <a:lnTo>
                    <a:pt x="1290279" y="956396"/>
                  </a:lnTo>
                  <a:lnTo>
                    <a:pt x="875435" y="1371240"/>
                  </a:lnTo>
                  <a:lnTo>
                    <a:pt x="855663" y="1350750"/>
                  </a:lnTo>
                  <a:close/>
                  <a:moveTo>
                    <a:pt x="497789" y="161925"/>
                  </a:moveTo>
                  <a:lnTo>
                    <a:pt x="518751" y="182324"/>
                  </a:lnTo>
                  <a:lnTo>
                    <a:pt x="414662" y="285392"/>
                  </a:lnTo>
                  <a:lnTo>
                    <a:pt x="393700" y="264993"/>
                  </a:lnTo>
                  <a:close/>
                  <a:moveTo>
                    <a:pt x="416014" y="80962"/>
                  </a:moveTo>
                  <a:lnTo>
                    <a:pt x="436202" y="101493"/>
                  </a:lnTo>
                  <a:lnTo>
                    <a:pt x="20909" y="517165"/>
                  </a:lnTo>
                  <a:lnTo>
                    <a:pt x="0" y="496633"/>
                  </a:lnTo>
                  <a:close/>
                  <a:moveTo>
                    <a:pt x="335015" y="0"/>
                  </a:moveTo>
                  <a:lnTo>
                    <a:pt x="355239" y="20224"/>
                  </a:lnTo>
                  <a:lnTo>
                    <a:pt x="147223" y="228239"/>
                  </a:lnTo>
                  <a:lnTo>
                    <a:pt x="127000" y="208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0DF56494-A415-3B43-895D-70249FD42E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43479" y="314522"/>
              <a:ext cx="1156090" cy="364978"/>
            </a:xfrm>
            <a:custGeom>
              <a:avLst/>
              <a:gdLst>
                <a:gd name="connsiteX0" fmla="*/ 625729 w 914040"/>
                <a:gd name="connsiteY0" fmla="*/ 0 h 288564"/>
                <a:gd name="connsiteX1" fmla="*/ 914040 w 914040"/>
                <a:gd name="connsiteY1" fmla="*/ 288564 h 288564"/>
                <a:gd name="connsiteX2" fmla="*/ 338137 w 914040"/>
                <a:gd name="connsiteY2" fmla="*/ 288564 h 288564"/>
                <a:gd name="connsiteX3" fmla="*/ 338137 w 914040"/>
                <a:gd name="connsiteY3" fmla="*/ 288563 h 288564"/>
                <a:gd name="connsiteX4" fmla="*/ 0 w 914040"/>
                <a:gd name="connsiteY4" fmla="*/ 288563 h 288564"/>
                <a:gd name="connsiteX5" fmla="*/ 183970 w 914040"/>
                <a:gd name="connsiteY5" fmla="*/ 138112 h 288564"/>
                <a:gd name="connsiteX6" fmla="*/ 344470 w 914040"/>
                <a:gd name="connsiteY6" fmla="*/ 228895 h 288564"/>
                <a:gd name="connsiteX7" fmla="*/ 348226 w 914040"/>
                <a:gd name="connsiteY7" fmla="*/ 238444 h 288564"/>
                <a:gd name="connsiteX8" fmla="*/ 360751 w 914040"/>
                <a:gd name="connsiteY8" fmla="*/ 176216 h 288564"/>
                <a:gd name="connsiteX9" fmla="*/ 625729 w 914040"/>
                <a:gd name="connsiteY9" fmla="*/ 0 h 28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040" h="288564">
                  <a:moveTo>
                    <a:pt x="625729" y="0"/>
                  </a:moveTo>
                  <a:cubicBezTo>
                    <a:pt x="784462" y="0"/>
                    <a:pt x="914040" y="129133"/>
                    <a:pt x="914040" y="288564"/>
                  </a:cubicBezTo>
                  <a:lnTo>
                    <a:pt x="338137" y="288564"/>
                  </a:lnTo>
                  <a:lnTo>
                    <a:pt x="338137" y="288563"/>
                  </a:lnTo>
                  <a:lnTo>
                    <a:pt x="0" y="288563"/>
                  </a:lnTo>
                  <a:cubicBezTo>
                    <a:pt x="16954" y="202850"/>
                    <a:pt x="93067" y="138112"/>
                    <a:pt x="183970" y="138112"/>
                  </a:cubicBezTo>
                  <a:cubicBezTo>
                    <a:pt x="251876" y="138112"/>
                    <a:pt x="311463" y="174527"/>
                    <a:pt x="344470" y="228895"/>
                  </a:cubicBezTo>
                  <a:lnTo>
                    <a:pt x="348226" y="238444"/>
                  </a:lnTo>
                  <a:lnTo>
                    <a:pt x="360751" y="176216"/>
                  </a:lnTo>
                  <a:cubicBezTo>
                    <a:pt x="404433" y="72637"/>
                    <a:pt x="506679" y="0"/>
                    <a:pt x="6257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xmlns="" id="{3616C243-BC92-5146-83F3-770B738888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19816" y="565742"/>
              <a:ext cx="311223" cy="126496"/>
            </a:xfrm>
            <a:custGeom>
              <a:avLst/>
              <a:gdLst>
                <a:gd name="T0" fmla="*/ 683 w 684"/>
                <a:gd name="T1" fmla="*/ 278 h 279"/>
                <a:gd name="T2" fmla="*/ 683 w 684"/>
                <a:gd name="T3" fmla="*/ 278 h 279"/>
                <a:gd name="T4" fmla="*/ 342 w 684"/>
                <a:gd name="T5" fmla="*/ 0 h 279"/>
                <a:gd name="T6" fmla="*/ 342 w 684"/>
                <a:gd name="T7" fmla="*/ 0 h 279"/>
                <a:gd name="T8" fmla="*/ 0 w 684"/>
                <a:gd name="T9" fmla="*/ 278 h 279"/>
                <a:gd name="T10" fmla="*/ 683 w 684"/>
                <a:gd name="T1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4" h="279">
                  <a:moveTo>
                    <a:pt x="683" y="278"/>
                  </a:moveTo>
                  <a:lnTo>
                    <a:pt x="683" y="278"/>
                  </a:lnTo>
                  <a:cubicBezTo>
                    <a:pt x="650" y="120"/>
                    <a:pt x="510" y="0"/>
                    <a:pt x="342" y="0"/>
                  </a:cubicBezTo>
                  <a:lnTo>
                    <a:pt x="342" y="0"/>
                  </a:lnTo>
                  <a:cubicBezTo>
                    <a:pt x="173" y="0"/>
                    <a:pt x="33" y="120"/>
                    <a:pt x="0" y="278"/>
                  </a:cubicBezTo>
                  <a:lnTo>
                    <a:pt x="683" y="278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E6DFEAC-16B8-0C45-9921-DF36A30190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65100" y="1304410"/>
              <a:ext cx="1583770" cy="364981"/>
            </a:xfrm>
            <a:custGeom>
              <a:avLst/>
              <a:gdLst>
                <a:gd name="connsiteX0" fmla="*/ 626089 w 1252178"/>
                <a:gd name="connsiteY0" fmla="*/ 0 h 288565"/>
                <a:gd name="connsiteX1" fmla="*/ 891420 w 1252178"/>
                <a:gd name="connsiteY1" fmla="*/ 176148 h 288565"/>
                <a:gd name="connsiteX2" fmla="*/ 903942 w 1252178"/>
                <a:gd name="connsiteY2" fmla="*/ 238378 h 288565"/>
                <a:gd name="connsiteX3" fmla="*/ 907691 w 1252178"/>
                <a:gd name="connsiteY3" fmla="*/ 228830 h 288565"/>
                <a:gd name="connsiteX4" fmla="*/ 1068388 w 1252178"/>
                <a:gd name="connsiteY4" fmla="*/ 138113 h 288565"/>
                <a:gd name="connsiteX5" fmla="*/ 1252178 w 1252178"/>
                <a:gd name="connsiteY5" fmla="*/ 288564 h 288565"/>
                <a:gd name="connsiteX6" fmla="*/ 914040 w 1252178"/>
                <a:gd name="connsiteY6" fmla="*/ 288564 h 288565"/>
                <a:gd name="connsiteX7" fmla="*/ 914040 w 1252178"/>
                <a:gd name="connsiteY7" fmla="*/ 288565 h 288565"/>
                <a:gd name="connsiteX8" fmla="*/ 338138 w 1252178"/>
                <a:gd name="connsiteY8" fmla="*/ 288565 h 288565"/>
                <a:gd name="connsiteX9" fmla="*/ 338138 w 1252178"/>
                <a:gd name="connsiteY9" fmla="*/ 288564 h 288565"/>
                <a:gd name="connsiteX10" fmla="*/ 0 w 1252178"/>
                <a:gd name="connsiteY10" fmla="*/ 288564 h 288565"/>
                <a:gd name="connsiteX11" fmla="*/ 184691 w 1252178"/>
                <a:gd name="connsiteY11" fmla="*/ 138113 h 288565"/>
                <a:gd name="connsiteX12" fmla="*/ 344887 w 1252178"/>
                <a:gd name="connsiteY12" fmla="*/ 228830 h 288565"/>
                <a:gd name="connsiteX13" fmla="*/ 348351 w 1252178"/>
                <a:gd name="connsiteY13" fmla="*/ 237807 h 288565"/>
                <a:gd name="connsiteX14" fmla="*/ 360758 w 1252178"/>
                <a:gd name="connsiteY14" fmla="*/ 176148 h 288565"/>
                <a:gd name="connsiteX15" fmla="*/ 626089 w 1252178"/>
                <a:gd name="connsiteY15" fmla="*/ 0 h 2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2178" h="288565">
                  <a:moveTo>
                    <a:pt x="626089" y="0"/>
                  </a:moveTo>
                  <a:cubicBezTo>
                    <a:pt x="745409" y="0"/>
                    <a:pt x="847722" y="72546"/>
                    <a:pt x="891420" y="176148"/>
                  </a:cubicBezTo>
                  <a:lnTo>
                    <a:pt x="903942" y="238378"/>
                  </a:lnTo>
                  <a:lnTo>
                    <a:pt x="907691" y="228830"/>
                  </a:lnTo>
                  <a:cubicBezTo>
                    <a:pt x="940681" y="174441"/>
                    <a:pt x="1000278" y="138113"/>
                    <a:pt x="1068388" y="138113"/>
                  </a:cubicBezTo>
                  <a:cubicBezTo>
                    <a:pt x="1158842" y="138113"/>
                    <a:pt x="1234520" y="202695"/>
                    <a:pt x="1252178" y="288564"/>
                  </a:cubicBezTo>
                  <a:lnTo>
                    <a:pt x="914040" y="288564"/>
                  </a:lnTo>
                  <a:lnTo>
                    <a:pt x="914040" y="288565"/>
                  </a:lnTo>
                  <a:lnTo>
                    <a:pt x="338138" y="288565"/>
                  </a:lnTo>
                  <a:lnTo>
                    <a:pt x="338138" y="288564"/>
                  </a:lnTo>
                  <a:lnTo>
                    <a:pt x="0" y="288564"/>
                  </a:lnTo>
                  <a:cubicBezTo>
                    <a:pt x="17676" y="202695"/>
                    <a:pt x="93428" y="138113"/>
                    <a:pt x="184691" y="138113"/>
                  </a:cubicBezTo>
                  <a:cubicBezTo>
                    <a:pt x="252598" y="138113"/>
                    <a:pt x="312185" y="174441"/>
                    <a:pt x="344887" y="228830"/>
                  </a:cubicBezTo>
                  <a:lnTo>
                    <a:pt x="348351" y="237807"/>
                  </a:lnTo>
                  <a:lnTo>
                    <a:pt x="360758" y="176148"/>
                  </a:lnTo>
                  <a:cubicBezTo>
                    <a:pt x="404457" y="72546"/>
                    <a:pt x="506769" y="0"/>
                    <a:pt x="62608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xmlns="" id="{A20E701C-6B4A-DF40-9CA2-497C89D1DD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90845" y="1105629"/>
              <a:ext cx="234923" cy="134528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79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8 h 297"/>
                <a:gd name="T14" fmla="*/ 257 w 514"/>
                <a:gd name="T15" fmla="*/ 148 h 297"/>
                <a:gd name="T16" fmla="*/ 513 w 514"/>
                <a:gd name="T17" fmla="*/ 0 h 297"/>
                <a:gd name="T18" fmla="*/ 513 w 514"/>
                <a:gd name="T19" fmla="*/ 79 h 297"/>
                <a:gd name="T20" fmla="*/ 513 w 514"/>
                <a:gd name="T21" fmla="*/ 79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1" y="79"/>
                    <a:pt x="0" y="7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0" y="0"/>
                    <a:pt x="205" y="60"/>
                    <a:pt x="257" y="148"/>
                  </a:cubicBezTo>
                  <a:lnTo>
                    <a:pt x="257" y="148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79"/>
                  </a:lnTo>
                  <a:lnTo>
                    <a:pt x="513" y="79"/>
                  </a:lnTo>
                  <a:cubicBezTo>
                    <a:pt x="394" y="79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8E9EF222-0021-7C44-8AD2-EBAF8D6016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87760" y="3400645"/>
              <a:ext cx="1156090" cy="364981"/>
            </a:xfrm>
            <a:custGeom>
              <a:avLst/>
              <a:gdLst>
                <a:gd name="connsiteX0" fmla="*/ 625729 w 914040"/>
                <a:gd name="connsiteY0" fmla="*/ 0 h 288565"/>
                <a:gd name="connsiteX1" fmla="*/ 914040 w 914040"/>
                <a:gd name="connsiteY1" fmla="*/ 288565 h 288565"/>
                <a:gd name="connsiteX2" fmla="*/ 338137 w 914040"/>
                <a:gd name="connsiteY2" fmla="*/ 288565 h 288565"/>
                <a:gd name="connsiteX3" fmla="*/ 338137 w 914040"/>
                <a:gd name="connsiteY3" fmla="*/ 288564 h 288565"/>
                <a:gd name="connsiteX4" fmla="*/ 0 w 914040"/>
                <a:gd name="connsiteY4" fmla="*/ 288564 h 288565"/>
                <a:gd name="connsiteX5" fmla="*/ 183969 w 914040"/>
                <a:gd name="connsiteY5" fmla="*/ 138113 h 288565"/>
                <a:gd name="connsiteX6" fmla="*/ 344470 w 914040"/>
                <a:gd name="connsiteY6" fmla="*/ 228830 h 288565"/>
                <a:gd name="connsiteX7" fmla="*/ 348233 w 914040"/>
                <a:gd name="connsiteY7" fmla="*/ 238408 h 288565"/>
                <a:gd name="connsiteX8" fmla="*/ 360752 w 914040"/>
                <a:gd name="connsiteY8" fmla="*/ 176216 h 288565"/>
                <a:gd name="connsiteX9" fmla="*/ 625729 w 914040"/>
                <a:gd name="connsiteY9" fmla="*/ 0 h 2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040" h="288565">
                  <a:moveTo>
                    <a:pt x="625729" y="0"/>
                  </a:moveTo>
                  <a:cubicBezTo>
                    <a:pt x="785182" y="0"/>
                    <a:pt x="914040" y="129133"/>
                    <a:pt x="914040" y="288565"/>
                  </a:cubicBezTo>
                  <a:lnTo>
                    <a:pt x="338137" y="288565"/>
                  </a:lnTo>
                  <a:lnTo>
                    <a:pt x="338137" y="288564"/>
                  </a:lnTo>
                  <a:lnTo>
                    <a:pt x="0" y="288564"/>
                  </a:lnTo>
                  <a:cubicBezTo>
                    <a:pt x="17315" y="202695"/>
                    <a:pt x="93427" y="138113"/>
                    <a:pt x="183969" y="138113"/>
                  </a:cubicBezTo>
                  <a:cubicBezTo>
                    <a:pt x="251876" y="138113"/>
                    <a:pt x="311463" y="174441"/>
                    <a:pt x="344470" y="228830"/>
                  </a:cubicBezTo>
                  <a:lnTo>
                    <a:pt x="348233" y="238408"/>
                  </a:lnTo>
                  <a:lnTo>
                    <a:pt x="360752" y="176216"/>
                  </a:lnTo>
                  <a:cubicBezTo>
                    <a:pt x="404434" y="72637"/>
                    <a:pt x="506679" y="0"/>
                    <a:pt x="6257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xmlns="" id="{DAE6EC5B-ECBE-7045-B92E-980017FA16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78477" y="5557118"/>
              <a:ext cx="465830" cy="190750"/>
            </a:xfrm>
            <a:custGeom>
              <a:avLst/>
              <a:gdLst>
                <a:gd name="T0" fmla="*/ 1020 w 1021"/>
                <a:gd name="T1" fmla="*/ 417 h 418"/>
                <a:gd name="T2" fmla="*/ 1020 w 1021"/>
                <a:gd name="T3" fmla="*/ 417 h 418"/>
                <a:gd name="T4" fmla="*/ 510 w 1021"/>
                <a:gd name="T5" fmla="*/ 0 h 418"/>
                <a:gd name="T6" fmla="*/ 510 w 1021"/>
                <a:gd name="T7" fmla="*/ 0 h 418"/>
                <a:gd name="T8" fmla="*/ 0 w 1021"/>
                <a:gd name="T9" fmla="*/ 417 h 418"/>
                <a:gd name="T10" fmla="*/ 1020 w 1021"/>
                <a:gd name="T11" fmla="*/ 41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1" h="418">
                  <a:moveTo>
                    <a:pt x="1020" y="417"/>
                  </a:moveTo>
                  <a:lnTo>
                    <a:pt x="1020" y="417"/>
                  </a:lnTo>
                  <a:cubicBezTo>
                    <a:pt x="971" y="179"/>
                    <a:pt x="761" y="0"/>
                    <a:pt x="510" y="0"/>
                  </a:cubicBezTo>
                  <a:lnTo>
                    <a:pt x="510" y="0"/>
                  </a:lnTo>
                  <a:cubicBezTo>
                    <a:pt x="258" y="0"/>
                    <a:pt x="49" y="179"/>
                    <a:pt x="0" y="417"/>
                  </a:cubicBezTo>
                  <a:lnTo>
                    <a:pt x="1020" y="417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6EEDA08A-5103-B940-BBDD-49C505DD9A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60083" y="4567231"/>
              <a:ext cx="891048" cy="190291"/>
            </a:xfrm>
            <a:custGeom>
              <a:avLst/>
              <a:gdLst>
                <a:gd name="connsiteX0" fmla="*/ 183970 w 704491"/>
                <a:gd name="connsiteY0" fmla="*/ 0 h 150451"/>
                <a:gd name="connsiteX1" fmla="*/ 344521 w 704491"/>
                <a:gd name="connsiteY1" fmla="*/ 90782 h 150451"/>
                <a:gd name="connsiteX2" fmla="*/ 352982 w 704491"/>
                <a:gd name="connsiteY2" fmla="*/ 112340 h 150451"/>
                <a:gd name="connsiteX3" fmla="*/ 361378 w 704491"/>
                <a:gd name="connsiteY3" fmla="*/ 90782 h 150451"/>
                <a:gd name="connsiteX4" fmla="*/ 521494 w 704491"/>
                <a:gd name="connsiteY4" fmla="*/ 0 h 150451"/>
                <a:gd name="connsiteX5" fmla="*/ 704491 w 704491"/>
                <a:gd name="connsiteY5" fmla="*/ 150451 h 150451"/>
                <a:gd name="connsiteX6" fmla="*/ 367940 w 704491"/>
                <a:gd name="connsiteY6" fmla="*/ 150451 h 150451"/>
                <a:gd name="connsiteX7" fmla="*/ 338138 w 704491"/>
                <a:gd name="connsiteY7" fmla="*/ 150451 h 150451"/>
                <a:gd name="connsiteX8" fmla="*/ 0 w 704491"/>
                <a:gd name="connsiteY8" fmla="*/ 150451 h 150451"/>
                <a:gd name="connsiteX9" fmla="*/ 183970 w 704491"/>
                <a:gd name="connsiteY9" fmla="*/ 0 h 15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491" h="150451">
                  <a:moveTo>
                    <a:pt x="183970" y="0"/>
                  </a:moveTo>
                  <a:cubicBezTo>
                    <a:pt x="252147" y="0"/>
                    <a:pt x="311599" y="36415"/>
                    <a:pt x="344521" y="90782"/>
                  </a:cubicBezTo>
                  <a:lnTo>
                    <a:pt x="352982" y="112340"/>
                  </a:lnTo>
                  <a:lnTo>
                    <a:pt x="361378" y="90782"/>
                  </a:lnTo>
                  <a:cubicBezTo>
                    <a:pt x="394224" y="36415"/>
                    <a:pt x="453814" y="0"/>
                    <a:pt x="521494" y="0"/>
                  </a:cubicBezTo>
                  <a:cubicBezTo>
                    <a:pt x="611734" y="0"/>
                    <a:pt x="687234" y="64737"/>
                    <a:pt x="704491" y="150451"/>
                  </a:cubicBezTo>
                  <a:lnTo>
                    <a:pt x="367940" y="150451"/>
                  </a:lnTo>
                  <a:lnTo>
                    <a:pt x="338138" y="150451"/>
                  </a:lnTo>
                  <a:lnTo>
                    <a:pt x="0" y="150451"/>
                  </a:lnTo>
                  <a:cubicBezTo>
                    <a:pt x="17315" y="64737"/>
                    <a:pt x="93428" y="0"/>
                    <a:pt x="18397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xmlns="" id="{1E8C6789-D19D-3949-A26A-CEC1940C00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709383" y="4593332"/>
              <a:ext cx="234923" cy="134530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81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7 h 297"/>
                <a:gd name="T14" fmla="*/ 257 w 514"/>
                <a:gd name="T15" fmla="*/ 147 h 297"/>
                <a:gd name="T16" fmla="*/ 513 w 514"/>
                <a:gd name="T17" fmla="*/ 0 h 297"/>
                <a:gd name="T18" fmla="*/ 513 w 514"/>
                <a:gd name="T19" fmla="*/ 81 h 297"/>
                <a:gd name="T20" fmla="*/ 513 w 514"/>
                <a:gd name="T21" fmla="*/ 81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0" y="81"/>
                    <a:pt x="0" y="8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1" y="0"/>
                    <a:pt x="206" y="60"/>
                    <a:pt x="257" y="147"/>
                  </a:cubicBezTo>
                  <a:lnTo>
                    <a:pt x="257" y="147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81"/>
                  </a:lnTo>
                  <a:lnTo>
                    <a:pt x="513" y="81"/>
                  </a:lnTo>
                  <a:cubicBezTo>
                    <a:pt x="394" y="81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F2EE4A4D-0790-C149-A189-E8AA339B05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2300" y="2585444"/>
              <a:ext cx="249700" cy="190291"/>
            </a:xfrm>
            <a:custGeom>
              <a:avLst/>
              <a:gdLst>
                <a:gd name="connsiteX0" fmla="*/ 232687 w 249700"/>
                <a:gd name="connsiteY0" fmla="*/ 0 h 190291"/>
                <a:gd name="connsiteX1" fmla="*/ 249700 w 249700"/>
                <a:gd name="connsiteY1" fmla="*/ 2248 h 190291"/>
                <a:gd name="connsiteX2" fmla="*/ 249700 w 249700"/>
                <a:gd name="connsiteY2" fmla="*/ 190291 h 190291"/>
                <a:gd name="connsiteX3" fmla="*/ 0 w 249700"/>
                <a:gd name="connsiteY3" fmla="*/ 190291 h 190291"/>
                <a:gd name="connsiteX4" fmla="*/ 232687 w 249700"/>
                <a:gd name="connsiteY4" fmla="*/ 0 h 19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700" h="190291">
                  <a:moveTo>
                    <a:pt x="232687" y="0"/>
                  </a:moveTo>
                  <a:lnTo>
                    <a:pt x="249700" y="2248"/>
                  </a:lnTo>
                  <a:lnTo>
                    <a:pt x="249700" y="190291"/>
                  </a:lnTo>
                  <a:lnTo>
                    <a:pt x="0" y="190291"/>
                  </a:lnTo>
                  <a:cubicBezTo>
                    <a:pt x="22357" y="81423"/>
                    <a:pt x="117712" y="0"/>
                    <a:pt x="23268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5F87788-73A9-1248-8D55-EE9D58105C5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9821" y="1169893"/>
            <a:ext cx="3405743" cy="454099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aleway" panose="020B0503030101060003" pitchFamily="34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5F184F8-193C-214D-B82D-73C429FCCF7E}"/>
              </a:ext>
            </a:extLst>
          </p:cNvPr>
          <p:cNvGrpSpPr/>
          <p:nvPr userDrawn="1"/>
        </p:nvGrpSpPr>
        <p:grpSpPr>
          <a:xfrm>
            <a:off x="0" y="0"/>
            <a:ext cx="9144000" cy="6858001"/>
            <a:chOff x="0" y="0"/>
            <a:chExt cx="12192000" cy="685800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E4B13C19-C5E4-E447-8CDD-6311719AC7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2038" y="0"/>
              <a:ext cx="7319962" cy="6858000"/>
            </a:xfrm>
            <a:custGeom>
              <a:avLst/>
              <a:gdLst>
                <a:gd name="connsiteX0" fmla="*/ 0 w 7319962"/>
                <a:gd name="connsiteY0" fmla="*/ 0 h 6858000"/>
                <a:gd name="connsiteX1" fmla="*/ 7319962 w 7319962"/>
                <a:gd name="connsiteY1" fmla="*/ 0 h 6858000"/>
                <a:gd name="connsiteX2" fmla="*/ 7319962 w 7319962"/>
                <a:gd name="connsiteY2" fmla="*/ 6858000 h 6858000"/>
                <a:gd name="connsiteX3" fmla="*/ 0 w 731996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9962" h="6858000">
                  <a:moveTo>
                    <a:pt x="0" y="0"/>
                  </a:moveTo>
                  <a:lnTo>
                    <a:pt x="7319962" y="0"/>
                  </a:lnTo>
                  <a:lnTo>
                    <a:pt x="731996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A1BB5FAB-0A56-5D4F-BB4E-CE488DE890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279958" cy="6858001"/>
            </a:xfrm>
            <a:custGeom>
              <a:avLst/>
              <a:gdLst>
                <a:gd name="connsiteX0" fmla="*/ 0 w 11279958"/>
                <a:gd name="connsiteY0" fmla="*/ 0 h 6858001"/>
                <a:gd name="connsiteX1" fmla="*/ 3643313 w 11279958"/>
                <a:gd name="connsiteY1" fmla="*/ 0 h 6858001"/>
                <a:gd name="connsiteX2" fmla="*/ 3643313 w 11279958"/>
                <a:gd name="connsiteY2" fmla="*/ 1 h 6858001"/>
                <a:gd name="connsiteX3" fmla="*/ 4946684 w 11279958"/>
                <a:gd name="connsiteY3" fmla="*/ 1 h 6858001"/>
                <a:gd name="connsiteX4" fmla="*/ 4961530 w 11279958"/>
                <a:gd name="connsiteY4" fmla="*/ 53965 h 6858001"/>
                <a:gd name="connsiteX5" fmla="*/ 5139344 w 11279958"/>
                <a:gd name="connsiteY5" fmla="*/ 514075 h 6858001"/>
                <a:gd name="connsiteX6" fmla="*/ 9980624 w 11279958"/>
                <a:gd name="connsiteY6" fmla="*/ 2275743 h 6858001"/>
                <a:gd name="connsiteX7" fmla="*/ 11028414 w 11279958"/>
                <a:gd name="connsiteY7" fmla="*/ 6678270 h 6858001"/>
                <a:gd name="connsiteX8" fmla="*/ 11279958 w 11279958"/>
                <a:gd name="connsiteY8" fmla="*/ 6858001 h 6858001"/>
                <a:gd name="connsiteX9" fmla="*/ 3563378 w 11279958"/>
                <a:gd name="connsiteY9" fmla="*/ 6858001 h 6858001"/>
                <a:gd name="connsiteX10" fmla="*/ 3563378 w 11279958"/>
                <a:gd name="connsiteY10" fmla="*/ 6858000 h 6858001"/>
                <a:gd name="connsiteX11" fmla="*/ 0 w 11279958"/>
                <a:gd name="connsiteY11" fmla="*/ 685800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9958" h="6858001">
                  <a:moveTo>
                    <a:pt x="0" y="0"/>
                  </a:moveTo>
                  <a:lnTo>
                    <a:pt x="3643313" y="0"/>
                  </a:lnTo>
                  <a:lnTo>
                    <a:pt x="3643313" y="1"/>
                  </a:lnTo>
                  <a:lnTo>
                    <a:pt x="4946684" y="1"/>
                  </a:lnTo>
                  <a:lnTo>
                    <a:pt x="4961530" y="53965"/>
                  </a:lnTo>
                  <a:cubicBezTo>
                    <a:pt x="5009797" y="209004"/>
                    <a:pt x="5068993" y="362678"/>
                    <a:pt x="5139344" y="514075"/>
                  </a:cubicBezTo>
                  <a:cubicBezTo>
                    <a:pt x="5989482" y="2337212"/>
                    <a:pt x="8157404" y="3125842"/>
                    <a:pt x="9980624" y="2275743"/>
                  </a:cubicBezTo>
                  <a:cubicBezTo>
                    <a:pt x="9251922" y="3839798"/>
                    <a:pt x="9728252" y="5655974"/>
                    <a:pt x="11028414" y="6678270"/>
                  </a:cubicBezTo>
                  <a:lnTo>
                    <a:pt x="11279958" y="6858001"/>
                  </a:lnTo>
                  <a:lnTo>
                    <a:pt x="3563378" y="6858001"/>
                  </a:lnTo>
                  <a:lnTo>
                    <a:pt x="356337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8D436794-6480-D04F-B277-6D7650A249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69335" y="705491"/>
              <a:ext cx="1383532" cy="1381544"/>
            </a:xfrm>
            <a:custGeom>
              <a:avLst/>
              <a:gdLst>
                <a:gd name="connsiteX0" fmla="*/ 1050304 w 1093865"/>
                <a:gd name="connsiteY0" fmla="*/ 936438 h 1092291"/>
                <a:gd name="connsiteX1" fmla="*/ 1080892 w 1093865"/>
                <a:gd name="connsiteY1" fmla="*/ 948813 h 1092291"/>
                <a:gd name="connsiteX2" fmla="*/ 1080892 w 1093865"/>
                <a:gd name="connsiteY2" fmla="*/ 1010150 h 1092291"/>
                <a:gd name="connsiteX3" fmla="*/ 998724 w 1093865"/>
                <a:gd name="connsiteY3" fmla="*/ 1092291 h 1092291"/>
                <a:gd name="connsiteX4" fmla="*/ 973137 w 1093865"/>
                <a:gd name="connsiteY4" fmla="*/ 995802 h 1092291"/>
                <a:gd name="connsiteX5" fmla="*/ 1019987 w 1093865"/>
                <a:gd name="connsiteY5" fmla="*/ 948813 h 1092291"/>
                <a:gd name="connsiteX6" fmla="*/ 1050304 w 1093865"/>
                <a:gd name="connsiteY6" fmla="*/ 936438 h 1092291"/>
                <a:gd name="connsiteX7" fmla="*/ 985355 w 1093865"/>
                <a:gd name="connsiteY7" fmla="*/ 695327 h 1092291"/>
                <a:gd name="connsiteX8" fmla="*/ 1015854 w 1093865"/>
                <a:gd name="connsiteY8" fmla="*/ 708269 h 1092291"/>
                <a:gd name="connsiteX9" fmla="*/ 1015854 w 1093865"/>
                <a:gd name="connsiteY9" fmla="*/ 769025 h 1092291"/>
                <a:gd name="connsiteX10" fmla="*/ 933564 w 1093865"/>
                <a:gd name="connsiteY10" fmla="*/ 850991 h 1092291"/>
                <a:gd name="connsiteX11" fmla="*/ 908050 w 1093865"/>
                <a:gd name="connsiteY11" fmla="*/ 755004 h 1092291"/>
                <a:gd name="connsiteX12" fmla="*/ 955125 w 1093865"/>
                <a:gd name="connsiteY12" fmla="*/ 708269 h 1092291"/>
                <a:gd name="connsiteX13" fmla="*/ 985355 w 1093865"/>
                <a:gd name="connsiteY13" fmla="*/ 695327 h 1092291"/>
                <a:gd name="connsiteX14" fmla="*/ 354228 w 1093865"/>
                <a:gd name="connsiteY14" fmla="*/ 63423 h 1092291"/>
                <a:gd name="connsiteX15" fmla="*/ 384741 w 1093865"/>
                <a:gd name="connsiteY15" fmla="*/ 76126 h 1092291"/>
                <a:gd name="connsiteX16" fmla="*/ 384741 w 1093865"/>
                <a:gd name="connsiteY16" fmla="*/ 137030 h 1092291"/>
                <a:gd name="connsiteX17" fmla="*/ 337646 w 1093865"/>
                <a:gd name="connsiteY17" fmla="*/ 184240 h 1092291"/>
                <a:gd name="connsiteX18" fmla="*/ 241300 w 1093865"/>
                <a:gd name="connsiteY18" fmla="*/ 158292 h 1092291"/>
                <a:gd name="connsiteX19" fmla="*/ 323985 w 1093865"/>
                <a:gd name="connsiteY19" fmla="*/ 76126 h 1092291"/>
                <a:gd name="connsiteX20" fmla="*/ 354228 w 1093865"/>
                <a:gd name="connsiteY20" fmla="*/ 63423 h 1092291"/>
                <a:gd name="connsiteX21" fmla="*/ 112793 w 1093865"/>
                <a:gd name="connsiteY21" fmla="*/ 0 h 1092291"/>
                <a:gd name="connsiteX22" fmla="*/ 143081 w 1093865"/>
                <a:gd name="connsiteY22" fmla="*/ 12937 h 1092291"/>
                <a:gd name="connsiteX23" fmla="*/ 143081 w 1093865"/>
                <a:gd name="connsiteY23" fmla="*/ 73666 h 1092291"/>
                <a:gd name="connsiteX24" fmla="*/ 95987 w 1093865"/>
                <a:gd name="connsiteY24" fmla="*/ 120741 h 1092291"/>
                <a:gd name="connsiteX25" fmla="*/ 0 w 1093865"/>
                <a:gd name="connsiteY25" fmla="*/ 94868 h 1092291"/>
                <a:gd name="connsiteX26" fmla="*/ 81966 w 1093865"/>
                <a:gd name="connsiteY26" fmla="*/ 12937 h 1092291"/>
                <a:gd name="connsiteX27" fmla="*/ 112793 w 1093865"/>
                <a:gd name="connsiteY27" fmla="*/ 0 h 109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93865" h="1092291">
                  <a:moveTo>
                    <a:pt x="1050304" y="936438"/>
                  </a:moveTo>
                  <a:cubicBezTo>
                    <a:pt x="1061341" y="936438"/>
                    <a:pt x="1072423" y="940563"/>
                    <a:pt x="1080892" y="948813"/>
                  </a:cubicBezTo>
                  <a:cubicBezTo>
                    <a:pt x="1098190" y="966031"/>
                    <a:pt x="1098190" y="993291"/>
                    <a:pt x="1080892" y="1010150"/>
                  </a:cubicBezTo>
                  <a:lnTo>
                    <a:pt x="998724" y="1092291"/>
                  </a:lnTo>
                  <a:lnTo>
                    <a:pt x="973137" y="995802"/>
                  </a:lnTo>
                  <a:lnTo>
                    <a:pt x="1019987" y="948813"/>
                  </a:lnTo>
                  <a:cubicBezTo>
                    <a:pt x="1028276" y="940563"/>
                    <a:pt x="1039267" y="936438"/>
                    <a:pt x="1050304" y="936438"/>
                  </a:cubicBezTo>
                  <a:close/>
                  <a:moveTo>
                    <a:pt x="985355" y="695327"/>
                  </a:moveTo>
                  <a:cubicBezTo>
                    <a:pt x="996360" y="695327"/>
                    <a:pt x="1007410" y="699641"/>
                    <a:pt x="1015854" y="708269"/>
                  </a:cubicBezTo>
                  <a:cubicBezTo>
                    <a:pt x="1033103" y="725166"/>
                    <a:pt x="1033103" y="752488"/>
                    <a:pt x="1015854" y="769025"/>
                  </a:cubicBezTo>
                  <a:lnTo>
                    <a:pt x="933564" y="850991"/>
                  </a:lnTo>
                  <a:lnTo>
                    <a:pt x="908050" y="755004"/>
                  </a:lnTo>
                  <a:lnTo>
                    <a:pt x="955125" y="708269"/>
                  </a:lnTo>
                  <a:cubicBezTo>
                    <a:pt x="963390" y="699641"/>
                    <a:pt x="974350" y="695327"/>
                    <a:pt x="985355" y="695327"/>
                  </a:cubicBezTo>
                  <a:close/>
                  <a:moveTo>
                    <a:pt x="354228" y="63423"/>
                  </a:moveTo>
                  <a:cubicBezTo>
                    <a:pt x="365238" y="63423"/>
                    <a:pt x="376292" y="67657"/>
                    <a:pt x="384741" y="76126"/>
                  </a:cubicBezTo>
                  <a:cubicBezTo>
                    <a:pt x="401278" y="93064"/>
                    <a:pt x="401278" y="120092"/>
                    <a:pt x="384741" y="137030"/>
                  </a:cubicBezTo>
                  <a:lnTo>
                    <a:pt x="337646" y="184240"/>
                  </a:lnTo>
                  <a:lnTo>
                    <a:pt x="241300" y="158292"/>
                  </a:lnTo>
                  <a:lnTo>
                    <a:pt x="323985" y="76126"/>
                  </a:lnTo>
                  <a:cubicBezTo>
                    <a:pt x="332254" y="67657"/>
                    <a:pt x="343218" y="63423"/>
                    <a:pt x="354228" y="63423"/>
                  </a:cubicBezTo>
                  <a:close/>
                  <a:moveTo>
                    <a:pt x="112793" y="0"/>
                  </a:moveTo>
                  <a:cubicBezTo>
                    <a:pt x="123848" y="0"/>
                    <a:pt x="134813" y="4312"/>
                    <a:pt x="143081" y="12937"/>
                  </a:cubicBezTo>
                  <a:cubicBezTo>
                    <a:pt x="159978" y="29467"/>
                    <a:pt x="159978" y="56777"/>
                    <a:pt x="143081" y="73666"/>
                  </a:cubicBezTo>
                  <a:lnTo>
                    <a:pt x="95987" y="120741"/>
                  </a:lnTo>
                  <a:lnTo>
                    <a:pt x="0" y="94868"/>
                  </a:lnTo>
                  <a:lnTo>
                    <a:pt x="81966" y="12937"/>
                  </a:lnTo>
                  <a:cubicBezTo>
                    <a:pt x="90594" y="4312"/>
                    <a:pt x="101739" y="0"/>
                    <a:pt x="1127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590114AD-58BD-D648-B748-DF5FCCF1E7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56924" y="718105"/>
              <a:ext cx="1983340" cy="1981333"/>
            </a:xfrm>
            <a:custGeom>
              <a:avLst/>
              <a:gdLst>
                <a:gd name="connsiteX0" fmla="*/ 488590 w 1568090"/>
                <a:gd name="connsiteY0" fmla="*/ 1130300 h 1566504"/>
                <a:gd name="connsiteX1" fmla="*/ 591777 w 1568090"/>
                <a:gd name="connsiteY1" fmla="*/ 1515799 h 1566504"/>
                <a:gd name="connsiteX2" fmla="*/ 540905 w 1568090"/>
                <a:gd name="connsiteY2" fmla="*/ 1566504 h 1566504"/>
                <a:gd name="connsiteX3" fmla="*/ 361950 w 1568090"/>
                <a:gd name="connsiteY3" fmla="*/ 1256882 h 1566504"/>
                <a:gd name="connsiteX4" fmla="*/ 50746 w 1568090"/>
                <a:gd name="connsiteY4" fmla="*/ 976313 h 1566504"/>
                <a:gd name="connsiteX5" fmla="*/ 436203 w 1568090"/>
                <a:gd name="connsiteY5" fmla="*/ 1079339 h 1566504"/>
                <a:gd name="connsiteX6" fmla="*/ 309157 w 1568090"/>
                <a:gd name="connsiteY6" fmla="*/ 1206140 h 1566504"/>
                <a:gd name="connsiteX7" fmla="*/ 0 w 1568090"/>
                <a:gd name="connsiteY7" fmla="*/ 1027106 h 1566504"/>
                <a:gd name="connsiteX8" fmla="*/ 1320711 w 1568090"/>
                <a:gd name="connsiteY8" fmla="*/ 450850 h 1566504"/>
                <a:gd name="connsiteX9" fmla="*/ 1330794 w 1568090"/>
                <a:gd name="connsiteY9" fmla="*/ 460932 h 1566504"/>
                <a:gd name="connsiteX10" fmla="*/ 1568090 w 1568090"/>
                <a:gd name="connsiteY10" fmla="*/ 1344873 h 1566504"/>
                <a:gd name="connsiteX11" fmla="*/ 1475548 w 1568090"/>
                <a:gd name="connsiteY11" fmla="*/ 1436328 h 1566504"/>
                <a:gd name="connsiteX12" fmla="*/ 1066131 w 1568090"/>
                <a:gd name="connsiteY12" fmla="*/ 725934 h 1566504"/>
                <a:gd name="connsiteX13" fmla="*/ 1055688 w 1568090"/>
                <a:gd name="connsiteY13" fmla="*/ 715853 h 1566504"/>
                <a:gd name="connsiteX14" fmla="*/ 223544 w 1568090"/>
                <a:gd name="connsiteY14" fmla="*/ 0 h 1566504"/>
                <a:gd name="connsiteX15" fmla="*/ 1107162 w 1568090"/>
                <a:gd name="connsiteY15" fmla="*/ 236743 h 1566504"/>
                <a:gd name="connsiteX16" fmla="*/ 1117240 w 1568090"/>
                <a:gd name="connsiteY16" fmla="*/ 247193 h 1566504"/>
                <a:gd name="connsiteX17" fmla="*/ 852335 w 1568090"/>
                <a:gd name="connsiteY17" fmla="*/ 512403 h 1566504"/>
                <a:gd name="connsiteX18" fmla="*/ 841897 w 1568090"/>
                <a:gd name="connsiteY18" fmla="*/ 502313 h 1566504"/>
                <a:gd name="connsiteX19" fmla="*/ 131763 w 1568090"/>
                <a:gd name="connsiteY19" fmla="*/ 91887 h 156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8090" h="1566504">
                  <a:moveTo>
                    <a:pt x="488590" y="1130300"/>
                  </a:moveTo>
                  <a:lnTo>
                    <a:pt x="591777" y="1515799"/>
                  </a:lnTo>
                  <a:lnTo>
                    <a:pt x="540905" y="1566504"/>
                  </a:lnTo>
                  <a:lnTo>
                    <a:pt x="361950" y="1256882"/>
                  </a:lnTo>
                  <a:close/>
                  <a:moveTo>
                    <a:pt x="50746" y="976313"/>
                  </a:moveTo>
                  <a:lnTo>
                    <a:pt x="436203" y="1079339"/>
                  </a:lnTo>
                  <a:lnTo>
                    <a:pt x="309157" y="1206140"/>
                  </a:lnTo>
                  <a:lnTo>
                    <a:pt x="0" y="1027106"/>
                  </a:lnTo>
                  <a:close/>
                  <a:moveTo>
                    <a:pt x="1320711" y="450850"/>
                  </a:moveTo>
                  <a:lnTo>
                    <a:pt x="1330794" y="460932"/>
                  </a:lnTo>
                  <a:lnTo>
                    <a:pt x="1568090" y="1344873"/>
                  </a:lnTo>
                  <a:lnTo>
                    <a:pt x="1475548" y="1436328"/>
                  </a:lnTo>
                  <a:lnTo>
                    <a:pt x="1066131" y="725934"/>
                  </a:lnTo>
                  <a:lnTo>
                    <a:pt x="1055688" y="715853"/>
                  </a:lnTo>
                  <a:close/>
                  <a:moveTo>
                    <a:pt x="223544" y="0"/>
                  </a:moveTo>
                  <a:lnTo>
                    <a:pt x="1107162" y="236743"/>
                  </a:lnTo>
                  <a:lnTo>
                    <a:pt x="1117240" y="247193"/>
                  </a:lnTo>
                  <a:lnTo>
                    <a:pt x="852335" y="512403"/>
                  </a:lnTo>
                  <a:lnTo>
                    <a:pt x="841897" y="502313"/>
                  </a:lnTo>
                  <a:lnTo>
                    <a:pt x="131763" y="918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66233EC1-AB94-354D-B69D-9B3C8EB2C2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60118" y="443027"/>
              <a:ext cx="1953676" cy="1955683"/>
            </a:xfrm>
            <a:custGeom>
              <a:avLst/>
              <a:gdLst>
                <a:gd name="T0" fmla="*/ 1834 w 4292"/>
                <a:gd name="T1" fmla="*/ 1835 h 4293"/>
                <a:gd name="T2" fmla="*/ 1834 w 4292"/>
                <a:gd name="T3" fmla="*/ 1835 h 4293"/>
                <a:gd name="T4" fmla="*/ 172 w 4292"/>
                <a:gd name="T5" fmla="*/ 4120 h 4293"/>
                <a:gd name="T6" fmla="*/ 172 w 4292"/>
                <a:gd name="T7" fmla="*/ 4120 h 4293"/>
                <a:gd name="T8" fmla="*/ 2457 w 4292"/>
                <a:gd name="T9" fmla="*/ 2457 h 4293"/>
                <a:gd name="T10" fmla="*/ 3608 w 4292"/>
                <a:gd name="T11" fmla="*/ 1306 h 4293"/>
                <a:gd name="T12" fmla="*/ 3608 w 4292"/>
                <a:gd name="T13" fmla="*/ 1306 h 4293"/>
                <a:gd name="T14" fmla="*/ 4119 w 4292"/>
                <a:gd name="T15" fmla="*/ 172 h 4293"/>
                <a:gd name="T16" fmla="*/ 4119 w 4292"/>
                <a:gd name="T17" fmla="*/ 172 h 4293"/>
                <a:gd name="T18" fmla="*/ 2985 w 4292"/>
                <a:gd name="T19" fmla="*/ 683 h 4293"/>
                <a:gd name="T20" fmla="*/ 1834 w 4292"/>
                <a:gd name="T21" fmla="*/ 1835 h 4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92" h="4293">
                  <a:moveTo>
                    <a:pt x="1834" y="1835"/>
                  </a:moveTo>
                  <a:lnTo>
                    <a:pt x="1834" y="1835"/>
                  </a:lnTo>
                  <a:cubicBezTo>
                    <a:pt x="744" y="2926"/>
                    <a:pt x="0" y="3948"/>
                    <a:pt x="172" y="4120"/>
                  </a:cubicBezTo>
                  <a:lnTo>
                    <a:pt x="172" y="4120"/>
                  </a:lnTo>
                  <a:cubicBezTo>
                    <a:pt x="344" y="4292"/>
                    <a:pt x="1367" y="3547"/>
                    <a:pt x="2457" y="2457"/>
                  </a:cubicBezTo>
                  <a:lnTo>
                    <a:pt x="3608" y="1306"/>
                  </a:lnTo>
                  <a:lnTo>
                    <a:pt x="3608" y="1306"/>
                  </a:lnTo>
                  <a:cubicBezTo>
                    <a:pt x="4063" y="851"/>
                    <a:pt x="4291" y="344"/>
                    <a:pt x="4119" y="172"/>
                  </a:cubicBezTo>
                  <a:lnTo>
                    <a:pt x="4119" y="172"/>
                  </a:lnTo>
                  <a:cubicBezTo>
                    <a:pt x="3948" y="0"/>
                    <a:pt x="3440" y="230"/>
                    <a:pt x="2985" y="683"/>
                  </a:cubicBezTo>
                  <a:lnTo>
                    <a:pt x="1834" y="1835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C4E7135E-3A4A-8C46-B9A8-BF0B097310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53987" y="685981"/>
              <a:ext cx="220868" cy="220868"/>
            </a:xfrm>
            <a:custGeom>
              <a:avLst/>
              <a:gdLst>
                <a:gd name="T0" fmla="*/ 290 w 483"/>
                <a:gd name="T1" fmla="*/ 190 h 483"/>
                <a:gd name="T2" fmla="*/ 290 w 483"/>
                <a:gd name="T3" fmla="*/ 190 h 483"/>
                <a:gd name="T4" fmla="*/ 433 w 483"/>
                <a:gd name="T5" fmla="*/ 482 h 483"/>
                <a:gd name="T6" fmla="*/ 433 w 483"/>
                <a:gd name="T7" fmla="*/ 482 h 483"/>
                <a:gd name="T8" fmla="*/ 390 w 483"/>
                <a:gd name="T9" fmla="*/ 92 h 483"/>
                <a:gd name="T10" fmla="*/ 390 w 483"/>
                <a:gd name="T11" fmla="*/ 92 h 483"/>
                <a:gd name="T12" fmla="*/ 0 w 483"/>
                <a:gd name="T13" fmla="*/ 48 h 483"/>
                <a:gd name="T14" fmla="*/ 0 w 483"/>
                <a:gd name="T15" fmla="*/ 48 h 483"/>
                <a:gd name="T16" fmla="*/ 290 w 483"/>
                <a:gd name="T17" fmla="*/ 19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90" y="190"/>
                  </a:moveTo>
                  <a:lnTo>
                    <a:pt x="290" y="190"/>
                  </a:lnTo>
                  <a:cubicBezTo>
                    <a:pt x="368" y="269"/>
                    <a:pt x="414" y="368"/>
                    <a:pt x="433" y="482"/>
                  </a:cubicBezTo>
                  <a:lnTo>
                    <a:pt x="433" y="482"/>
                  </a:lnTo>
                  <a:cubicBezTo>
                    <a:pt x="482" y="313"/>
                    <a:pt x="471" y="173"/>
                    <a:pt x="390" y="92"/>
                  </a:cubicBezTo>
                  <a:lnTo>
                    <a:pt x="390" y="92"/>
                  </a:lnTo>
                  <a:cubicBezTo>
                    <a:pt x="308" y="10"/>
                    <a:pt x="168" y="0"/>
                    <a:pt x="0" y="48"/>
                  </a:cubicBezTo>
                  <a:lnTo>
                    <a:pt x="0" y="48"/>
                  </a:lnTo>
                  <a:cubicBezTo>
                    <a:pt x="113" y="66"/>
                    <a:pt x="213" y="113"/>
                    <a:pt x="290" y="19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947ABE94-E9FC-5A42-BEEC-30395E30C6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68579" y="1053424"/>
              <a:ext cx="1736369" cy="1991368"/>
            </a:xfrm>
            <a:custGeom>
              <a:avLst/>
              <a:gdLst>
                <a:gd name="connsiteX0" fmla="*/ 757417 w 1372828"/>
                <a:gd name="connsiteY0" fmla="*/ 1449387 h 1574439"/>
                <a:gd name="connsiteX1" fmla="*/ 777516 w 1372828"/>
                <a:gd name="connsiteY1" fmla="*/ 1470350 h 1574439"/>
                <a:gd name="connsiteX2" fmla="*/ 674149 w 1372828"/>
                <a:gd name="connsiteY2" fmla="*/ 1574439 h 1574439"/>
                <a:gd name="connsiteX3" fmla="*/ 654050 w 1372828"/>
                <a:gd name="connsiteY3" fmla="*/ 1554199 h 1574439"/>
                <a:gd name="connsiteX4" fmla="*/ 1351915 w 1372828"/>
                <a:gd name="connsiteY4" fmla="*/ 1017587 h 1574439"/>
                <a:gd name="connsiteX5" fmla="*/ 1372828 w 1372828"/>
                <a:gd name="connsiteY5" fmla="*/ 1038139 h 1574439"/>
                <a:gd name="connsiteX6" fmla="*/ 1164419 w 1372828"/>
                <a:gd name="connsiteY6" fmla="*/ 1245826 h 1574439"/>
                <a:gd name="connsiteX7" fmla="*/ 1144588 w 1372828"/>
                <a:gd name="connsiteY7" fmla="*/ 1225635 h 1574439"/>
                <a:gd name="connsiteX8" fmla="*/ 1270148 w 1372828"/>
                <a:gd name="connsiteY8" fmla="*/ 936625 h 1574439"/>
                <a:gd name="connsiteX9" fmla="*/ 1290279 w 1372828"/>
                <a:gd name="connsiteY9" fmla="*/ 956396 h 1574439"/>
                <a:gd name="connsiteX10" fmla="*/ 875435 w 1372828"/>
                <a:gd name="connsiteY10" fmla="*/ 1371240 h 1574439"/>
                <a:gd name="connsiteX11" fmla="*/ 855663 w 1372828"/>
                <a:gd name="connsiteY11" fmla="*/ 1350750 h 1574439"/>
                <a:gd name="connsiteX12" fmla="*/ 497789 w 1372828"/>
                <a:gd name="connsiteY12" fmla="*/ 161925 h 1574439"/>
                <a:gd name="connsiteX13" fmla="*/ 518751 w 1372828"/>
                <a:gd name="connsiteY13" fmla="*/ 182324 h 1574439"/>
                <a:gd name="connsiteX14" fmla="*/ 414662 w 1372828"/>
                <a:gd name="connsiteY14" fmla="*/ 285392 h 1574439"/>
                <a:gd name="connsiteX15" fmla="*/ 393700 w 1372828"/>
                <a:gd name="connsiteY15" fmla="*/ 264993 h 1574439"/>
                <a:gd name="connsiteX16" fmla="*/ 416014 w 1372828"/>
                <a:gd name="connsiteY16" fmla="*/ 80962 h 1574439"/>
                <a:gd name="connsiteX17" fmla="*/ 436202 w 1372828"/>
                <a:gd name="connsiteY17" fmla="*/ 101493 h 1574439"/>
                <a:gd name="connsiteX18" fmla="*/ 20909 w 1372828"/>
                <a:gd name="connsiteY18" fmla="*/ 517165 h 1574439"/>
                <a:gd name="connsiteX19" fmla="*/ 0 w 1372828"/>
                <a:gd name="connsiteY19" fmla="*/ 496633 h 1574439"/>
                <a:gd name="connsiteX20" fmla="*/ 335015 w 1372828"/>
                <a:gd name="connsiteY20" fmla="*/ 0 h 1574439"/>
                <a:gd name="connsiteX21" fmla="*/ 355239 w 1372828"/>
                <a:gd name="connsiteY21" fmla="*/ 20224 h 1574439"/>
                <a:gd name="connsiteX22" fmla="*/ 147223 w 1372828"/>
                <a:gd name="connsiteY22" fmla="*/ 228239 h 1574439"/>
                <a:gd name="connsiteX23" fmla="*/ 127000 w 1372828"/>
                <a:gd name="connsiteY23" fmla="*/ 208015 h 15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2828" h="1574439">
                  <a:moveTo>
                    <a:pt x="757417" y="1449387"/>
                  </a:moveTo>
                  <a:lnTo>
                    <a:pt x="777516" y="1470350"/>
                  </a:lnTo>
                  <a:lnTo>
                    <a:pt x="674149" y="1574439"/>
                  </a:lnTo>
                  <a:lnTo>
                    <a:pt x="654050" y="1554199"/>
                  </a:lnTo>
                  <a:close/>
                  <a:moveTo>
                    <a:pt x="1351915" y="1017587"/>
                  </a:moveTo>
                  <a:lnTo>
                    <a:pt x="1372828" y="1038139"/>
                  </a:lnTo>
                  <a:lnTo>
                    <a:pt x="1164419" y="1245826"/>
                  </a:lnTo>
                  <a:lnTo>
                    <a:pt x="1144588" y="1225635"/>
                  </a:lnTo>
                  <a:close/>
                  <a:moveTo>
                    <a:pt x="1270148" y="936625"/>
                  </a:moveTo>
                  <a:lnTo>
                    <a:pt x="1290279" y="956396"/>
                  </a:lnTo>
                  <a:lnTo>
                    <a:pt x="875435" y="1371240"/>
                  </a:lnTo>
                  <a:lnTo>
                    <a:pt x="855663" y="1350750"/>
                  </a:lnTo>
                  <a:close/>
                  <a:moveTo>
                    <a:pt x="497789" y="161925"/>
                  </a:moveTo>
                  <a:lnTo>
                    <a:pt x="518751" y="182324"/>
                  </a:lnTo>
                  <a:lnTo>
                    <a:pt x="414662" y="285392"/>
                  </a:lnTo>
                  <a:lnTo>
                    <a:pt x="393700" y="264993"/>
                  </a:lnTo>
                  <a:close/>
                  <a:moveTo>
                    <a:pt x="416014" y="80962"/>
                  </a:moveTo>
                  <a:lnTo>
                    <a:pt x="436202" y="101493"/>
                  </a:lnTo>
                  <a:lnTo>
                    <a:pt x="20909" y="517165"/>
                  </a:lnTo>
                  <a:lnTo>
                    <a:pt x="0" y="496633"/>
                  </a:lnTo>
                  <a:close/>
                  <a:moveTo>
                    <a:pt x="335015" y="0"/>
                  </a:moveTo>
                  <a:lnTo>
                    <a:pt x="355239" y="20224"/>
                  </a:lnTo>
                  <a:lnTo>
                    <a:pt x="147223" y="228239"/>
                  </a:lnTo>
                  <a:lnTo>
                    <a:pt x="127000" y="208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4E1CC423-C88F-B640-B8DD-DECA601360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43479" y="314522"/>
              <a:ext cx="1156090" cy="364978"/>
            </a:xfrm>
            <a:custGeom>
              <a:avLst/>
              <a:gdLst>
                <a:gd name="connsiteX0" fmla="*/ 625729 w 914040"/>
                <a:gd name="connsiteY0" fmla="*/ 0 h 288564"/>
                <a:gd name="connsiteX1" fmla="*/ 914040 w 914040"/>
                <a:gd name="connsiteY1" fmla="*/ 288564 h 288564"/>
                <a:gd name="connsiteX2" fmla="*/ 338137 w 914040"/>
                <a:gd name="connsiteY2" fmla="*/ 288564 h 288564"/>
                <a:gd name="connsiteX3" fmla="*/ 338137 w 914040"/>
                <a:gd name="connsiteY3" fmla="*/ 288563 h 288564"/>
                <a:gd name="connsiteX4" fmla="*/ 0 w 914040"/>
                <a:gd name="connsiteY4" fmla="*/ 288563 h 288564"/>
                <a:gd name="connsiteX5" fmla="*/ 183970 w 914040"/>
                <a:gd name="connsiteY5" fmla="*/ 138112 h 288564"/>
                <a:gd name="connsiteX6" fmla="*/ 344470 w 914040"/>
                <a:gd name="connsiteY6" fmla="*/ 228895 h 288564"/>
                <a:gd name="connsiteX7" fmla="*/ 348226 w 914040"/>
                <a:gd name="connsiteY7" fmla="*/ 238444 h 288564"/>
                <a:gd name="connsiteX8" fmla="*/ 360751 w 914040"/>
                <a:gd name="connsiteY8" fmla="*/ 176216 h 288564"/>
                <a:gd name="connsiteX9" fmla="*/ 625729 w 914040"/>
                <a:gd name="connsiteY9" fmla="*/ 0 h 28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040" h="288564">
                  <a:moveTo>
                    <a:pt x="625729" y="0"/>
                  </a:moveTo>
                  <a:cubicBezTo>
                    <a:pt x="784462" y="0"/>
                    <a:pt x="914040" y="129133"/>
                    <a:pt x="914040" y="288564"/>
                  </a:cubicBezTo>
                  <a:lnTo>
                    <a:pt x="338137" y="288564"/>
                  </a:lnTo>
                  <a:lnTo>
                    <a:pt x="338137" y="288563"/>
                  </a:lnTo>
                  <a:lnTo>
                    <a:pt x="0" y="288563"/>
                  </a:lnTo>
                  <a:cubicBezTo>
                    <a:pt x="16954" y="202850"/>
                    <a:pt x="93067" y="138112"/>
                    <a:pt x="183970" y="138112"/>
                  </a:cubicBezTo>
                  <a:cubicBezTo>
                    <a:pt x="251876" y="138112"/>
                    <a:pt x="311463" y="174527"/>
                    <a:pt x="344470" y="228895"/>
                  </a:cubicBezTo>
                  <a:lnTo>
                    <a:pt x="348226" y="238444"/>
                  </a:lnTo>
                  <a:lnTo>
                    <a:pt x="360751" y="176216"/>
                  </a:lnTo>
                  <a:cubicBezTo>
                    <a:pt x="404433" y="72637"/>
                    <a:pt x="506679" y="0"/>
                    <a:pt x="6257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45FFBD0A-F28C-EA47-B092-BE2E3131CA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19816" y="565742"/>
              <a:ext cx="311223" cy="126496"/>
            </a:xfrm>
            <a:custGeom>
              <a:avLst/>
              <a:gdLst>
                <a:gd name="T0" fmla="*/ 683 w 684"/>
                <a:gd name="T1" fmla="*/ 278 h 279"/>
                <a:gd name="T2" fmla="*/ 683 w 684"/>
                <a:gd name="T3" fmla="*/ 278 h 279"/>
                <a:gd name="T4" fmla="*/ 342 w 684"/>
                <a:gd name="T5" fmla="*/ 0 h 279"/>
                <a:gd name="T6" fmla="*/ 342 w 684"/>
                <a:gd name="T7" fmla="*/ 0 h 279"/>
                <a:gd name="T8" fmla="*/ 0 w 684"/>
                <a:gd name="T9" fmla="*/ 278 h 279"/>
                <a:gd name="T10" fmla="*/ 683 w 684"/>
                <a:gd name="T1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4" h="279">
                  <a:moveTo>
                    <a:pt x="683" y="278"/>
                  </a:moveTo>
                  <a:lnTo>
                    <a:pt x="683" y="278"/>
                  </a:lnTo>
                  <a:cubicBezTo>
                    <a:pt x="650" y="120"/>
                    <a:pt x="510" y="0"/>
                    <a:pt x="342" y="0"/>
                  </a:cubicBezTo>
                  <a:lnTo>
                    <a:pt x="342" y="0"/>
                  </a:lnTo>
                  <a:cubicBezTo>
                    <a:pt x="173" y="0"/>
                    <a:pt x="33" y="120"/>
                    <a:pt x="0" y="278"/>
                  </a:cubicBezTo>
                  <a:lnTo>
                    <a:pt x="683" y="278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858C84A8-6779-FB47-B83E-1B28292B6D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65100" y="1304410"/>
              <a:ext cx="1583770" cy="364981"/>
            </a:xfrm>
            <a:custGeom>
              <a:avLst/>
              <a:gdLst>
                <a:gd name="connsiteX0" fmla="*/ 626089 w 1252178"/>
                <a:gd name="connsiteY0" fmla="*/ 0 h 288565"/>
                <a:gd name="connsiteX1" fmla="*/ 891420 w 1252178"/>
                <a:gd name="connsiteY1" fmla="*/ 176148 h 288565"/>
                <a:gd name="connsiteX2" fmla="*/ 903942 w 1252178"/>
                <a:gd name="connsiteY2" fmla="*/ 238378 h 288565"/>
                <a:gd name="connsiteX3" fmla="*/ 907691 w 1252178"/>
                <a:gd name="connsiteY3" fmla="*/ 228830 h 288565"/>
                <a:gd name="connsiteX4" fmla="*/ 1068388 w 1252178"/>
                <a:gd name="connsiteY4" fmla="*/ 138113 h 288565"/>
                <a:gd name="connsiteX5" fmla="*/ 1252178 w 1252178"/>
                <a:gd name="connsiteY5" fmla="*/ 288564 h 288565"/>
                <a:gd name="connsiteX6" fmla="*/ 914040 w 1252178"/>
                <a:gd name="connsiteY6" fmla="*/ 288564 h 288565"/>
                <a:gd name="connsiteX7" fmla="*/ 914040 w 1252178"/>
                <a:gd name="connsiteY7" fmla="*/ 288565 h 288565"/>
                <a:gd name="connsiteX8" fmla="*/ 338138 w 1252178"/>
                <a:gd name="connsiteY8" fmla="*/ 288565 h 288565"/>
                <a:gd name="connsiteX9" fmla="*/ 338138 w 1252178"/>
                <a:gd name="connsiteY9" fmla="*/ 288564 h 288565"/>
                <a:gd name="connsiteX10" fmla="*/ 0 w 1252178"/>
                <a:gd name="connsiteY10" fmla="*/ 288564 h 288565"/>
                <a:gd name="connsiteX11" fmla="*/ 184691 w 1252178"/>
                <a:gd name="connsiteY11" fmla="*/ 138113 h 288565"/>
                <a:gd name="connsiteX12" fmla="*/ 344887 w 1252178"/>
                <a:gd name="connsiteY12" fmla="*/ 228830 h 288565"/>
                <a:gd name="connsiteX13" fmla="*/ 348351 w 1252178"/>
                <a:gd name="connsiteY13" fmla="*/ 237807 h 288565"/>
                <a:gd name="connsiteX14" fmla="*/ 360758 w 1252178"/>
                <a:gd name="connsiteY14" fmla="*/ 176148 h 288565"/>
                <a:gd name="connsiteX15" fmla="*/ 626089 w 1252178"/>
                <a:gd name="connsiteY15" fmla="*/ 0 h 2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2178" h="288565">
                  <a:moveTo>
                    <a:pt x="626089" y="0"/>
                  </a:moveTo>
                  <a:cubicBezTo>
                    <a:pt x="745409" y="0"/>
                    <a:pt x="847722" y="72546"/>
                    <a:pt x="891420" y="176148"/>
                  </a:cubicBezTo>
                  <a:lnTo>
                    <a:pt x="903942" y="238378"/>
                  </a:lnTo>
                  <a:lnTo>
                    <a:pt x="907691" y="228830"/>
                  </a:lnTo>
                  <a:cubicBezTo>
                    <a:pt x="940681" y="174441"/>
                    <a:pt x="1000278" y="138113"/>
                    <a:pt x="1068388" y="138113"/>
                  </a:cubicBezTo>
                  <a:cubicBezTo>
                    <a:pt x="1158842" y="138113"/>
                    <a:pt x="1234520" y="202695"/>
                    <a:pt x="1252178" y="288564"/>
                  </a:cubicBezTo>
                  <a:lnTo>
                    <a:pt x="914040" y="288564"/>
                  </a:lnTo>
                  <a:lnTo>
                    <a:pt x="914040" y="288565"/>
                  </a:lnTo>
                  <a:lnTo>
                    <a:pt x="338138" y="288565"/>
                  </a:lnTo>
                  <a:lnTo>
                    <a:pt x="338138" y="288564"/>
                  </a:lnTo>
                  <a:lnTo>
                    <a:pt x="0" y="288564"/>
                  </a:lnTo>
                  <a:cubicBezTo>
                    <a:pt x="17676" y="202695"/>
                    <a:pt x="93428" y="138113"/>
                    <a:pt x="184691" y="138113"/>
                  </a:cubicBezTo>
                  <a:cubicBezTo>
                    <a:pt x="252598" y="138113"/>
                    <a:pt x="312185" y="174441"/>
                    <a:pt x="344887" y="228830"/>
                  </a:cubicBezTo>
                  <a:lnTo>
                    <a:pt x="348351" y="237807"/>
                  </a:lnTo>
                  <a:lnTo>
                    <a:pt x="360758" y="176148"/>
                  </a:lnTo>
                  <a:cubicBezTo>
                    <a:pt x="404457" y="72546"/>
                    <a:pt x="506769" y="0"/>
                    <a:pt x="62608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8BBA07CB-4EE2-394A-84D3-65D9195AA8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90845" y="1105629"/>
              <a:ext cx="234923" cy="134528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79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8 h 297"/>
                <a:gd name="T14" fmla="*/ 257 w 514"/>
                <a:gd name="T15" fmla="*/ 148 h 297"/>
                <a:gd name="T16" fmla="*/ 513 w 514"/>
                <a:gd name="T17" fmla="*/ 0 h 297"/>
                <a:gd name="T18" fmla="*/ 513 w 514"/>
                <a:gd name="T19" fmla="*/ 79 h 297"/>
                <a:gd name="T20" fmla="*/ 513 w 514"/>
                <a:gd name="T21" fmla="*/ 79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1" y="79"/>
                    <a:pt x="0" y="7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0" y="0"/>
                    <a:pt x="205" y="60"/>
                    <a:pt x="257" y="148"/>
                  </a:cubicBezTo>
                  <a:lnTo>
                    <a:pt x="257" y="148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79"/>
                  </a:lnTo>
                  <a:lnTo>
                    <a:pt x="513" y="79"/>
                  </a:lnTo>
                  <a:cubicBezTo>
                    <a:pt x="394" y="79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EE4C4418-1749-CD47-BDFD-A0C192F239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87760" y="3400645"/>
              <a:ext cx="1156090" cy="364981"/>
            </a:xfrm>
            <a:custGeom>
              <a:avLst/>
              <a:gdLst>
                <a:gd name="connsiteX0" fmla="*/ 625729 w 914040"/>
                <a:gd name="connsiteY0" fmla="*/ 0 h 288565"/>
                <a:gd name="connsiteX1" fmla="*/ 914040 w 914040"/>
                <a:gd name="connsiteY1" fmla="*/ 288565 h 288565"/>
                <a:gd name="connsiteX2" fmla="*/ 338137 w 914040"/>
                <a:gd name="connsiteY2" fmla="*/ 288565 h 288565"/>
                <a:gd name="connsiteX3" fmla="*/ 338137 w 914040"/>
                <a:gd name="connsiteY3" fmla="*/ 288564 h 288565"/>
                <a:gd name="connsiteX4" fmla="*/ 0 w 914040"/>
                <a:gd name="connsiteY4" fmla="*/ 288564 h 288565"/>
                <a:gd name="connsiteX5" fmla="*/ 183969 w 914040"/>
                <a:gd name="connsiteY5" fmla="*/ 138113 h 288565"/>
                <a:gd name="connsiteX6" fmla="*/ 344470 w 914040"/>
                <a:gd name="connsiteY6" fmla="*/ 228830 h 288565"/>
                <a:gd name="connsiteX7" fmla="*/ 348233 w 914040"/>
                <a:gd name="connsiteY7" fmla="*/ 238408 h 288565"/>
                <a:gd name="connsiteX8" fmla="*/ 360752 w 914040"/>
                <a:gd name="connsiteY8" fmla="*/ 176216 h 288565"/>
                <a:gd name="connsiteX9" fmla="*/ 625729 w 914040"/>
                <a:gd name="connsiteY9" fmla="*/ 0 h 2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040" h="288565">
                  <a:moveTo>
                    <a:pt x="625729" y="0"/>
                  </a:moveTo>
                  <a:cubicBezTo>
                    <a:pt x="785182" y="0"/>
                    <a:pt x="914040" y="129133"/>
                    <a:pt x="914040" y="288565"/>
                  </a:cubicBezTo>
                  <a:lnTo>
                    <a:pt x="338137" y="288565"/>
                  </a:lnTo>
                  <a:lnTo>
                    <a:pt x="338137" y="288564"/>
                  </a:lnTo>
                  <a:lnTo>
                    <a:pt x="0" y="288564"/>
                  </a:lnTo>
                  <a:cubicBezTo>
                    <a:pt x="17315" y="202695"/>
                    <a:pt x="93427" y="138113"/>
                    <a:pt x="183969" y="138113"/>
                  </a:cubicBezTo>
                  <a:cubicBezTo>
                    <a:pt x="251876" y="138113"/>
                    <a:pt x="311463" y="174441"/>
                    <a:pt x="344470" y="228830"/>
                  </a:cubicBezTo>
                  <a:lnTo>
                    <a:pt x="348233" y="238408"/>
                  </a:lnTo>
                  <a:lnTo>
                    <a:pt x="360752" y="176216"/>
                  </a:lnTo>
                  <a:cubicBezTo>
                    <a:pt x="404434" y="72637"/>
                    <a:pt x="506679" y="0"/>
                    <a:pt x="6257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6D80B8E4-C088-A543-ADFA-56596AD3B5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78477" y="5557118"/>
              <a:ext cx="465830" cy="190750"/>
            </a:xfrm>
            <a:custGeom>
              <a:avLst/>
              <a:gdLst>
                <a:gd name="T0" fmla="*/ 1020 w 1021"/>
                <a:gd name="T1" fmla="*/ 417 h 418"/>
                <a:gd name="T2" fmla="*/ 1020 w 1021"/>
                <a:gd name="T3" fmla="*/ 417 h 418"/>
                <a:gd name="T4" fmla="*/ 510 w 1021"/>
                <a:gd name="T5" fmla="*/ 0 h 418"/>
                <a:gd name="T6" fmla="*/ 510 w 1021"/>
                <a:gd name="T7" fmla="*/ 0 h 418"/>
                <a:gd name="T8" fmla="*/ 0 w 1021"/>
                <a:gd name="T9" fmla="*/ 417 h 418"/>
                <a:gd name="T10" fmla="*/ 1020 w 1021"/>
                <a:gd name="T11" fmla="*/ 41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1" h="418">
                  <a:moveTo>
                    <a:pt x="1020" y="417"/>
                  </a:moveTo>
                  <a:lnTo>
                    <a:pt x="1020" y="417"/>
                  </a:lnTo>
                  <a:cubicBezTo>
                    <a:pt x="971" y="179"/>
                    <a:pt x="761" y="0"/>
                    <a:pt x="510" y="0"/>
                  </a:cubicBezTo>
                  <a:lnTo>
                    <a:pt x="510" y="0"/>
                  </a:lnTo>
                  <a:cubicBezTo>
                    <a:pt x="258" y="0"/>
                    <a:pt x="49" y="179"/>
                    <a:pt x="0" y="417"/>
                  </a:cubicBezTo>
                  <a:lnTo>
                    <a:pt x="1020" y="417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8B1ADAF8-02A6-4F41-8EF8-61B29520B4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60083" y="4567231"/>
              <a:ext cx="891048" cy="190291"/>
            </a:xfrm>
            <a:custGeom>
              <a:avLst/>
              <a:gdLst>
                <a:gd name="connsiteX0" fmla="*/ 183970 w 704491"/>
                <a:gd name="connsiteY0" fmla="*/ 0 h 150451"/>
                <a:gd name="connsiteX1" fmla="*/ 344521 w 704491"/>
                <a:gd name="connsiteY1" fmla="*/ 90782 h 150451"/>
                <a:gd name="connsiteX2" fmla="*/ 352982 w 704491"/>
                <a:gd name="connsiteY2" fmla="*/ 112340 h 150451"/>
                <a:gd name="connsiteX3" fmla="*/ 361378 w 704491"/>
                <a:gd name="connsiteY3" fmla="*/ 90782 h 150451"/>
                <a:gd name="connsiteX4" fmla="*/ 521494 w 704491"/>
                <a:gd name="connsiteY4" fmla="*/ 0 h 150451"/>
                <a:gd name="connsiteX5" fmla="*/ 704491 w 704491"/>
                <a:gd name="connsiteY5" fmla="*/ 150451 h 150451"/>
                <a:gd name="connsiteX6" fmla="*/ 367940 w 704491"/>
                <a:gd name="connsiteY6" fmla="*/ 150451 h 150451"/>
                <a:gd name="connsiteX7" fmla="*/ 338138 w 704491"/>
                <a:gd name="connsiteY7" fmla="*/ 150451 h 150451"/>
                <a:gd name="connsiteX8" fmla="*/ 0 w 704491"/>
                <a:gd name="connsiteY8" fmla="*/ 150451 h 150451"/>
                <a:gd name="connsiteX9" fmla="*/ 183970 w 704491"/>
                <a:gd name="connsiteY9" fmla="*/ 0 h 15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491" h="150451">
                  <a:moveTo>
                    <a:pt x="183970" y="0"/>
                  </a:moveTo>
                  <a:cubicBezTo>
                    <a:pt x="252147" y="0"/>
                    <a:pt x="311599" y="36415"/>
                    <a:pt x="344521" y="90782"/>
                  </a:cubicBezTo>
                  <a:lnTo>
                    <a:pt x="352982" y="112340"/>
                  </a:lnTo>
                  <a:lnTo>
                    <a:pt x="361378" y="90782"/>
                  </a:lnTo>
                  <a:cubicBezTo>
                    <a:pt x="394224" y="36415"/>
                    <a:pt x="453814" y="0"/>
                    <a:pt x="521494" y="0"/>
                  </a:cubicBezTo>
                  <a:cubicBezTo>
                    <a:pt x="611734" y="0"/>
                    <a:pt x="687234" y="64737"/>
                    <a:pt x="704491" y="150451"/>
                  </a:cubicBezTo>
                  <a:lnTo>
                    <a:pt x="367940" y="150451"/>
                  </a:lnTo>
                  <a:lnTo>
                    <a:pt x="338138" y="150451"/>
                  </a:lnTo>
                  <a:lnTo>
                    <a:pt x="0" y="150451"/>
                  </a:lnTo>
                  <a:cubicBezTo>
                    <a:pt x="17315" y="64737"/>
                    <a:pt x="93428" y="0"/>
                    <a:pt x="18397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xmlns="" id="{73556152-31FB-1647-B9F5-4B7BAB2595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709383" y="4593332"/>
              <a:ext cx="234923" cy="134530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81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7 h 297"/>
                <a:gd name="T14" fmla="*/ 257 w 514"/>
                <a:gd name="T15" fmla="*/ 147 h 297"/>
                <a:gd name="T16" fmla="*/ 513 w 514"/>
                <a:gd name="T17" fmla="*/ 0 h 297"/>
                <a:gd name="T18" fmla="*/ 513 w 514"/>
                <a:gd name="T19" fmla="*/ 81 h 297"/>
                <a:gd name="T20" fmla="*/ 513 w 514"/>
                <a:gd name="T21" fmla="*/ 81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0" y="81"/>
                    <a:pt x="0" y="8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1" y="0"/>
                    <a:pt x="206" y="60"/>
                    <a:pt x="257" y="147"/>
                  </a:cubicBezTo>
                  <a:lnTo>
                    <a:pt x="257" y="147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81"/>
                  </a:lnTo>
                  <a:lnTo>
                    <a:pt x="513" y="81"/>
                  </a:lnTo>
                  <a:cubicBezTo>
                    <a:pt x="394" y="81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17186F17-3352-4047-BCD6-6F740DB074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42300" y="2585444"/>
              <a:ext cx="249700" cy="190291"/>
            </a:xfrm>
            <a:custGeom>
              <a:avLst/>
              <a:gdLst>
                <a:gd name="connsiteX0" fmla="*/ 232687 w 249700"/>
                <a:gd name="connsiteY0" fmla="*/ 0 h 190291"/>
                <a:gd name="connsiteX1" fmla="*/ 249700 w 249700"/>
                <a:gd name="connsiteY1" fmla="*/ 2248 h 190291"/>
                <a:gd name="connsiteX2" fmla="*/ 249700 w 249700"/>
                <a:gd name="connsiteY2" fmla="*/ 190291 h 190291"/>
                <a:gd name="connsiteX3" fmla="*/ 0 w 249700"/>
                <a:gd name="connsiteY3" fmla="*/ 190291 h 190291"/>
                <a:gd name="connsiteX4" fmla="*/ 232687 w 249700"/>
                <a:gd name="connsiteY4" fmla="*/ 0 h 19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700" h="190291">
                  <a:moveTo>
                    <a:pt x="232687" y="0"/>
                  </a:moveTo>
                  <a:lnTo>
                    <a:pt x="249700" y="2248"/>
                  </a:lnTo>
                  <a:lnTo>
                    <a:pt x="249700" y="190291"/>
                  </a:lnTo>
                  <a:lnTo>
                    <a:pt x="0" y="190291"/>
                  </a:lnTo>
                  <a:cubicBezTo>
                    <a:pt x="22357" y="81423"/>
                    <a:pt x="117712" y="0"/>
                    <a:pt x="23268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164457-0AA1-B340-BB2D-347108BBE0DC}"/>
              </a:ext>
            </a:extLst>
          </p:cNvPr>
          <p:cNvGrpSpPr/>
          <p:nvPr userDrawn="1"/>
        </p:nvGrpSpPr>
        <p:grpSpPr>
          <a:xfrm>
            <a:off x="-11700" y="-45377"/>
            <a:ext cx="9155700" cy="6899825"/>
            <a:chOff x="-15600" y="-45377"/>
            <a:chExt cx="12207600" cy="689982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185B35A9-4D41-8A4A-BDEC-2D9747B0ED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929" y="-3552"/>
              <a:ext cx="6905420" cy="6857457"/>
            </a:xfrm>
            <a:custGeom>
              <a:avLst/>
              <a:gdLst>
                <a:gd name="connsiteX0" fmla="*/ 0 w 6907079"/>
                <a:gd name="connsiteY0" fmla="*/ 0 h 6857457"/>
                <a:gd name="connsiteX1" fmla="*/ 6907079 w 6907079"/>
                <a:gd name="connsiteY1" fmla="*/ 0 h 6857457"/>
                <a:gd name="connsiteX2" fmla="*/ 6907079 w 6907079"/>
                <a:gd name="connsiteY2" fmla="*/ 6857457 h 6857457"/>
                <a:gd name="connsiteX3" fmla="*/ 0 w 6907079"/>
                <a:gd name="connsiteY3" fmla="*/ 6857457 h 685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079" h="6857457">
                  <a:moveTo>
                    <a:pt x="0" y="0"/>
                  </a:moveTo>
                  <a:lnTo>
                    <a:pt x="6907079" y="0"/>
                  </a:lnTo>
                  <a:lnTo>
                    <a:pt x="6907079" y="6857457"/>
                  </a:lnTo>
                  <a:lnTo>
                    <a:pt x="0" y="68574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C0239011-DB3F-A74A-BE4F-9199F3D7B5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-15600" y="-3553"/>
              <a:ext cx="12207600" cy="6858001"/>
            </a:xfrm>
            <a:custGeom>
              <a:avLst/>
              <a:gdLst>
                <a:gd name="connsiteX0" fmla="*/ 0 w 12210533"/>
                <a:gd name="connsiteY0" fmla="*/ 0 h 6858001"/>
                <a:gd name="connsiteX1" fmla="*/ 3162300 w 12210533"/>
                <a:gd name="connsiteY1" fmla="*/ 0 h 6858001"/>
                <a:gd name="connsiteX2" fmla="*/ 3162300 w 12210533"/>
                <a:gd name="connsiteY2" fmla="*/ 1 h 6858001"/>
                <a:gd name="connsiteX3" fmla="*/ 5318009 w 12210533"/>
                <a:gd name="connsiteY3" fmla="*/ 1 h 6858001"/>
                <a:gd name="connsiteX4" fmla="*/ 5367976 w 12210533"/>
                <a:gd name="connsiteY4" fmla="*/ 71018 h 6858001"/>
                <a:gd name="connsiteX5" fmla="*/ 10689706 w 12210533"/>
                <a:gd name="connsiteY5" fmla="*/ 1415369 h 6858001"/>
                <a:gd name="connsiteX6" fmla="*/ 11938835 w 12210533"/>
                <a:gd name="connsiteY6" fmla="*/ 6663870 h 6858001"/>
                <a:gd name="connsiteX7" fmla="*/ 12210533 w 12210533"/>
                <a:gd name="connsiteY7" fmla="*/ 6858001 h 6858001"/>
                <a:gd name="connsiteX8" fmla="*/ 3039345 w 12210533"/>
                <a:gd name="connsiteY8" fmla="*/ 6858001 h 6858001"/>
                <a:gd name="connsiteX9" fmla="*/ 3039345 w 12210533"/>
                <a:gd name="connsiteY9" fmla="*/ 6858000 h 6858001"/>
                <a:gd name="connsiteX10" fmla="*/ 0 w 12210533"/>
                <a:gd name="connsiteY10" fmla="*/ 685800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0533" h="6858001">
                  <a:moveTo>
                    <a:pt x="0" y="0"/>
                  </a:moveTo>
                  <a:lnTo>
                    <a:pt x="3162300" y="0"/>
                  </a:lnTo>
                  <a:lnTo>
                    <a:pt x="3162300" y="1"/>
                  </a:lnTo>
                  <a:lnTo>
                    <a:pt x="5318009" y="1"/>
                  </a:lnTo>
                  <a:lnTo>
                    <a:pt x="5367976" y="71018"/>
                  </a:lnTo>
                  <a:cubicBezTo>
                    <a:pt x="6571346" y="1693168"/>
                    <a:pt x="8787838" y="2302139"/>
                    <a:pt x="10689706" y="1415369"/>
                  </a:cubicBezTo>
                  <a:cubicBezTo>
                    <a:pt x="9820979" y="3279968"/>
                    <a:pt x="10388839" y="5445134"/>
                    <a:pt x="11938835" y="6663870"/>
                  </a:cubicBezTo>
                  <a:lnTo>
                    <a:pt x="12210533" y="6858001"/>
                  </a:lnTo>
                  <a:lnTo>
                    <a:pt x="3039345" y="6858001"/>
                  </a:lnTo>
                  <a:lnTo>
                    <a:pt x="30393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E319668-84E3-CA4A-9DC3-F66CE16DD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45629" y="-45377"/>
              <a:ext cx="2069527" cy="2374023"/>
            </a:xfrm>
            <a:custGeom>
              <a:avLst/>
              <a:gdLst>
                <a:gd name="connsiteX0" fmla="*/ 757417 w 1372828"/>
                <a:gd name="connsiteY0" fmla="*/ 1449387 h 1574439"/>
                <a:gd name="connsiteX1" fmla="*/ 777516 w 1372828"/>
                <a:gd name="connsiteY1" fmla="*/ 1470350 h 1574439"/>
                <a:gd name="connsiteX2" fmla="*/ 674149 w 1372828"/>
                <a:gd name="connsiteY2" fmla="*/ 1574439 h 1574439"/>
                <a:gd name="connsiteX3" fmla="*/ 654050 w 1372828"/>
                <a:gd name="connsiteY3" fmla="*/ 1554199 h 1574439"/>
                <a:gd name="connsiteX4" fmla="*/ 1351915 w 1372828"/>
                <a:gd name="connsiteY4" fmla="*/ 1017587 h 1574439"/>
                <a:gd name="connsiteX5" fmla="*/ 1372828 w 1372828"/>
                <a:gd name="connsiteY5" fmla="*/ 1038139 h 1574439"/>
                <a:gd name="connsiteX6" fmla="*/ 1164419 w 1372828"/>
                <a:gd name="connsiteY6" fmla="*/ 1245826 h 1574439"/>
                <a:gd name="connsiteX7" fmla="*/ 1144588 w 1372828"/>
                <a:gd name="connsiteY7" fmla="*/ 1225635 h 1574439"/>
                <a:gd name="connsiteX8" fmla="*/ 1270148 w 1372828"/>
                <a:gd name="connsiteY8" fmla="*/ 936625 h 1574439"/>
                <a:gd name="connsiteX9" fmla="*/ 1290279 w 1372828"/>
                <a:gd name="connsiteY9" fmla="*/ 956396 h 1574439"/>
                <a:gd name="connsiteX10" fmla="*/ 875435 w 1372828"/>
                <a:gd name="connsiteY10" fmla="*/ 1371240 h 1574439"/>
                <a:gd name="connsiteX11" fmla="*/ 855663 w 1372828"/>
                <a:gd name="connsiteY11" fmla="*/ 1350750 h 1574439"/>
                <a:gd name="connsiteX12" fmla="*/ 497789 w 1372828"/>
                <a:gd name="connsiteY12" fmla="*/ 161925 h 1574439"/>
                <a:gd name="connsiteX13" fmla="*/ 518751 w 1372828"/>
                <a:gd name="connsiteY13" fmla="*/ 182324 h 1574439"/>
                <a:gd name="connsiteX14" fmla="*/ 414662 w 1372828"/>
                <a:gd name="connsiteY14" fmla="*/ 285392 h 1574439"/>
                <a:gd name="connsiteX15" fmla="*/ 393700 w 1372828"/>
                <a:gd name="connsiteY15" fmla="*/ 264993 h 1574439"/>
                <a:gd name="connsiteX16" fmla="*/ 416014 w 1372828"/>
                <a:gd name="connsiteY16" fmla="*/ 80962 h 1574439"/>
                <a:gd name="connsiteX17" fmla="*/ 436202 w 1372828"/>
                <a:gd name="connsiteY17" fmla="*/ 101493 h 1574439"/>
                <a:gd name="connsiteX18" fmla="*/ 20909 w 1372828"/>
                <a:gd name="connsiteY18" fmla="*/ 517165 h 1574439"/>
                <a:gd name="connsiteX19" fmla="*/ 0 w 1372828"/>
                <a:gd name="connsiteY19" fmla="*/ 496633 h 1574439"/>
                <a:gd name="connsiteX20" fmla="*/ 335015 w 1372828"/>
                <a:gd name="connsiteY20" fmla="*/ 0 h 1574439"/>
                <a:gd name="connsiteX21" fmla="*/ 355239 w 1372828"/>
                <a:gd name="connsiteY21" fmla="*/ 20224 h 1574439"/>
                <a:gd name="connsiteX22" fmla="*/ 147223 w 1372828"/>
                <a:gd name="connsiteY22" fmla="*/ 228239 h 1574439"/>
                <a:gd name="connsiteX23" fmla="*/ 127000 w 1372828"/>
                <a:gd name="connsiteY23" fmla="*/ 208015 h 15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2828" h="1574439">
                  <a:moveTo>
                    <a:pt x="757417" y="1449387"/>
                  </a:moveTo>
                  <a:lnTo>
                    <a:pt x="777516" y="1470350"/>
                  </a:lnTo>
                  <a:lnTo>
                    <a:pt x="674149" y="1574439"/>
                  </a:lnTo>
                  <a:lnTo>
                    <a:pt x="654050" y="1554199"/>
                  </a:lnTo>
                  <a:close/>
                  <a:moveTo>
                    <a:pt x="1351915" y="1017587"/>
                  </a:moveTo>
                  <a:lnTo>
                    <a:pt x="1372828" y="1038139"/>
                  </a:lnTo>
                  <a:lnTo>
                    <a:pt x="1164419" y="1245826"/>
                  </a:lnTo>
                  <a:lnTo>
                    <a:pt x="1144588" y="1225635"/>
                  </a:lnTo>
                  <a:close/>
                  <a:moveTo>
                    <a:pt x="1270148" y="936625"/>
                  </a:moveTo>
                  <a:lnTo>
                    <a:pt x="1290279" y="956396"/>
                  </a:lnTo>
                  <a:lnTo>
                    <a:pt x="875435" y="1371240"/>
                  </a:lnTo>
                  <a:lnTo>
                    <a:pt x="855663" y="1350750"/>
                  </a:lnTo>
                  <a:close/>
                  <a:moveTo>
                    <a:pt x="497789" y="161925"/>
                  </a:moveTo>
                  <a:lnTo>
                    <a:pt x="518751" y="182324"/>
                  </a:lnTo>
                  <a:lnTo>
                    <a:pt x="414662" y="285392"/>
                  </a:lnTo>
                  <a:lnTo>
                    <a:pt x="393700" y="264993"/>
                  </a:lnTo>
                  <a:close/>
                  <a:moveTo>
                    <a:pt x="416014" y="80962"/>
                  </a:moveTo>
                  <a:lnTo>
                    <a:pt x="436202" y="101493"/>
                  </a:lnTo>
                  <a:lnTo>
                    <a:pt x="20909" y="517165"/>
                  </a:lnTo>
                  <a:lnTo>
                    <a:pt x="0" y="496633"/>
                  </a:lnTo>
                  <a:close/>
                  <a:moveTo>
                    <a:pt x="335015" y="0"/>
                  </a:moveTo>
                  <a:lnTo>
                    <a:pt x="355239" y="20224"/>
                  </a:lnTo>
                  <a:lnTo>
                    <a:pt x="147223" y="228239"/>
                  </a:lnTo>
                  <a:lnTo>
                    <a:pt x="127000" y="208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C80E093A-387C-4A42-9863-8C969292CC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496207" y="253837"/>
              <a:ext cx="1887647" cy="435114"/>
            </a:xfrm>
            <a:custGeom>
              <a:avLst/>
              <a:gdLst>
                <a:gd name="connsiteX0" fmla="*/ 626089 w 1252178"/>
                <a:gd name="connsiteY0" fmla="*/ 0 h 288565"/>
                <a:gd name="connsiteX1" fmla="*/ 891420 w 1252178"/>
                <a:gd name="connsiteY1" fmla="*/ 176148 h 288565"/>
                <a:gd name="connsiteX2" fmla="*/ 903942 w 1252178"/>
                <a:gd name="connsiteY2" fmla="*/ 238378 h 288565"/>
                <a:gd name="connsiteX3" fmla="*/ 907691 w 1252178"/>
                <a:gd name="connsiteY3" fmla="*/ 228830 h 288565"/>
                <a:gd name="connsiteX4" fmla="*/ 1068388 w 1252178"/>
                <a:gd name="connsiteY4" fmla="*/ 138113 h 288565"/>
                <a:gd name="connsiteX5" fmla="*/ 1252178 w 1252178"/>
                <a:gd name="connsiteY5" fmla="*/ 288564 h 288565"/>
                <a:gd name="connsiteX6" fmla="*/ 914040 w 1252178"/>
                <a:gd name="connsiteY6" fmla="*/ 288564 h 288565"/>
                <a:gd name="connsiteX7" fmla="*/ 914040 w 1252178"/>
                <a:gd name="connsiteY7" fmla="*/ 288565 h 288565"/>
                <a:gd name="connsiteX8" fmla="*/ 338138 w 1252178"/>
                <a:gd name="connsiteY8" fmla="*/ 288565 h 288565"/>
                <a:gd name="connsiteX9" fmla="*/ 338138 w 1252178"/>
                <a:gd name="connsiteY9" fmla="*/ 288564 h 288565"/>
                <a:gd name="connsiteX10" fmla="*/ 0 w 1252178"/>
                <a:gd name="connsiteY10" fmla="*/ 288564 h 288565"/>
                <a:gd name="connsiteX11" fmla="*/ 184691 w 1252178"/>
                <a:gd name="connsiteY11" fmla="*/ 138113 h 288565"/>
                <a:gd name="connsiteX12" fmla="*/ 344887 w 1252178"/>
                <a:gd name="connsiteY12" fmla="*/ 228830 h 288565"/>
                <a:gd name="connsiteX13" fmla="*/ 348351 w 1252178"/>
                <a:gd name="connsiteY13" fmla="*/ 237807 h 288565"/>
                <a:gd name="connsiteX14" fmla="*/ 360758 w 1252178"/>
                <a:gd name="connsiteY14" fmla="*/ 176148 h 288565"/>
                <a:gd name="connsiteX15" fmla="*/ 626089 w 1252178"/>
                <a:gd name="connsiteY15" fmla="*/ 0 h 2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2178" h="288565">
                  <a:moveTo>
                    <a:pt x="626089" y="0"/>
                  </a:moveTo>
                  <a:cubicBezTo>
                    <a:pt x="745409" y="0"/>
                    <a:pt x="847722" y="72546"/>
                    <a:pt x="891420" y="176148"/>
                  </a:cubicBezTo>
                  <a:lnTo>
                    <a:pt x="903942" y="238378"/>
                  </a:lnTo>
                  <a:lnTo>
                    <a:pt x="907691" y="228830"/>
                  </a:lnTo>
                  <a:cubicBezTo>
                    <a:pt x="940681" y="174441"/>
                    <a:pt x="1000278" y="138113"/>
                    <a:pt x="1068388" y="138113"/>
                  </a:cubicBezTo>
                  <a:cubicBezTo>
                    <a:pt x="1158842" y="138113"/>
                    <a:pt x="1234520" y="202695"/>
                    <a:pt x="1252178" y="288564"/>
                  </a:cubicBezTo>
                  <a:lnTo>
                    <a:pt x="914040" y="288564"/>
                  </a:lnTo>
                  <a:lnTo>
                    <a:pt x="914040" y="288565"/>
                  </a:lnTo>
                  <a:lnTo>
                    <a:pt x="338138" y="288565"/>
                  </a:lnTo>
                  <a:lnTo>
                    <a:pt x="338138" y="288564"/>
                  </a:lnTo>
                  <a:lnTo>
                    <a:pt x="0" y="288564"/>
                  </a:lnTo>
                  <a:cubicBezTo>
                    <a:pt x="17676" y="202695"/>
                    <a:pt x="93428" y="138113"/>
                    <a:pt x="184691" y="138113"/>
                  </a:cubicBezTo>
                  <a:cubicBezTo>
                    <a:pt x="252598" y="138113"/>
                    <a:pt x="312185" y="174441"/>
                    <a:pt x="344887" y="228830"/>
                  </a:cubicBezTo>
                  <a:lnTo>
                    <a:pt x="348351" y="237807"/>
                  </a:lnTo>
                  <a:lnTo>
                    <a:pt x="360758" y="176148"/>
                  </a:lnTo>
                  <a:cubicBezTo>
                    <a:pt x="404457" y="72546"/>
                    <a:pt x="506769" y="0"/>
                    <a:pt x="62608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xmlns="" id="{234C7954-EA7F-8F43-B215-062A3F9DD8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4788295" y="16859"/>
              <a:ext cx="279998" cy="160379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79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8 h 297"/>
                <a:gd name="T14" fmla="*/ 257 w 514"/>
                <a:gd name="T15" fmla="*/ 148 h 297"/>
                <a:gd name="T16" fmla="*/ 513 w 514"/>
                <a:gd name="T17" fmla="*/ 0 h 297"/>
                <a:gd name="T18" fmla="*/ 513 w 514"/>
                <a:gd name="T19" fmla="*/ 79 h 297"/>
                <a:gd name="T20" fmla="*/ 513 w 514"/>
                <a:gd name="T21" fmla="*/ 79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1" y="79"/>
                    <a:pt x="0" y="7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0" y="0"/>
                    <a:pt x="205" y="60"/>
                    <a:pt x="257" y="148"/>
                  </a:cubicBezTo>
                  <a:lnTo>
                    <a:pt x="257" y="148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79"/>
                  </a:lnTo>
                  <a:lnTo>
                    <a:pt x="513" y="79"/>
                  </a:lnTo>
                  <a:cubicBezTo>
                    <a:pt x="394" y="79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FE474433-FE3E-4549-89CF-D6B91D9B0F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-9416" y="4143632"/>
              <a:ext cx="1062014" cy="226857"/>
            </a:xfrm>
            <a:custGeom>
              <a:avLst/>
              <a:gdLst>
                <a:gd name="connsiteX0" fmla="*/ 183970 w 704491"/>
                <a:gd name="connsiteY0" fmla="*/ 0 h 150451"/>
                <a:gd name="connsiteX1" fmla="*/ 344521 w 704491"/>
                <a:gd name="connsiteY1" fmla="*/ 90782 h 150451"/>
                <a:gd name="connsiteX2" fmla="*/ 352982 w 704491"/>
                <a:gd name="connsiteY2" fmla="*/ 112340 h 150451"/>
                <a:gd name="connsiteX3" fmla="*/ 361378 w 704491"/>
                <a:gd name="connsiteY3" fmla="*/ 90782 h 150451"/>
                <a:gd name="connsiteX4" fmla="*/ 521494 w 704491"/>
                <a:gd name="connsiteY4" fmla="*/ 0 h 150451"/>
                <a:gd name="connsiteX5" fmla="*/ 704491 w 704491"/>
                <a:gd name="connsiteY5" fmla="*/ 150451 h 150451"/>
                <a:gd name="connsiteX6" fmla="*/ 367940 w 704491"/>
                <a:gd name="connsiteY6" fmla="*/ 150451 h 150451"/>
                <a:gd name="connsiteX7" fmla="*/ 338138 w 704491"/>
                <a:gd name="connsiteY7" fmla="*/ 150451 h 150451"/>
                <a:gd name="connsiteX8" fmla="*/ 0 w 704491"/>
                <a:gd name="connsiteY8" fmla="*/ 150451 h 150451"/>
                <a:gd name="connsiteX9" fmla="*/ 183970 w 704491"/>
                <a:gd name="connsiteY9" fmla="*/ 0 h 15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491" h="150451">
                  <a:moveTo>
                    <a:pt x="183970" y="0"/>
                  </a:moveTo>
                  <a:cubicBezTo>
                    <a:pt x="252147" y="0"/>
                    <a:pt x="311599" y="36415"/>
                    <a:pt x="344521" y="90782"/>
                  </a:cubicBezTo>
                  <a:lnTo>
                    <a:pt x="352982" y="112340"/>
                  </a:lnTo>
                  <a:lnTo>
                    <a:pt x="361378" y="90782"/>
                  </a:lnTo>
                  <a:cubicBezTo>
                    <a:pt x="394224" y="36415"/>
                    <a:pt x="453814" y="0"/>
                    <a:pt x="521494" y="0"/>
                  </a:cubicBezTo>
                  <a:cubicBezTo>
                    <a:pt x="611734" y="0"/>
                    <a:pt x="687234" y="64737"/>
                    <a:pt x="704491" y="150451"/>
                  </a:cubicBezTo>
                  <a:lnTo>
                    <a:pt x="367940" y="150451"/>
                  </a:lnTo>
                  <a:lnTo>
                    <a:pt x="338138" y="150451"/>
                  </a:lnTo>
                  <a:lnTo>
                    <a:pt x="0" y="150451"/>
                  </a:lnTo>
                  <a:cubicBezTo>
                    <a:pt x="17315" y="64737"/>
                    <a:pt x="93428" y="0"/>
                    <a:pt x="18397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xmlns="" id="{CE3D770E-92C6-6742-B8D3-F9B49905B9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17705" y="5427077"/>
              <a:ext cx="279998" cy="160381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81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7 h 297"/>
                <a:gd name="T14" fmla="*/ 257 w 514"/>
                <a:gd name="T15" fmla="*/ 147 h 297"/>
                <a:gd name="T16" fmla="*/ 513 w 514"/>
                <a:gd name="T17" fmla="*/ 0 h 297"/>
                <a:gd name="T18" fmla="*/ 513 w 514"/>
                <a:gd name="T19" fmla="*/ 81 h 297"/>
                <a:gd name="T20" fmla="*/ 513 w 514"/>
                <a:gd name="T21" fmla="*/ 81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0" y="81"/>
                    <a:pt x="0" y="8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1" y="0"/>
                    <a:pt x="206" y="60"/>
                    <a:pt x="257" y="147"/>
                  </a:cubicBezTo>
                  <a:lnTo>
                    <a:pt x="257" y="147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81"/>
                  </a:lnTo>
                  <a:lnTo>
                    <a:pt x="513" y="81"/>
                  </a:lnTo>
                  <a:cubicBezTo>
                    <a:pt x="394" y="81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E7F7D4D4-0BD3-804D-AC15-A8CE1246CBAB}"/>
                </a:ext>
              </a:extLst>
            </p:cNvPr>
            <p:cNvSpPr/>
            <p:nvPr/>
          </p:nvSpPr>
          <p:spPr>
            <a:xfrm flipH="1">
              <a:off x="2929" y="-3553"/>
              <a:ext cx="1577530" cy="1493296"/>
            </a:xfrm>
            <a:custGeom>
              <a:avLst/>
              <a:gdLst>
                <a:gd name="connsiteX0" fmla="*/ 1153842 w 1577909"/>
                <a:gd name="connsiteY0" fmla="*/ 0 h 1493296"/>
                <a:gd name="connsiteX1" fmla="*/ 1577909 w 1577909"/>
                <a:gd name="connsiteY1" fmla="*/ 0 h 1493296"/>
                <a:gd name="connsiteX2" fmla="*/ 1577909 w 1577909"/>
                <a:gd name="connsiteY2" fmla="*/ 251950 h 1493296"/>
                <a:gd name="connsiteX3" fmla="*/ 1253386 w 1577909"/>
                <a:gd name="connsiteY3" fmla="*/ 576731 h 1493296"/>
                <a:gd name="connsiteX4" fmla="*/ 13413 w 1577909"/>
                <a:gd name="connsiteY4" fmla="*/ 1479888 h 1493296"/>
                <a:gd name="connsiteX5" fmla="*/ 915310 w 1577909"/>
                <a:gd name="connsiteY5" fmla="*/ 238929 h 149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7909" h="1493296">
                  <a:moveTo>
                    <a:pt x="1153842" y="0"/>
                  </a:moveTo>
                  <a:lnTo>
                    <a:pt x="1577909" y="0"/>
                  </a:lnTo>
                  <a:lnTo>
                    <a:pt x="1577909" y="251950"/>
                  </a:lnTo>
                  <a:lnTo>
                    <a:pt x="1253386" y="576731"/>
                  </a:lnTo>
                  <a:cubicBezTo>
                    <a:pt x="661889" y="1168698"/>
                    <a:pt x="106750" y="1573299"/>
                    <a:pt x="13413" y="1479888"/>
                  </a:cubicBezTo>
                  <a:cubicBezTo>
                    <a:pt x="-79924" y="1386476"/>
                    <a:pt x="323813" y="831439"/>
                    <a:pt x="915310" y="23892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4D563805-7D7D-824B-9B1D-174A0CCC338E}"/>
                </a:ext>
              </a:extLst>
            </p:cNvPr>
            <p:cNvSpPr/>
            <p:nvPr/>
          </p:nvSpPr>
          <p:spPr>
            <a:xfrm flipH="1">
              <a:off x="2929" y="-3553"/>
              <a:ext cx="2006930" cy="1920482"/>
            </a:xfrm>
            <a:custGeom>
              <a:avLst/>
              <a:gdLst>
                <a:gd name="connsiteX0" fmla="*/ 736722 w 2007412"/>
                <a:gd name="connsiteY0" fmla="*/ 1262750 h 1920482"/>
                <a:gd name="connsiteX1" fmla="*/ 892313 w 2007412"/>
                <a:gd name="connsiteY1" fmla="*/ 1844026 h 1920482"/>
                <a:gd name="connsiteX2" fmla="*/ 815606 w 2007412"/>
                <a:gd name="connsiteY2" fmla="*/ 1920482 h 1920482"/>
                <a:gd name="connsiteX3" fmla="*/ 545768 w 2007412"/>
                <a:gd name="connsiteY3" fmla="*/ 1453617 h 1920482"/>
                <a:gd name="connsiteX4" fmla="*/ 76518 w 2007412"/>
                <a:gd name="connsiteY4" fmla="*/ 1030560 h 1920482"/>
                <a:gd name="connsiteX5" fmla="*/ 657730 w 2007412"/>
                <a:gd name="connsiteY5" fmla="*/ 1185908 h 1920482"/>
                <a:gd name="connsiteX6" fmla="*/ 466164 w 2007412"/>
                <a:gd name="connsiteY6" fmla="*/ 1377106 h 1920482"/>
                <a:gd name="connsiteX7" fmla="*/ 0 w 2007412"/>
                <a:gd name="connsiteY7" fmla="*/ 1107149 h 1920482"/>
                <a:gd name="connsiteX8" fmla="*/ 1991440 w 2007412"/>
                <a:gd name="connsiteY8" fmla="*/ 238239 h 1920482"/>
                <a:gd name="connsiteX9" fmla="*/ 2006643 w 2007412"/>
                <a:gd name="connsiteY9" fmla="*/ 253441 h 1920482"/>
                <a:gd name="connsiteX10" fmla="*/ 2007412 w 2007412"/>
                <a:gd name="connsiteY10" fmla="*/ 256306 h 1920482"/>
                <a:gd name="connsiteX11" fmla="*/ 2007412 w 2007412"/>
                <a:gd name="connsiteY11" fmla="*/ 1346805 h 1920482"/>
                <a:gd name="connsiteX12" fmla="*/ 1607570 w 2007412"/>
                <a:gd name="connsiteY12" fmla="*/ 653025 h 1920482"/>
                <a:gd name="connsiteX13" fmla="*/ 1591824 w 2007412"/>
                <a:gd name="connsiteY13" fmla="*/ 637825 h 1920482"/>
                <a:gd name="connsiteX14" fmla="*/ 722984 w 2007412"/>
                <a:gd name="connsiteY14" fmla="*/ 0 h 1920482"/>
                <a:gd name="connsiteX15" fmla="*/ 1615868 w 2007412"/>
                <a:gd name="connsiteY15" fmla="*/ 0 h 1920482"/>
                <a:gd name="connsiteX16" fmla="*/ 1285197 w 2007412"/>
                <a:gd name="connsiteY16" fmla="*/ 331052 h 1920482"/>
                <a:gd name="connsiteX17" fmla="*/ 1269458 w 2007412"/>
                <a:gd name="connsiteY17" fmla="*/ 315838 h 192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412" h="1920482">
                  <a:moveTo>
                    <a:pt x="736722" y="1262750"/>
                  </a:moveTo>
                  <a:lnTo>
                    <a:pt x="892313" y="1844026"/>
                  </a:lnTo>
                  <a:lnTo>
                    <a:pt x="815606" y="1920482"/>
                  </a:lnTo>
                  <a:lnTo>
                    <a:pt x="545768" y="1453617"/>
                  </a:lnTo>
                  <a:close/>
                  <a:moveTo>
                    <a:pt x="76518" y="1030560"/>
                  </a:moveTo>
                  <a:lnTo>
                    <a:pt x="657730" y="1185908"/>
                  </a:lnTo>
                  <a:lnTo>
                    <a:pt x="466164" y="1377106"/>
                  </a:lnTo>
                  <a:lnTo>
                    <a:pt x="0" y="1107149"/>
                  </a:lnTo>
                  <a:close/>
                  <a:moveTo>
                    <a:pt x="1991440" y="238239"/>
                  </a:moveTo>
                  <a:lnTo>
                    <a:pt x="2006643" y="253441"/>
                  </a:lnTo>
                  <a:lnTo>
                    <a:pt x="2007412" y="256306"/>
                  </a:lnTo>
                  <a:lnTo>
                    <a:pt x="2007412" y="1346805"/>
                  </a:lnTo>
                  <a:lnTo>
                    <a:pt x="1607570" y="653025"/>
                  </a:lnTo>
                  <a:lnTo>
                    <a:pt x="1591824" y="637825"/>
                  </a:lnTo>
                  <a:close/>
                  <a:moveTo>
                    <a:pt x="722984" y="0"/>
                  </a:moveTo>
                  <a:lnTo>
                    <a:pt x="1615868" y="0"/>
                  </a:lnTo>
                  <a:lnTo>
                    <a:pt x="1285197" y="331052"/>
                  </a:lnTo>
                  <a:lnTo>
                    <a:pt x="1269458" y="3158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5B5AD9CA-7F22-9C4E-AE03-F97382539AB4}"/>
                </a:ext>
              </a:extLst>
            </p:cNvPr>
            <p:cNvSpPr/>
            <p:nvPr/>
          </p:nvSpPr>
          <p:spPr>
            <a:xfrm flipH="1">
              <a:off x="2929" y="2961132"/>
              <a:ext cx="539933" cy="226860"/>
            </a:xfrm>
            <a:custGeom>
              <a:avLst/>
              <a:gdLst>
                <a:gd name="connsiteX0" fmla="*/ 277398 w 540063"/>
                <a:gd name="connsiteY0" fmla="*/ 0 h 226860"/>
                <a:gd name="connsiteX1" fmla="*/ 519411 w 540063"/>
                <a:gd name="connsiteY1" fmla="*/ 136788 h 226860"/>
                <a:gd name="connsiteX2" fmla="*/ 525085 w 540063"/>
                <a:gd name="connsiteY2" fmla="*/ 151231 h 226860"/>
                <a:gd name="connsiteX3" fmla="*/ 540063 w 540063"/>
                <a:gd name="connsiteY3" fmla="*/ 76819 h 226860"/>
                <a:gd name="connsiteX4" fmla="*/ 540063 w 540063"/>
                <a:gd name="connsiteY4" fmla="*/ 226860 h 226860"/>
                <a:gd name="connsiteX5" fmla="*/ 509861 w 540063"/>
                <a:gd name="connsiteY5" fmla="*/ 226860 h 226860"/>
                <a:gd name="connsiteX6" fmla="*/ 509861 w 540063"/>
                <a:gd name="connsiteY6" fmla="*/ 226859 h 226860"/>
                <a:gd name="connsiteX7" fmla="*/ 0 w 540063"/>
                <a:gd name="connsiteY7" fmla="*/ 226859 h 226860"/>
                <a:gd name="connsiteX8" fmla="*/ 277398 w 540063"/>
                <a:gd name="connsiteY8" fmla="*/ 0 h 2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63" h="226860">
                  <a:moveTo>
                    <a:pt x="277398" y="0"/>
                  </a:moveTo>
                  <a:cubicBezTo>
                    <a:pt x="379792" y="0"/>
                    <a:pt x="469641" y="54778"/>
                    <a:pt x="519411" y="136788"/>
                  </a:cubicBezTo>
                  <a:lnTo>
                    <a:pt x="525085" y="151231"/>
                  </a:lnTo>
                  <a:lnTo>
                    <a:pt x="540063" y="76819"/>
                  </a:lnTo>
                  <a:lnTo>
                    <a:pt x="540063" y="226860"/>
                  </a:lnTo>
                  <a:lnTo>
                    <a:pt x="509861" y="226860"/>
                  </a:lnTo>
                  <a:lnTo>
                    <a:pt x="509861" y="226859"/>
                  </a:lnTo>
                  <a:lnTo>
                    <a:pt x="0" y="226859"/>
                  </a:lnTo>
                  <a:cubicBezTo>
                    <a:pt x="26108" y="97381"/>
                    <a:pt x="140874" y="0"/>
                    <a:pt x="27739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D5CBAE-213E-414C-B259-D9E380B8A782}"/>
              </a:ext>
            </a:extLst>
          </p:cNvPr>
          <p:cNvGrpSpPr/>
          <p:nvPr userDrawn="1"/>
        </p:nvGrpSpPr>
        <p:grpSpPr>
          <a:xfrm>
            <a:off x="3331339" y="926707"/>
            <a:ext cx="2481325" cy="364211"/>
            <a:chOff x="2880959" y="2744470"/>
            <a:chExt cx="3130231" cy="449751"/>
          </a:xfrm>
          <a:solidFill>
            <a:schemeClr val="accent3"/>
          </a:solidFill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xmlns="" id="{81CA5952-02B4-4F40-BBF4-F10859E373BC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 flipH="1">
              <a:off x="2880959" y="2944375"/>
              <a:ext cx="1203751" cy="45481"/>
            </a:xfrm>
            <a:custGeom>
              <a:avLst/>
              <a:gdLst>
                <a:gd name="T0" fmla="*/ 0 w 2218"/>
                <a:gd name="T1" fmla="*/ 81 h 82"/>
                <a:gd name="T2" fmla="*/ 2217 w 2218"/>
                <a:gd name="T3" fmla="*/ 81 h 82"/>
                <a:gd name="T4" fmla="*/ 2217 w 2218"/>
                <a:gd name="T5" fmla="*/ 0 h 82"/>
                <a:gd name="T6" fmla="*/ 0 w 2218"/>
                <a:gd name="T7" fmla="*/ 0 h 82"/>
                <a:gd name="T8" fmla="*/ 0 w 2218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8" h="82">
                  <a:moveTo>
                    <a:pt x="0" y="81"/>
                  </a:moveTo>
                  <a:lnTo>
                    <a:pt x="2217" y="81"/>
                  </a:lnTo>
                  <a:lnTo>
                    <a:pt x="2217" y="0"/>
                  </a:lnTo>
                  <a:lnTo>
                    <a:pt x="0" y="0"/>
                  </a:lnTo>
                  <a:lnTo>
                    <a:pt x="0" y="8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xmlns="" id="{E690C1E7-E50D-8746-8D87-A628E35D8A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 flipH="1">
              <a:off x="4807437" y="2944375"/>
              <a:ext cx="1203753" cy="45481"/>
            </a:xfrm>
            <a:custGeom>
              <a:avLst/>
              <a:gdLst>
                <a:gd name="T0" fmla="*/ 2217 w 2218"/>
                <a:gd name="T1" fmla="*/ 0 h 82"/>
                <a:gd name="T2" fmla="*/ 0 w 2218"/>
                <a:gd name="T3" fmla="*/ 0 h 82"/>
                <a:gd name="T4" fmla="*/ 0 w 2218"/>
                <a:gd name="T5" fmla="*/ 81 h 82"/>
                <a:gd name="T6" fmla="*/ 2217 w 2218"/>
                <a:gd name="T7" fmla="*/ 81 h 82"/>
                <a:gd name="T8" fmla="*/ 2217 w 221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8" h="82">
                  <a:moveTo>
                    <a:pt x="2217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2217" y="81"/>
                  </a:lnTo>
                  <a:lnTo>
                    <a:pt x="2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8A8D13CF-6A25-774B-8A37-AF65FFA5451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 flipH="1">
              <a:off x="4192943" y="2744470"/>
              <a:ext cx="506804" cy="449751"/>
            </a:xfrm>
            <a:custGeom>
              <a:avLst/>
              <a:gdLst>
                <a:gd name="connsiteX0" fmla="*/ 119063 w 336191"/>
                <a:gd name="connsiteY0" fmla="*/ 0 h 345714"/>
                <a:gd name="connsiteX1" fmla="*/ 142420 w 336191"/>
                <a:gd name="connsiteY1" fmla="*/ 0 h 345714"/>
                <a:gd name="connsiteX2" fmla="*/ 223796 w 336191"/>
                <a:gd name="connsiteY2" fmla="*/ 142875 h 345714"/>
                <a:gd name="connsiteX3" fmla="*/ 260329 w 336191"/>
                <a:gd name="connsiteY3" fmla="*/ 142875 h 345714"/>
                <a:gd name="connsiteX4" fmla="*/ 336191 w 336191"/>
                <a:gd name="connsiteY4" fmla="*/ 171093 h 345714"/>
                <a:gd name="connsiteX5" fmla="*/ 260329 w 336191"/>
                <a:gd name="connsiteY5" fmla="*/ 199668 h 345714"/>
                <a:gd name="connsiteX6" fmla="*/ 225066 w 336191"/>
                <a:gd name="connsiteY6" fmla="*/ 199668 h 345714"/>
                <a:gd name="connsiteX7" fmla="*/ 225066 w 336191"/>
                <a:gd name="connsiteY7" fmla="*/ 200964 h 345714"/>
                <a:gd name="connsiteX8" fmla="*/ 142420 w 336191"/>
                <a:gd name="connsiteY8" fmla="*/ 345714 h 345714"/>
                <a:gd name="connsiteX9" fmla="*/ 119063 w 336191"/>
                <a:gd name="connsiteY9" fmla="*/ 345714 h 345714"/>
                <a:gd name="connsiteX10" fmla="*/ 157152 w 336191"/>
                <a:gd name="connsiteY10" fmla="*/ 200964 h 345714"/>
                <a:gd name="connsiteX11" fmla="*/ 157152 w 336191"/>
                <a:gd name="connsiteY11" fmla="*/ 198638 h 345714"/>
                <a:gd name="connsiteX12" fmla="*/ 119421 w 336191"/>
                <a:gd name="connsiteY12" fmla="*/ 197463 h 345714"/>
                <a:gd name="connsiteX13" fmla="*/ 43201 w 336191"/>
                <a:gd name="connsiteY13" fmla="*/ 187714 h 345714"/>
                <a:gd name="connsiteX14" fmla="*/ 12838 w 336191"/>
                <a:gd name="connsiteY14" fmla="*/ 240939 h 345714"/>
                <a:gd name="connsiteX15" fmla="*/ 0 w 336191"/>
                <a:gd name="connsiteY15" fmla="*/ 240939 h 345714"/>
                <a:gd name="connsiteX16" fmla="*/ 15965 w 336191"/>
                <a:gd name="connsiteY16" fmla="*/ 179490 h 345714"/>
                <a:gd name="connsiteX17" fmla="*/ 7938 w 336191"/>
                <a:gd name="connsiteY17" fmla="*/ 171093 h 345714"/>
                <a:gd name="connsiteX18" fmla="*/ 16029 w 336191"/>
                <a:gd name="connsiteY18" fmla="*/ 164880 h 345714"/>
                <a:gd name="connsiteX19" fmla="*/ 0 w 336191"/>
                <a:gd name="connsiteY19" fmla="*/ 103187 h 345714"/>
                <a:gd name="connsiteX20" fmla="*/ 12838 w 336191"/>
                <a:gd name="connsiteY20" fmla="*/ 103187 h 345714"/>
                <a:gd name="connsiteX21" fmla="*/ 42625 w 336191"/>
                <a:gd name="connsiteY21" fmla="*/ 155403 h 345714"/>
                <a:gd name="connsiteX22" fmla="*/ 61463 w 336191"/>
                <a:gd name="connsiteY22" fmla="*/ 151090 h 345714"/>
                <a:gd name="connsiteX23" fmla="*/ 119421 w 336191"/>
                <a:gd name="connsiteY23" fmla="*/ 145074 h 345714"/>
                <a:gd name="connsiteX24" fmla="*/ 156839 w 336191"/>
                <a:gd name="connsiteY24" fmla="*/ 143912 h 34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6191" h="345714">
                  <a:moveTo>
                    <a:pt x="119063" y="0"/>
                  </a:moveTo>
                  <a:lnTo>
                    <a:pt x="142420" y="0"/>
                  </a:lnTo>
                  <a:lnTo>
                    <a:pt x="223796" y="142875"/>
                  </a:lnTo>
                  <a:lnTo>
                    <a:pt x="260329" y="142875"/>
                  </a:lnTo>
                  <a:cubicBezTo>
                    <a:pt x="302395" y="142875"/>
                    <a:pt x="336191" y="155377"/>
                    <a:pt x="336191" y="171093"/>
                  </a:cubicBezTo>
                  <a:cubicBezTo>
                    <a:pt x="336191" y="187166"/>
                    <a:pt x="302395" y="199668"/>
                    <a:pt x="260329" y="199668"/>
                  </a:cubicBezTo>
                  <a:lnTo>
                    <a:pt x="225066" y="199668"/>
                  </a:lnTo>
                  <a:lnTo>
                    <a:pt x="225066" y="200964"/>
                  </a:lnTo>
                  <a:lnTo>
                    <a:pt x="142420" y="345714"/>
                  </a:lnTo>
                  <a:lnTo>
                    <a:pt x="119063" y="345714"/>
                  </a:lnTo>
                  <a:lnTo>
                    <a:pt x="157152" y="200964"/>
                  </a:lnTo>
                  <a:lnTo>
                    <a:pt x="157152" y="198638"/>
                  </a:lnTo>
                  <a:lnTo>
                    <a:pt x="119421" y="197463"/>
                  </a:lnTo>
                  <a:lnTo>
                    <a:pt x="43201" y="187714"/>
                  </a:lnTo>
                  <a:lnTo>
                    <a:pt x="12838" y="240939"/>
                  </a:lnTo>
                  <a:lnTo>
                    <a:pt x="0" y="240939"/>
                  </a:lnTo>
                  <a:lnTo>
                    <a:pt x="15965" y="179490"/>
                  </a:lnTo>
                  <a:lnTo>
                    <a:pt x="7938" y="171093"/>
                  </a:lnTo>
                  <a:lnTo>
                    <a:pt x="16029" y="164880"/>
                  </a:lnTo>
                  <a:lnTo>
                    <a:pt x="0" y="103187"/>
                  </a:lnTo>
                  <a:lnTo>
                    <a:pt x="12838" y="103187"/>
                  </a:lnTo>
                  <a:lnTo>
                    <a:pt x="42625" y="155403"/>
                  </a:lnTo>
                  <a:lnTo>
                    <a:pt x="61463" y="151090"/>
                  </a:lnTo>
                  <a:cubicBezTo>
                    <a:pt x="77979" y="148546"/>
                    <a:pt x="97630" y="146492"/>
                    <a:pt x="119421" y="145074"/>
                  </a:cubicBezTo>
                  <a:lnTo>
                    <a:pt x="156839" y="1439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A7423CE-A98E-2D43-8C1A-AE21EE599C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aleway" panose="020B0503030101060003" pitchFamily="34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C9197D3-AE06-6E40-990F-29921B71841F}"/>
              </a:ext>
            </a:extLst>
          </p:cNvPr>
          <p:cNvGrpSpPr/>
          <p:nvPr userDrawn="1"/>
        </p:nvGrpSpPr>
        <p:grpSpPr>
          <a:xfrm>
            <a:off x="-11700" y="-45377"/>
            <a:ext cx="9155700" cy="6899825"/>
            <a:chOff x="-15600" y="-45377"/>
            <a:chExt cx="12207600" cy="68998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AA64C275-4F75-F740-ACC1-D69F7FBF1D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929" y="-3552"/>
              <a:ext cx="6905420" cy="6857457"/>
            </a:xfrm>
            <a:custGeom>
              <a:avLst/>
              <a:gdLst>
                <a:gd name="connsiteX0" fmla="*/ 0 w 6907079"/>
                <a:gd name="connsiteY0" fmla="*/ 0 h 6857457"/>
                <a:gd name="connsiteX1" fmla="*/ 6907079 w 6907079"/>
                <a:gd name="connsiteY1" fmla="*/ 0 h 6857457"/>
                <a:gd name="connsiteX2" fmla="*/ 6907079 w 6907079"/>
                <a:gd name="connsiteY2" fmla="*/ 6857457 h 6857457"/>
                <a:gd name="connsiteX3" fmla="*/ 0 w 6907079"/>
                <a:gd name="connsiteY3" fmla="*/ 6857457 h 685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7079" h="6857457">
                  <a:moveTo>
                    <a:pt x="0" y="0"/>
                  </a:moveTo>
                  <a:lnTo>
                    <a:pt x="6907079" y="0"/>
                  </a:lnTo>
                  <a:lnTo>
                    <a:pt x="6907079" y="6857457"/>
                  </a:lnTo>
                  <a:lnTo>
                    <a:pt x="0" y="68574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37EAC469-C908-5B45-819A-B7CFBD03D2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-15600" y="-3553"/>
              <a:ext cx="12207600" cy="6858001"/>
            </a:xfrm>
            <a:custGeom>
              <a:avLst/>
              <a:gdLst>
                <a:gd name="connsiteX0" fmla="*/ 0 w 12210533"/>
                <a:gd name="connsiteY0" fmla="*/ 0 h 6858001"/>
                <a:gd name="connsiteX1" fmla="*/ 3162300 w 12210533"/>
                <a:gd name="connsiteY1" fmla="*/ 0 h 6858001"/>
                <a:gd name="connsiteX2" fmla="*/ 3162300 w 12210533"/>
                <a:gd name="connsiteY2" fmla="*/ 1 h 6858001"/>
                <a:gd name="connsiteX3" fmla="*/ 5318009 w 12210533"/>
                <a:gd name="connsiteY3" fmla="*/ 1 h 6858001"/>
                <a:gd name="connsiteX4" fmla="*/ 5367976 w 12210533"/>
                <a:gd name="connsiteY4" fmla="*/ 71018 h 6858001"/>
                <a:gd name="connsiteX5" fmla="*/ 10689706 w 12210533"/>
                <a:gd name="connsiteY5" fmla="*/ 1415369 h 6858001"/>
                <a:gd name="connsiteX6" fmla="*/ 11938835 w 12210533"/>
                <a:gd name="connsiteY6" fmla="*/ 6663870 h 6858001"/>
                <a:gd name="connsiteX7" fmla="*/ 12210533 w 12210533"/>
                <a:gd name="connsiteY7" fmla="*/ 6858001 h 6858001"/>
                <a:gd name="connsiteX8" fmla="*/ 3039345 w 12210533"/>
                <a:gd name="connsiteY8" fmla="*/ 6858001 h 6858001"/>
                <a:gd name="connsiteX9" fmla="*/ 3039345 w 12210533"/>
                <a:gd name="connsiteY9" fmla="*/ 6858000 h 6858001"/>
                <a:gd name="connsiteX10" fmla="*/ 0 w 12210533"/>
                <a:gd name="connsiteY10" fmla="*/ 685800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0533" h="6858001">
                  <a:moveTo>
                    <a:pt x="0" y="0"/>
                  </a:moveTo>
                  <a:lnTo>
                    <a:pt x="3162300" y="0"/>
                  </a:lnTo>
                  <a:lnTo>
                    <a:pt x="3162300" y="1"/>
                  </a:lnTo>
                  <a:lnTo>
                    <a:pt x="5318009" y="1"/>
                  </a:lnTo>
                  <a:lnTo>
                    <a:pt x="5367976" y="71018"/>
                  </a:lnTo>
                  <a:cubicBezTo>
                    <a:pt x="6571346" y="1693168"/>
                    <a:pt x="8787838" y="2302139"/>
                    <a:pt x="10689706" y="1415369"/>
                  </a:cubicBezTo>
                  <a:cubicBezTo>
                    <a:pt x="9820979" y="3279968"/>
                    <a:pt x="10388839" y="5445134"/>
                    <a:pt x="11938835" y="6663870"/>
                  </a:cubicBezTo>
                  <a:lnTo>
                    <a:pt x="12210533" y="6858001"/>
                  </a:lnTo>
                  <a:lnTo>
                    <a:pt x="3039345" y="6858001"/>
                  </a:lnTo>
                  <a:lnTo>
                    <a:pt x="30393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572769B-9EC4-0A4C-B7C2-326FE89D10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45629" y="-45377"/>
              <a:ext cx="2069527" cy="2374023"/>
            </a:xfrm>
            <a:custGeom>
              <a:avLst/>
              <a:gdLst>
                <a:gd name="connsiteX0" fmla="*/ 757417 w 1372828"/>
                <a:gd name="connsiteY0" fmla="*/ 1449387 h 1574439"/>
                <a:gd name="connsiteX1" fmla="*/ 777516 w 1372828"/>
                <a:gd name="connsiteY1" fmla="*/ 1470350 h 1574439"/>
                <a:gd name="connsiteX2" fmla="*/ 674149 w 1372828"/>
                <a:gd name="connsiteY2" fmla="*/ 1574439 h 1574439"/>
                <a:gd name="connsiteX3" fmla="*/ 654050 w 1372828"/>
                <a:gd name="connsiteY3" fmla="*/ 1554199 h 1574439"/>
                <a:gd name="connsiteX4" fmla="*/ 1351915 w 1372828"/>
                <a:gd name="connsiteY4" fmla="*/ 1017587 h 1574439"/>
                <a:gd name="connsiteX5" fmla="*/ 1372828 w 1372828"/>
                <a:gd name="connsiteY5" fmla="*/ 1038139 h 1574439"/>
                <a:gd name="connsiteX6" fmla="*/ 1164419 w 1372828"/>
                <a:gd name="connsiteY6" fmla="*/ 1245826 h 1574439"/>
                <a:gd name="connsiteX7" fmla="*/ 1144588 w 1372828"/>
                <a:gd name="connsiteY7" fmla="*/ 1225635 h 1574439"/>
                <a:gd name="connsiteX8" fmla="*/ 1270148 w 1372828"/>
                <a:gd name="connsiteY8" fmla="*/ 936625 h 1574439"/>
                <a:gd name="connsiteX9" fmla="*/ 1290279 w 1372828"/>
                <a:gd name="connsiteY9" fmla="*/ 956396 h 1574439"/>
                <a:gd name="connsiteX10" fmla="*/ 875435 w 1372828"/>
                <a:gd name="connsiteY10" fmla="*/ 1371240 h 1574439"/>
                <a:gd name="connsiteX11" fmla="*/ 855663 w 1372828"/>
                <a:gd name="connsiteY11" fmla="*/ 1350750 h 1574439"/>
                <a:gd name="connsiteX12" fmla="*/ 497789 w 1372828"/>
                <a:gd name="connsiteY12" fmla="*/ 161925 h 1574439"/>
                <a:gd name="connsiteX13" fmla="*/ 518751 w 1372828"/>
                <a:gd name="connsiteY13" fmla="*/ 182324 h 1574439"/>
                <a:gd name="connsiteX14" fmla="*/ 414662 w 1372828"/>
                <a:gd name="connsiteY14" fmla="*/ 285392 h 1574439"/>
                <a:gd name="connsiteX15" fmla="*/ 393700 w 1372828"/>
                <a:gd name="connsiteY15" fmla="*/ 264993 h 1574439"/>
                <a:gd name="connsiteX16" fmla="*/ 416014 w 1372828"/>
                <a:gd name="connsiteY16" fmla="*/ 80962 h 1574439"/>
                <a:gd name="connsiteX17" fmla="*/ 436202 w 1372828"/>
                <a:gd name="connsiteY17" fmla="*/ 101493 h 1574439"/>
                <a:gd name="connsiteX18" fmla="*/ 20909 w 1372828"/>
                <a:gd name="connsiteY18" fmla="*/ 517165 h 1574439"/>
                <a:gd name="connsiteX19" fmla="*/ 0 w 1372828"/>
                <a:gd name="connsiteY19" fmla="*/ 496633 h 1574439"/>
                <a:gd name="connsiteX20" fmla="*/ 335015 w 1372828"/>
                <a:gd name="connsiteY20" fmla="*/ 0 h 1574439"/>
                <a:gd name="connsiteX21" fmla="*/ 355239 w 1372828"/>
                <a:gd name="connsiteY21" fmla="*/ 20224 h 1574439"/>
                <a:gd name="connsiteX22" fmla="*/ 147223 w 1372828"/>
                <a:gd name="connsiteY22" fmla="*/ 228239 h 1574439"/>
                <a:gd name="connsiteX23" fmla="*/ 127000 w 1372828"/>
                <a:gd name="connsiteY23" fmla="*/ 208015 h 157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2828" h="1574439">
                  <a:moveTo>
                    <a:pt x="757417" y="1449387"/>
                  </a:moveTo>
                  <a:lnTo>
                    <a:pt x="777516" y="1470350"/>
                  </a:lnTo>
                  <a:lnTo>
                    <a:pt x="674149" y="1574439"/>
                  </a:lnTo>
                  <a:lnTo>
                    <a:pt x="654050" y="1554199"/>
                  </a:lnTo>
                  <a:close/>
                  <a:moveTo>
                    <a:pt x="1351915" y="1017587"/>
                  </a:moveTo>
                  <a:lnTo>
                    <a:pt x="1372828" y="1038139"/>
                  </a:lnTo>
                  <a:lnTo>
                    <a:pt x="1164419" y="1245826"/>
                  </a:lnTo>
                  <a:lnTo>
                    <a:pt x="1144588" y="1225635"/>
                  </a:lnTo>
                  <a:close/>
                  <a:moveTo>
                    <a:pt x="1270148" y="936625"/>
                  </a:moveTo>
                  <a:lnTo>
                    <a:pt x="1290279" y="956396"/>
                  </a:lnTo>
                  <a:lnTo>
                    <a:pt x="875435" y="1371240"/>
                  </a:lnTo>
                  <a:lnTo>
                    <a:pt x="855663" y="1350750"/>
                  </a:lnTo>
                  <a:close/>
                  <a:moveTo>
                    <a:pt x="497789" y="161925"/>
                  </a:moveTo>
                  <a:lnTo>
                    <a:pt x="518751" y="182324"/>
                  </a:lnTo>
                  <a:lnTo>
                    <a:pt x="414662" y="285392"/>
                  </a:lnTo>
                  <a:lnTo>
                    <a:pt x="393700" y="264993"/>
                  </a:lnTo>
                  <a:close/>
                  <a:moveTo>
                    <a:pt x="416014" y="80962"/>
                  </a:moveTo>
                  <a:lnTo>
                    <a:pt x="436202" y="101493"/>
                  </a:lnTo>
                  <a:lnTo>
                    <a:pt x="20909" y="517165"/>
                  </a:lnTo>
                  <a:lnTo>
                    <a:pt x="0" y="496633"/>
                  </a:lnTo>
                  <a:close/>
                  <a:moveTo>
                    <a:pt x="335015" y="0"/>
                  </a:moveTo>
                  <a:lnTo>
                    <a:pt x="355239" y="20224"/>
                  </a:lnTo>
                  <a:lnTo>
                    <a:pt x="147223" y="228239"/>
                  </a:lnTo>
                  <a:lnTo>
                    <a:pt x="127000" y="208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9F6F438C-64A2-9846-9929-6A3079D902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496207" y="253837"/>
              <a:ext cx="1887647" cy="435114"/>
            </a:xfrm>
            <a:custGeom>
              <a:avLst/>
              <a:gdLst>
                <a:gd name="connsiteX0" fmla="*/ 626089 w 1252178"/>
                <a:gd name="connsiteY0" fmla="*/ 0 h 288565"/>
                <a:gd name="connsiteX1" fmla="*/ 891420 w 1252178"/>
                <a:gd name="connsiteY1" fmla="*/ 176148 h 288565"/>
                <a:gd name="connsiteX2" fmla="*/ 903942 w 1252178"/>
                <a:gd name="connsiteY2" fmla="*/ 238378 h 288565"/>
                <a:gd name="connsiteX3" fmla="*/ 907691 w 1252178"/>
                <a:gd name="connsiteY3" fmla="*/ 228830 h 288565"/>
                <a:gd name="connsiteX4" fmla="*/ 1068388 w 1252178"/>
                <a:gd name="connsiteY4" fmla="*/ 138113 h 288565"/>
                <a:gd name="connsiteX5" fmla="*/ 1252178 w 1252178"/>
                <a:gd name="connsiteY5" fmla="*/ 288564 h 288565"/>
                <a:gd name="connsiteX6" fmla="*/ 914040 w 1252178"/>
                <a:gd name="connsiteY6" fmla="*/ 288564 h 288565"/>
                <a:gd name="connsiteX7" fmla="*/ 914040 w 1252178"/>
                <a:gd name="connsiteY7" fmla="*/ 288565 h 288565"/>
                <a:gd name="connsiteX8" fmla="*/ 338138 w 1252178"/>
                <a:gd name="connsiteY8" fmla="*/ 288565 h 288565"/>
                <a:gd name="connsiteX9" fmla="*/ 338138 w 1252178"/>
                <a:gd name="connsiteY9" fmla="*/ 288564 h 288565"/>
                <a:gd name="connsiteX10" fmla="*/ 0 w 1252178"/>
                <a:gd name="connsiteY10" fmla="*/ 288564 h 288565"/>
                <a:gd name="connsiteX11" fmla="*/ 184691 w 1252178"/>
                <a:gd name="connsiteY11" fmla="*/ 138113 h 288565"/>
                <a:gd name="connsiteX12" fmla="*/ 344887 w 1252178"/>
                <a:gd name="connsiteY12" fmla="*/ 228830 h 288565"/>
                <a:gd name="connsiteX13" fmla="*/ 348351 w 1252178"/>
                <a:gd name="connsiteY13" fmla="*/ 237807 h 288565"/>
                <a:gd name="connsiteX14" fmla="*/ 360758 w 1252178"/>
                <a:gd name="connsiteY14" fmla="*/ 176148 h 288565"/>
                <a:gd name="connsiteX15" fmla="*/ 626089 w 1252178"/>
                <a:gd name="connsiteY15" fmla="*/ 0 h 2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2178" h="288565">
                  <a:moveTo>
                    <a:pt x="626089" y="0"/>
                  </a:moveTo>
                  <a:cubicBezTo>
                    <a:pt x="745409" y="0"/>
                    <a:pt x="847722" y="72546"/>
                    <a:pt x="891420" y="176148"/>
                  </a:cubicBezTo>
                  <a:lnTo>
                    <a:pt x="903942" y="238378"/>
                  </a:lnTo>
                  <a:lnTo>
                    <a:pt x="907691" y="228830"/>
                  </a:lnTo>
                  <a:cubicBezTo>
                    <a:pt x="940681" y="174441"/>
                    <a:pt x="1000278" y="138113"/>
                    <a:pt x="1068388" y="138113"/>
                  </a:cubicBezTo>
                  <a:cubicBezTo>
                    <a:pt x="1158842" y="138113"/>
                    <a:pt x="1234520" y="202695"/>
                    <a:pt x="1252178" y="288564"/>
                  </a:cubicBezTo>
                  <a:lnTo>
                    <a:pt x="914040" y="288564"/>
                  </a:lnTo>
                  <a:lnTo>
                    <a:pt x="914040" y="288565"/>
                  </a:lnTo>
                  <a:lnTo>
                    <a:pt x="338138" y="288565"/>
                  </a:lnTo>
                  <a:lnTo>
                    <a:pt x="338138" y="288564"/>
                  </a:lnTo>
                  <a:lnTo>
                    <a:pt x="0" y="288564"/>
                  </a:lnTo>
                  <a:cubicBezTo>
                    <a:pt x="17676" y="202695"/>
                    <a:pt x="93428" y="138113"/>
                    <a:pt x="184691" y="138113"/>
                  </a:cubicBezTo>
                  <a:cubicBezTo>
                    <a:pt x="252598" y="138113"/>
                    <a:pt x="312185" y="174441"/>
                    <a:pt x="344887" y="228830"/>
                  </a:cubicBezTo>
                  <a:lnTo>
                    <a:pt x="348351" y="237807"/>
                  </a:lnTo>
                  <a:lnTo>
                    <a:pt x="360758" y="176148"/>
                  </a:lnTo>
                  <a:cubicBezTo>
                    <a:pt x="404457" y="72546"/>
                    <a:pt x="506769" y="0"/>
                    <a:pt x="62608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xmlns="" id="{DC5A8B2D-B967-1A4D-B471-B26CBCDEA7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4788295" y="16859"/>
              <a:ext cx="279998" cy="160379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79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8 h 297"/>
                <a:gd name="T14" fmla="*/ 257 w 514"/>
                <a:gd name="T15" fmla="*/ 148 h 297"/>
                <a:gd name="T16" fmla="*/ 513 w 514"/>
                <a:gd name="T17" fmla="*/ 0 h 297"/>
                <a:gd name="T18" fmla="*/ 513 w 514"/>
                <a:gd name="T19" fmla="*/ 79 h 297"/>
                <a:gd name="T20" fmla="*/ 513 w 514"/>
                <a:gd name="T21" fmla="*/ 79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1" y="79"/>
                    <a:pt x="0" y="7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0" y="0"/>
                    <a:pt x="205" y="60"/>
                    <a:pt x="257" y="148"/>
                  </a:cubicBezTo>
                  <a:lnTo>
                    <a:pt x="257" y="148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79"/>
                  </a:lnTo>
                  <a:lnTo>
                    <a:pt x="513" y="79"/>
                  </a:lnTo>
                  <a:cubicBezTo>
                    <a:pt x="394" y="79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A5BC8160-E5E9-4B40-B755-8756E5772C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-9416" y="4143632"/>
              <a:ext cx="1062014" cy="226857"/>
            </a:xfrm>
            <a:custGeom>
              <a:avLst/>
              <a:gdLst>
                <a:gd name="connsiteX0" fmla="*/ 183970 w 704491"/>
                <a:gd name="connsiteY0" fmla="*/ 0 h 150451"/>
                <a:gd name="connsiteX1" fmla="*/ 344521 w 704491"/>
                <a:gd name="connsiteY1" fmla="*/ 90782 h 150451"/>
                <a:gd name="connsiteX2" fmla="*/ 352982 w 704491"/>
                <a:gd name="connsiteY2" fmla="*/ 112340 h 150451"/>
                <a:gd name="connsiteX3" fmla="*/ 361378 w 704491"/>
                <a:gd name="connsiteY3" fmla="*/ 90782 h 150451"/>
                <a:gd name="connsiteX4" fmla="*/ 521494 w 704491"/>
                <a:gd name="connsiteY4" fmla="*/ 0 h 150451"/>
                <a:gd name="connsiteX5" fmla="*/ 704491 w 704491"/>
                <a:gd name="connsiteY5" fmla="*/ 150451 h 150451"/>
                <a:gd name="connsiteX6" fmla="*/ 367940 w 704491"/>
                <a:gd name="connsiteY6" fmla="*/ 150451 h 150451"/>
                <a:gd name="connsiteX7" fmla="*/ 338138 w 704491"/>
                <a:gd name="connsiteY7" fmla="*/ 150451 h 150451"/>
                <a:gd name="connsiteX8" fmla="*/ 0 w 704491"/>
                <a:gd name="connsiteY8" fmla="*/ 150451 h 150451"/>
                <a:gd name="connsiteX9" fmla="*/ 183970 w 704491"/>
                <a:gd name="connsiteY9" fmla="*/ 0 h 15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491" h="150451">
                  <a:moveTo>
                    <a:pt x="183970" y="0"/>
                  </a:moveTo>
                  <a:cubicBezTo>
                    <a:pt x="252147" y="0"/>
                    <a:pt x="311599" y="36415"/>
                    <a:pt x="344521" y="90782"/>
                  </a:cubicBezTo>
                  <a:lnTo>
                    <a:pt x="352982" y="112340"/>
                  </a:lnTo>
                  <a:lnTo>
                    <a:pt x="361378" y="90782"/>
                  </a:lnTo>
                  <a:cubicBezTo>
                    <a:pt x="394224" y="36415"/>
                    <a:pt x="453814" y="0"/>
                    <a:pt x="521494" y="0"/>
                  </a:cubicBezTo>
                  <a:cubicBezTo>
                    <a:pt x="611734" y="0"/>
                    <a:pt x="687234" y="64737"/>
                    <a:pt x="704491" y="150451"/>
                  </a:cubicBezTo>
                  <a:lnTo>
                    <a:pt x="367940" y="150451"/>
                  </a:lnTo>
                  <a:lnTo>
                    <a:pt x="338138" y="150451"/>
                  </a:lnTo>
                  <a:lnTo>
                    <a:pt x="0" y="150451"/>
                  </a:lnTo>
                  <a:cubicBezTo>
                    <a:pt x="17315" y="64737"/>
                    <a:pt x="93428" y="0"/>
                    <a:pt x="18397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xmlns="" id="{8E8B5085-CB2F-544F-99C0-299DE03F90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17705" y="5427077"/>
              <a:ext cx="279998" cy="160381"/>
            </a:xfrm>
            <a:custGeom>
              <a:avLst/>
              <a:gdLst>
                <a:gd name="T0" fmla="*/ 297 w 514"/>
                <a:gd name="T1" fmla="*/ 296 h 297"/>
                <a:gd name="T2" fmla="*/ 216 w 514"/>
                <a:gd name="T3" fmla="*/ 296 h 297"/>
                <a:gd name="T4" fmla="*/ 216 w 514"/>
                <a:gd name="T5" fmla="*/ 296 h 297"/>
                <a:gd name="T6" fmla="*/ 0 w 514"/>
                <a:gd name="T7" fmla="*/ 81 h 297"/>
                <a:gd name="T8" fmla="*/ 0 w 514"/>
                <a:gd name="T9" fmla="*/ 0 h 297"/>
                <a:gd name="T10" fmla="*/ 0 w 514"/>
                <a:gd name="T11" fmla="*/ 0 h 297"/>
                <a:gd name="T12" fmla="*/ 257 w 514"/>
                <a:gd name="T13" fmla="*/ 147 h 297"/>
                <a:gd name="T14" fmla="*/ 257 w 514"/>
                <a:gd name="T15" fmla="*/ 147 h 297"/>
                <a:gd name="T16" fmla="*/ 513 w 514"/>
                <a:gd name="T17" fmla="*/ 0 h 297"/>
                <a:gd name="T18" fmla="*/ 513 w 514"/>
                <a:gd name="T19" fmla="*/ 81 h 297"/>
                <a:gd name="T20" fmla="*/ 513 w 514"/>
                <a:gd name="T21" fmla="*/ 81 h 297"/>
                <a:gd name="T22" fmla="*/ 297 w 514"/>
                <a:gd name="T23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297">
                  <a:moveTo>
                    <a:pt x="297" y="296"/>
                  </a:moveTo>
                  <a:lnTo>
                    <a:pt x="216" y="296"/>
                  </a:lnTo>
                  <a:lnTo>
                    <a:pt x="216" y="296"/>
                  </a:lnTo>
                  <a:cubicBezTo>
                    <a:pt x="216" y="177"/>
                    <a:pt x="120" y="81"/>
                    <a:pt x="0" y="8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11" y="0"/>
                    <a:pt x="206" y="60"/>
                    <a:pt x="257" y="147"/>
                  </a:cubicBezTo>
                  <a:lnTo>
                    <a:pt x="257" y="147"/>
                  </a:lnTo>
                  <a:cubicBezTo>
                    <a:pt x="308" y="60"/>
                    <a:pt x="404" y="0"/>
                    <a:pt x="513" y="0"/>
                  </a:cubicBezTo>
                  <a:lnTo>
                    <a:pt x="513" y="81"/>
                  </a:lnTo>
                  <a:lnTo>
                    <a:pt x="513" y="81"/>
                  </a:lnTo>
                  <a:cubicBezTo>
                    <a:pt x="394" y="81"/>
                    <a:pt x="297" y="177"/>
                    <a:pt x="297" y="29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19A032B-CC77-F64B-9A9D-898DD06FA18D}"/>
                </a:ext>
              </a:extLst>
            </p:cNvPr>
            <p:cNvSpPr/>
            <p:nvPr/>
          </p:nvSpPr>
          <p:spPr>
            <a:xfrm flipH="1">
              <a:off x="2929" y="-3553"/>
              <a:ext cx="1577530" cy="1493296"/>
            </a:xfrm>
            <a:custGeom>
              <a:avLst/>
              <a:gdLst>
                <a:gd name="connsiteX0" fmla="*/ 1153842 w 1577909"/>
                <a:gd name="connsiteY0" fmla="*/ 0 h 1493296"/>
                <a:gd name="connsiteX1" fmla="*/ 1577909 w 1577909"/>
                <a:gd name="connsiteY1" fmla="*/ 0 h 1493296"/>
                <a:gd name="connsiteX2" fmla="*/ 1577909 w 1577909"/>
                <a:gd name="connsiteY2" fmla="*/ 251950 h 1493296"/>
                <a:gd name="connsiteX3" fmla="*/ 1253386 w 1577909"/>
                <a:gd name="connsiteY3" fmla="*/ 576731 h 1493296"/>
                <a:gd name="connsiteX4" fmla="*/ 13413 w 1577909"/>
                <a:gd name="connsiteY4" fmla="*/ 1479888 h 1493296"/>
                <a:gd name="connsiteX5" fmla="*/ 915310 w 1577909"/>
                <a:gd name="connsiteY5" fmla="*/ 238929 h 149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7909" h="1493296">
                  <a:moveTo>
                    <a:pt x="1153842" y="0"/>
                  </a:moveTo>
                  <a:lnTo>
                    <a:pt x="1577909" y="0"/>
                  </a:lnTo>
                  <a:lnTo>
                    <a:pt x="1577909" y="251950"/>
                  </a:lnTo>
                  <a:lnTo>
                    <a:pt x="1253386" y="576731"/>
                  </a:lnTo>
                  <a:cubicBezTo>
                    <a:pt x="661889" y="1168698"/>
                    <a:pt x="106750" y="1573299"/>
                    <a:pt x="13413" y="1479888"/>
                  </a:cubicBezTo>
                  <a:cubicBezTo>
                    <a:pt x="-79924" y="1386476"/>
                    <a:pt x="323813" y="831439"/>
                    <a:pt x="915310" y="23892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CFC2EC4-03F3-5747-A1D9-10F692F81374}"/>
                </a:ext>
              </a:extLst>
            </p:cNvPr>
            <p:cNvSpPr/>
            <p:nvPr/>
          </p:nvSpPr>
          <p:spPr>
            <a:xfrm flipH="1">
              <a:off x="2929" y="-3553"/>
              <a:ext cx="2006930" cy="1920482"/>
            </a:xfrm>
            <a:custGeom>
              <a:avLst/>
              <a:gdLst>
                <a:gd name="connsiteX0" fmla="*/ 736722 w 2007412"/>
                <a:gd name="connsiteY0" fmla="*/ 1262750 h 1920482"/>
                <a:gd name="connsiteX1" fmla="*/ 892313 w 2007412"/>
                <a:gd name="connsiteY1" fmla="*/ 1844026 h 1920482"/>
                <a:gd name="connsiteX2" fmla="*/ 815606 w 2007412"/>
                <a:gd name="connsiteY2" fmla="*/ 1920482 h 1920482"/>
                <a:gd name="connsiteX3" fmla="*/ 545768 w 2007412"/>
                <a:gd name="connsiteY3" fmla="*/ 1453617 h 1920482"/>
                <a:gd name="connsiteX4" fmla="*/ 76518 w 2007412"/>
                <a:gd name="connsiteY4" fmla="*/ 1030560 h 1920482"/>
                <a:gd name="connsiteX5" fmla="*/ 657730 w 2007412"/>
                <a:gd name="connsiteY5" fmla="*/ 1185908 h 1920482"/>
                <a:gd name="connsiteX6" fmla="*/ 466164 w 2007412"/>
                <a:gd name="connsiteY6" fmla="*/ 1377106 h 1920482"/>
                <a:gd name="connsiteX7" fmla="*/ 0 w 2007412"/>
                <a:gd name="connsiteY7" fmla="*/ 1107149 h 1920482"/>
                <a:gd name="connsiteX8" fmla="*/ 1991440 w 2007412"/>
                <a:gd name="connsiteY8" fmla="*/ 238239 h 1920482"/>
                <a:gd name="connsiteX9" fmla="*/ 2006643 w 2007412"/>
                <a:gd name="connsiteY9" fmla="*/ 253441 h 1920482"/>
                <a:gd name="connsiteX10" fmla="*/ 2007412 w 2007412"/>
                <a:gd name="connsiteY10" fmla="*/ 256306 h 1920482"/>
                <a:gd name="connsiteX11" fmla="*/ 2007412 w 2007412"/>
                <a:gd name="connsiteY11" fmla="*/ 1346805 h 1920482"/>
                <a:gd name="connsiteX12" fmla="*/ 1607570 w 2007412"/>
                <a:gd name="connsiteY12" fmla="*/ 653025 h 1920482"/>
                <a:gd name="connsiteX13" fmla="*/ 1591824 w 2007412"/>
                <a:gd name="connsiteY13" fmla="*/ 637825 h 1920482"/>
                <a:gd name="connsiteX14" fmla="*/ 722984 w 2007412"/>
                <a:gd name="connsiteY14" fmla="*/ 0 h 1920482"/>
                <a:gd name="connsiteX15" fmla="*/ 1615868 w 2007412"/>
                <a:gd name="connsiteY15" fmla="*/ 0 h 1920482"/>
                <a:gd name="connsiteX16" fmla="*/ 1285197 w 2007412"/>
                <a:gd name="connsiteY16" fmla="*/ 331052 h 1920482"/>
                <a:gd name="connsiteX17" fmla="*/ 1269458 w 2007412"/>
                <a:gd name="connsiteY17" fmla="*/ 315838 h 192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412" h="1920482">
                  <a:moveTo>
                    <a:pt x="736722" y="1262750"/>
                  </a:moveTo>
                  <a:lnTo>
                    <a:pt x="892313" y="1844026"/>
                  </a:lnTo>
                  <a:lnTo>
                    <a:pt x="815606" y="1920482"/>
                  </a:lnTo>
                  <a:lnTo>
                    <a:pt x="545768" y="1453617"/>
                  </a:lnTo>
                  <a:close/>
                  <a:moveTo>
                    <a:pt x="76518" y="1030560"/>
                  </a:moveTo>
                  <a:lnTo>
                    <a:pt x="657730" y="1185908"/>
                  </a:lnTo>
                  <a:lnTo>
                    <a:pt x="466164" y="1377106"/>
                  </a:lnTo>
                  <a:lnTo>
                    <a:pt x="0" y="1107149"/>
                  </a:lnTo>
                  <a:close/>
                  <a:moveTo>
                    <a:pt x="1991440" y="238239"/>
                  </a:moveTo>
                  <a:lnTo>
                    <a:pt x="2006643" y="253441"/>
                  </a:lnTo>
                  <a:lnTo>
                    <a:pt x="2007412" y="256306"/>
                  </a:lnTo>
                  <a:lnTo>
                    <a:pt x="2007412" y="1346805"/>
                  </a:lnTo>
                  <a:lnTo>
                    <a:pt x="1607570" y="653025"/>
                  </a:lnTo>
                  <a:lnTo>
                    <a:pt x="1591824" y="637825"/>
                  </a:lnTo>
                  <a:close/>
                  <a:moveTo>
                    <a:pt x="722984" y="0"/>
                  </a:moveTo>
                  <a:lnTo>
                    <a:pt x="1615868" y="0"/>
                  </a:lnTo>
                  <a:lnTo>
                    <a:pt x="1285197" y="331052"/>
                  </a:lnTo>
                  <a:lnTo>
                    <a:pt x="1269458" y="3158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1D4D7521-510B-7541-B68D-53C51B25ADDE}"/>
                </a:ext>
              </a:extLst>
            </p:cNvPr>
            <p:cNvSpPr/>
            <p:nvPr/>
          </p:nvSpPr>
          <p:spPr>
            <a:xfrm flipH="1">
              <a:off x="2929" y="2961132"/>
              <a:ext cx="539933" cy="226860"/>
            </a:xfrm>
            <a:custGeom>
              <a:avLst/>
              <a:gdLst>
                <a:gd name="connsiteX0" fmla="*/ 277398 w 540063"/>
                <a:gd name="connsiteY0" fmla="*/ 0 h 226860"/>
                <a:gd name="connsiteX1" fmla="*/ 519411 w 540063"/>
                <a:gd name="connsiteY1" fmla="*/ 136788 h 226860"/>
                <a:gd name="connsiteX2" fmla="*/ 525085 w 540063"/>
                <a:gd name="connsiteY2" fmla="*/ 151231 h 226860"/>
                <a:gd name="connsiteX3" fmla="*/ 540063 w 540063"/>
                <a:gd name="connsiteY3" fmla="*/ 76819 h 226860"/>
                <a:gd name="connsiteX4" fmla="*/ 540063 w 540063"/>
                <a:gd name="connsiteY4" fmla="*/ 226860 h 226860"/>
                <a:gd name="connsiteX5" fmla="*/ 509861 w 540063"/>
                <a:gd name="connsiteY5" fmla="*/ 226860 h 226860"/>
                <a:gd name="connsiteX6" fmla="*/ 509861 w 540063"/>
                <a:gd name="connsiteY6" fmla="*/ 226859 h 226860"/>
                <a:gd name="connsiteX7" fmla="*/ 0 w 540063"/>
                <a:gd name="connsiteY7" fmla="*/ 226859 h 226860"/>
                <a:gd name="connsiteX8" fmla="*/ 277398 w 540063"/>
                <a:gd name="connsiteY8" fmla="*/ 0 h 2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63" h="226860">
                  <a:moveTo>
                    <a:pt x="277398" y="0"/>
                  </a:moveTo>
                  <a:cubicBezTo>
                    <a:pt x="379792" y="0"/>
                    <a:pt x="469641" y="54778"/>
                    <a:pt x="519411" y="136788"/>
                  </a:cubicBezTo>
                  <a:lnTo>
                    <a:pt x="525085" y="151231"/>
                  </a:lnTo>
                  <a:lnTo>
                    <a:pt x="540063" y="76819"/>
                  </a:lnTo>
                  <a:lnTo>
                    <a:pt x="540063" y="226860"/>
                  </a:lnTo>
                  <a:lnTo>
                    <a:pt x="509861" y="226860"/>
                  </a:lnTo>
                  <a:lnTo>
                    <a:pt x="509861" y="226859"/>
                  </a:lnTo>
                  <a:lnTo>
                    <a:pt x="0" y="226859"/>
                  </a:lnTo>
                  <a:cubicBezTo>
                    <a:pt x="26108" y="97381"/>
                    <a:pt x="140874" y="0"/>
                    <a:pt x="27739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175CD7A9-E177-EC4A-AD93-D5EC6334DA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349075" y="1358276"/>
            <a:ext cx="1825137" cy="4311243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aleway" panose="020B0503030101060003" pitchFamily="34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632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71" r:id="rId6"/>
    <p:sldLayoutId id="2147483674" r:id="rId7"/>
    <p:sldLayoutId id="2147483663" r:id="rId8"/>
    <p:sldLayoutId id="2147483665" r:id="rId9"/>
    <p:sldLayoutId id="2147483667" r:id="rId10"/>
    <p:sldLayoutId id="2147483672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FE722D21-85E3-634D-9D49-7A63B80B39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386694" y="3485071"/>
            <a:ext cx="3797257" cy="2984742"/>
          </a:xfrm>
        </p:spPr>
      </p:pic>
      <p:sp>
        <p:nvSpPr>
          <p:cNvPr id="2" name="Прямоугольник 1"/>
          <p:cNvSpPr/>
          <p:nvPr/>
        </p:nvSpPr>
        <p:spPr>
          <a:xfrm>
            <a:off x="1022295" y="1710908"/>
            <a:ext cx="74921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0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ПЕНСИОННОЕ ОБЕСПЕЧЕНИЕ </a:t>
            </a:r>
          </a:p>
          <a:p>
            <a:pPr algn="ctr"/>
            <a:r>
              <a:rPr lang="ru-RU" sz="3600" b="1" spc="-10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ГРАЖДАН</a:t>
            </a:r>
            <a:endParaRPr lang="ru-RU" sz="3600" b="1" dirty="0">
              <a:solidFill>
                <a:srgbClr val="00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8353" y="4035645"/>
            <a:ext cx="4037162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Горбунова Элана </a:t>
            </a:r>
            <a:r>
              <a:rPr lang="ru-RU" sz="2000" b="1" spc="-1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Елеусиновна</a:t>
            </a:r>
            <a:r>
              <a:rPr lang="ru-RU" sz="2000" spc="-1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 начальника управления установления пенсий Отделение Пенсионного фонда Российской Федерации по Республике Крым</a:t>
            </a:r>
            <a:endParaRPr lang="ru-RU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cl-kazan.ru/upload/iblock/9e5/9e5fca27c4d521d8a6947d5e241dc6b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8"/>
          <a:stretch/>
        </p:blipFill>
        <p:spPr bwMode="auto">
          <a:xfrm>
            <a:off x="409970" y="149301"/>
            <a:ext cx="12246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28799" y="317901"/>
            <a:ext cx="7125419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  <a:spcAft>
                <a:spcPts val="800"/>
              </a:spcAft>
            </a:pPr>
            <a:r>
              <a:rPr lang="ru-RU" sz="2000" b="1" spc="-1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ПЕНСИОННОГО ФОНДА РОССИЙСКОЙ ФЕДЕРАЦИИ ПО РЕСПУБЛИКЕ КРЫМ</a:t>
            </a:r>
            <a:endParaRPr lang="ru-RU" sz="20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933450"/>
            <a:ext cx="9144000" cy="382588"/>
          </a:xfrm>
        </p:spPr>
        <p:txBody>
          <a:bodyPr/>
          <a:lstStyle/>
          <a:p>
            <a:pPr lvl="0" algn="ctr">
              <a:buNone/>
            </a:pPr>
            <a:r>
              <a:rPr lang="ru-RU" altLang="ko-KR" sz="2000" b="1" dirty="0"/>
              <a:t>РОССИЙСКОЙ ФЕДЕРАЦИИ</a:t>
            </a:r>
            <a:endParaRPr lang="en-US" altLang="ko-KR" sz="2000" b="1" dirty="0"/>
          </a:p>
        </p:txBody>
      </p:sp>
      <p:grpSp>
        <p:nvGrpSpPr>
          <p:cNvPr id="2" name="Group 84"/>
          <p:cNvGrpSpPr/>
          <p:nvPr/>
        </p:nvGrpSpPr>
        <p:grpSpPr>
          <a:xfrm>
            <a:off x="3779912" y="2360830"/>
            <a:ext cx="3332582" cy="3999327"/>
            <a:chOff x="3203848" y="1779662"/>
            <a:chExt cx="3332582" cy="29994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3203848" y="1779662"/>
              <a:ext cx="108000" cy="27733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Block Arc 86"/>
            <p:cNvSpPr/>
            <p:nvPr/>
          </p:nvSpPr>
          <p:spPr>
            <a:xfrm>
              <a:off x="320384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25216" y="4671157"/>
              <a:ext cx="29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9" name="Block Arc 88"/>
            <p:cNvSpPr/>
            <p:nvPr/>
          </p:nvSpPr>
          <p:spPr>
            <a:xfrm rot="16200000">
              <a:off x="608416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28430" y="3989950"/>
              <a:ext cx="108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685906" y="2180861"/>
            <a:ext cx="3736032" cy="1202739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ectangle 91"/>
          <p:cNvSpPr/>
          <p:nvPr/>
        </p:nvSpPr>
        <p:spPr>
          <a:xfrm>
            <a:off x="792027" y="2326231"/>
            <a:ext cx="540000" cy="91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1333372" y="2269321"/>
            <a:ext cx="287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Обязательное </a:t>
            </a:r>
          </a:p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пенсионное </a:t>
            </a:r>
          </a:p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страхование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29373" y="25154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4290" y="3492384"/>
            <a:ext cx="3736032" cy="1202739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7"/>
          <p:cNvSpPr/>
          <p:nvPr/>
        </p:nvSpPr>
        <p:spPr>
          <a:xfrm>
            <a:off x="800412" y="3637753"/>
            <a:ext cx="544693" cy="91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TextBox 100"/>
          <p:cNvSpPr txBox="1"/>
          <p:nvPr/>
        </p:nvSpPr>
        <p:spPr>
          <a:xfrm>
            <a:off x="1403648" y="3565465"/>
            <a:ext cx="287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Государственное </a:t>
            </a:r>
          </a:p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пенсионное </a:t>
            </a:r>
          </a:p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обеспечение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37757" y="382701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2674" y="4818549"/>
            <a:ext cx="3727648" cy="1202739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ectangle 103"/>
          <p:cNvSpPr/>
          <p:nvPr/>
        </p:nvSpPr>
        <p:spPr>
          <a:xfrm>
            <a:off x="808796" y="4963919"/>
            <a:ext cx="544693" cy="91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1403648" y="4769857"/>
            <a:ext cx="2878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Негосударственное </a:t>
            </a:r>
          </a:p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(добровольное) </a:t>
            </a:r>
          </a:p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пенсионное </a:t>
            </a:r>
          </a:p>
          <a:p>
            <a:pPr algn="ctr"/>
            <a:r>
              <a:rPr lang="ru-RU" sz="2000" b="1" dirty="0">
                <a:solidFill>
                  <a:srgbClr val="4A5C65"/>
                </a:solidFill>
                <a:latin typeface="Lato Light" charset="0"/>
                <a:cs typeface="Arial" pitchFamily="34" charset="0"/>
                <a:sym typeface="Lato Light" charset="0"/>
              </a:rPr>
              <a:t>обеспечение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6141" y="515317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08"/>
          <p:cNvGrpSpPr/>
          <p:nvPr/>
        </p:nvGrpSpPr>
        <p:grpSpPr>
          <a:xfrm>
            <a:off x="5184576" y="1412776"/>
            <a:ext cx="3779912" cy="3904811"/>
            <a:chOff x="4848046" y="3681671"/>
            <a:chExt cx="2758049" cy="2928608"/>
          </a:xfrm>
        </p:grpSpPr>
        <p:sp>
          <p:nvSpPr>
            <p:cNvPr id="110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572001" y="5683199"/>
            <a:ext cx="210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ПЕНСИЯ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26"/>
          <p:cNvGrpSpPr/>
          <p:nvPr/>
        </p:nvGrpSpPr>
        <p:grpSpPr>
          <a:xfrm>
            <a:off x="6630970" y="2348880"/>
            <a:ext cx="677334" cy="1923404"/>
            <a:chOff x="6777274" y="1831284"/>
            <a:chExt cx="552841" cy="1177414"/>
          </a:xfrm>
        </p:grpSpPr>
        <p:grpSp>
          <p:nvGrpSpPr>
            <p:cNvPr id="6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 Placeholder 1"/>
          <p:cNvSpPr txBox="1">
            <a:spLocks/>
          </p:cNvSpPr>
          <p:nvPr/>
        </p:nvSpPr>
        <p:spPr>
          <a:xfrm>
            <a:off x="1" y="165365"/>
            <a:ext cx="9144000" cy="76808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КАК УСТРОЕНА ПЕНСИОННАЯ СИСТЕМА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65100"/>
            <a:ext cx="9144000" cy="768350"/>
          </a:xfrm>
        </p:spPr>
        <p:txBody>
          <a:bodyPr/>
          <a:lstStyle/>
          <a:p>
            <a:pPr algn="ctr">
              <a:buNone/>
            </a:pPr>
            <a:r>
              <a:rPr lang="ru-RU" altLang="ko-KR" sz="3200" b="1" dirty="0"/>
              <a:t>УЧАСТНИКИ ПЕНСИОННОЙ СИСТЕМЫ</a:t>
            </a:r>
            <a:endParaRPr lang="ko-KR" altLang="en-US" sz="3200" b="1" dirty="0"/>
          </a:p>
        </p:txBody>
      </p:sp>
      <p:grpSp>
        <p:nvGrpSpPr>
          <p:cNvPr id="3" name="Group 5"/>
          <p:cNvGrpSpPr/>
          <p:nvPr/>
        </p:nvGrpSpPr>
        <p:grpSpPr>
          <a:xfrm rot="2700000">
            <a:off x="4963837" y="1233372"/>
            <a:ext cx="630104" cy="1361288"/>
            <a:chOff x="6783521" y="1654812"/>
            <a:chExt cx="726841" cy="1353205"/>
          </a:xfrm>
        </p:grpSpPr>
        <p:sp>
          <p:nvSpPr>
            <p:cNvPr id="8" name="Freeform 7"/>
            <p:cNvSpPr/>
            <p:nvPr/>
          </p:nvSpPr>
          <p:spPr>
            <a:xfrm>
              <a:off x="6783521" y="1886618"/>
              <a:ext cx="726841" cy="1121399"/>
            </a:xfrm>
            <a:custGeom>
              <a:avLst/>
              <a:gdLst/>
              <a:ahLst/>
              <a:cxnLst/>
              <a:rect l="l" t="t" r="r" b="b"/>
              <a:pathLst>
                <a:path w="726841" h="1121399">
                  <a:moveTo>
                    <a:pt x="236325" y="1049494"/>
                  </a:moveTo>
                  <a:lnTo>
                    <a:pt x="495287" y="1049494"/>
                  </a:lnTo>
                  <a:cubicBezTo>
                    <a:pt x="491080" y="1064561"/>
                    <a:pt x="487966" y="1079199"/>
                    <a:pt x="485273" y="1093187"/>
                  </a:cubicBezTo>
                  <a:lnTo>
                    <a:pt x="245258" y="1092728"/>
                  </a:lnTo>
                  <a:close/>
                  <a:moveTo>
                    <a:pt x="363421" y="203844"/>
                  </a:moveTo>
                  <a:cubicBezTo>
                    <a:pt x="401307" y="203844"/>
                    <a:pt x="432020" y="234557"/>
                    <a:pt x="432020" y="272443"/>
                  </a:cubicBezTo>
                  <a:cubicBezTo>
                    <a:pt x="432020" y="310329"/>
                    <a:pt x="401307" y="341042"/>
                    <a:pt x="363421" y="341042"/>
                  </a:cubicBezTo>
                  <a:cubicBezTo>
                    <a:pt x="325534" y="341042"/>
                    <a:pt x="294821" y="310329"/>
                    <a:pt x="294821" y="272443"/>
                  </a:cubicBezTo>
                  <a:cubicBezTo>
                    <a:pt x="294821" y="234557"/>
                    <a:pt x="325534" y="203844"/>
                    <a:pt x="363421" y="203844"/>
                  </a:cubicBezTo>
                  <a:close/>
                  <a:moveTo>
                    <a:pt x="363421" y="135244"/>
                  </a:moveTo>
                  <a:cubicBezTo>
                    <a:pt x="287648" y="135244"/>
                    <a:pt x="226222" y="196671"/>
                    <a:pt x="226222" y="272443"/>
                  </a:cubicBezTo>
                  <a:cubicBezTo>
                    <a:pt x="226222" y="348216"/>
                    <a:pt x="287648" y="409642"/>
                    <a:pt x="363421" y="409642"/>
                  </a:cubicBezTo>
                  <a:cubicBezTo>
                    <a:pt x="439193" y="409642"/>
                    <a:pt x="500619" y="348216"/>
                    <a:pt x="500619" y="272443"/>
                  </a:cubicBezTo>
                  <a:cubicBezTo>
                    <a:pt x="500619" y="196671"/>
                    <a:pt x="439193" y="135244"/>
                    <a:pt x="363421" y="135244"/>
                  </a:cubicBezTo>
                  <a:close/>
                  <a:moveTo>
                    <a:pt x="196200" y="0"/>
                  </a:moveTo>
                  <a:cubicBezTo>
                    <a:pt x="300307" y="58658"/>
                    <a:pt x="427219" y="59450"/>
                    <a:pt x="531959" y="2129"/>
                  </a:cubicBezTo>
                  <a:cubicBezTo>
                    <a:pt x="645195" y="251105"/>
                    <a:pt x="615578" y="521951"/>
                    <a:pt x="565642" y="749813"/>
                  </a:cubicBezTo>
                  <a:lnTo>
                    <a:pt x="726841" y="904479"/>
                  </a:lnTo>
                  <a:lnTo>
                    <a:pt x="700460" y="1113326"/>
                  </a:lnTo>
                  <a:lnTo>
                    <a:pt x="510728" y="982128"/>
                  </a:lnTo>
                  <a:lnTo>
                    <a:pt x="503274" y="1014651"/>
                  </a:lnTo>
                  <a:lnTo>
                    <a:pt x="228241" y="1014651"/>
                  </a:lnTo>
                  <a:cubicBezTo>
                    <a:pt x="226194" y="1005458"/>
                    <a:pt x="223902" y="996068"/>
                    <a:pt x="221524" y="986461"/>
                  </a:cubicBezTo>
                  <a:lnTo>
                    <a:pt x="26381" y="1121399"/>
                  </a:lnTo>
                  <a:lnTo>
                    <a:pt x="0" y="912552"/>
                  </a:lnTo>
                  <a:lnTo>
                    <a:pt x="162681" y="756465"/>
                  </a:lnTo>
                  <a:lnTo>
                    <a:pt x="163137" y="757906"/>
                  </a:lnTo>
                  <a:lnTo>
                    <a:pt x="165881" y="748957"/>
                  </a:lnTo>
                  <a:cubicBezTo>
                    <a:pt x="117348" y="521774"/>
                    <a:pt x="87568" y="246912"/>
                    <a:pt x="1962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97804" y="1654812"/>
              <a:ext cx="298274" cy="244742"/>
            </a:xfrm>
            <a:custGeom>
              <a:avLst/>
              <a:gdLst/>
              <a:ahLst/>
              <a:cxnLst/>
              <a:rect l="l" t="t" r="r" b="b"/>
              <a:pathLst>
                <a:path w="298274" h="244742">
                  <a:moveTo>
                    <a:pt x="147328" y="0"/>
                  </a:moveTo>
                  <a:cubicBezTo>
                    <a:pt x="212319" y="65590"/>
                    <a:pt x="261867" y="134854"/>
                    <a:pt x="298274" y="206570"/>
                  </a:cubicBezTo>
                  <a:cubicBezTo>
                    <a:pt x="205418" y="258299"/>
                    <a:pt x="92251" y="257374"/>
                    <a:pt x="0" y="204273"/>
                  </a:cubicBezTo>
                  <a:cubicBezTo>
                    <a:pt x="35363" y="132633"/>
                    <a:pt x="83678" y="64016"/>
                    <a:pt x="14732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2934131" y="2348880"/>
            <a:ext cx="3277252" cy="3920947"/>
            <a:chOff x="2875611" y="1828800"/>
            <a:chExt cx="3277252" cy="2940710"/>
          </a:xfrm>
        </p:grpSpPr>
        <p:sp>
          <p:nvSpPr>
            <p:cNvPr id="17" name="Freeform 16"/>
            <p:cNvSpPr/>
            <p:nvPr/>
          </p:nvSpPr>
          <p:spPr>
            <a:xfrm>
              <a:off x="4045306" y="3979468"/>
              <a:ext cx="1411833" cy="79004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89504" y="3130906"/>
              <a:ext cx="2130190" cy="1046074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4525" y="2523744"/>
              <a:ext cx="2867558" cy="877824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4368447" y="1335143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5400000">
              <a:off x="3705034" y="2397247"/>
              <a:ext cx="899112" cy="1754156"/>
            </a:xfrm>
            <a:prstGeom prst="parallelogram">
              <a:avLst>
                <a:gd name="adj" fmla="val 34438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rot="5400000">
              <a:off x="3680170" y="2775303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2502" y="1828800"/>
              <a:ext cx="1199693" cy="46085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012160" y="4193618"/>
            <a:ext cx="2952327" cy="1766698"/>
            <a:chOff x="803640" y="3362834"/>
            <a:chExt cx="2059657" cy="1325023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1"/>
              <a:ext cx="20596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Пенсионный фонд РФ</a:t>
              </a:r>
            </a:p>
            <a:p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ведет учет пенсионных</a:t>
              </a:r>
            </a:p>
            <a:p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прав граждан,</a:t>
              </a:r>
            </a:p>
            <a:p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назначение и выплату</a:t>
              </a:r>
            </a:p>
            <a:p>
              <a:r>
                <a:rPr lang="ru-RU" dirty="0" smtClean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пенсии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Страховщик - ПФР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-396552" y="1700808"/>
            <a:ext cx="3960440" cy="1844373"/>
            <a:chOff x="803640" y="3362837"/>
            <a:chExt cx="2059657" cy="1090543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4"/>
              <a:ext cx="2059657" cy="87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Работодатель, представляет </a:t>
              </a:r>
            </a:p>
            <a:p>
              <a:pPr algn="r"/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сведения о застрахованных</a:t>
              </a:r>
            </a:p>
            <a:p>
              <a:pPr algn="r"/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 лицах в ПФР, </a:t>
              </a:r>
            </a:p>
            <a:p>
              <a:pPr algn="r"/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перечисляет </a:t>
              </a:r>
            </a:p>
            <a:p>
              <a:pPr algn="r"/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страховые взносы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7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Страхователь - Работодатель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179512" y="4653138"/>
            <a:ext cx="2843808" cy="1006370"/>
            <a:chOff x="803640" y="3362831"/>
            <a:chExt cx="2059657" cy="433787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18023"/>
              <a:ext cx="2059657" cy="27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Получает пенсию </a:t>
              </a:r>
            </a:p>
            <a:p>
              <a:r>
                <a:rPr lang="ru-RU" dirty="0">
                  <a:solidFill>
                    <a:srgbClr val="4A5C65"/>
                  </a:solidFill>
                  <a:latin typeface="Lato Light" charset="0"/>
                  <a:sym typeface="Lato Light" charset="0"/>
                </a:rPr>
                <a:t>после ее назначения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1"/>
              <a:ext cx="2059657" cy="15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Застрахованное лицо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 Placeholder 13"/>
          <p:cNvSpPr txBox="1">
            <a:spLocks/>
          </p:cNvSpPr>
          <p:nvPr/>
        </p:nvSpPr>
        <p:spPr>
          <a:xfrm rot="565333">
            <a:off x="2952904" y="4982418"/>
            <a:ext cx="2322093" cy="7127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altLang="ko-KR" sz="2000" b="1" dirty="0">
                <a:cs typeface="Arial" pitchFamily="34" charset="0"/>
              </a:rPr>
              <a:t>Застрахованное лицо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 rot="583725">
            <a:off x="3253610" y="3939137"/>
            <a:ext cx="1837115" cy="7127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altLang="ko-KR" sz="2000" b="1" dirty="0">
                <a:cs typeface="Arial" pitchFamily="34" charset="0"/>
              </a:rPr>
              <a:t>Страховщик</a:t>
            </a:r>
            <a:endParaRPr lang="en-US" altLang="ko-KR" sz="2000" b="1" dirty="0">
              <a:cs typeface="Arial" pitchFamily="34" charset="0"/>
            </a:endParaRPr>
          </a:p>
        </p:txBody>
      </p:sp>
      <p:sp>
        <p:nvSpPr>
          <p:cNvPr id="31" name="Text Placeholder 13"/>
          <p:cNvSpPr txBox="1">
            <a:spLocks/>
          </p:cNvSpPr>
          <p:nvPr/>
        </p:nvSpPr>
        <p:spPr>
          <a:xfrm rot="618832">
            <a:off x="3840470" y="3028044"/>
            <a:ext cx="2020392" cy="7127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altLang="ko-KR" sz="2000" b="1" dirty="0">
                <a:cs typeface="Arial" pitchFamily="34" charset="0"/>
              </a:rPr>
              <a:t>Страхователь</a:t>
            </a:r>
            <a:endParaRPr lang="en-US" altLang="ko-KR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65100"/>
            <a:ext cx="9144000" cy="768350"/>
          </a:xfrm>
        </p:spPr>
        <p:txBody>
          <a:bodyPr/>
          <a:lstStyle/>
          <a:p>
            <a:pPr>
              <a:buNone/>
            </a:pPr>
            <a:r>
              <a:rPr lang="ru-RU" altLang="ko-KR" b="1" dirty="0" smtClean="0"/>
              <a:t>				    ВИДЫ </a:t>
            </a:r>
            <a:r>
              <a:rPr lang="ru-RU" altLang="ko-KR" b="1" dirty="0"/>
              <a:t>ПЕНСИЙ</a:t>
            </a:r>
            <a:endParaRPr lang="ko-KR" altLang="en-US" b="1" dirty="0"/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801018" y="1886093"/>
            <a:ext cx="5280207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3223693" y="3150049"/>
            <a:ext cx="5280207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801018" y="4546629"/>
            <a:ext cx="5424222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0"/>
          <p:cNvGrpSpPr/>
          <p:nvPr/>
        </p:nvGrpSpPr>
        <p:grpSpPr>
          <a:xfrm>
            <a:off x="316938" y="889870"/>
            <a:ext cx="5268267" cy="996221"/>
            <a:chOff x="-231497" y="3024664"/>
            <a:chExt cx="4695606" cy="747166"/>
          </a:xfrm>
        </p:grpSpPr>
        <p:sp>
          <p:nvSpPr>
            <p:cNvPr id="42" name="TextBox 41"/>
            <p:cNvSpPr txBox="1"/>
            <p:nvPr/>
          </p:nvSpPr>
          <p:spPr>
            <a:xfrm>
              <a:off x="254480" y="3287081"/>
              <a:ext cx="4209629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Обязательное пенсионное обеспечение, которое </a:t>
              </a:r>
            </a:p>
            <a:p>
              <a:r>
                <a:rPr lang="ru-RU" sz="1200" b="1" dirty="0"/>
                <a:t>охватывает всех работающих россиян, основывается </a:t>
              </a:r>
            </a:p>
            <a:p>
              <a:r>
                <a:rPr lang="ru-RU" sz="1200" b="1" dirty="0"/>
                <a:t>на страховых принципах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231497" y="3024664"/>
              <a:ext cx="205965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СТРАХОВАЯ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2765915" y="2060787"/>
            <a:ext cx="5760639" cy="1047155"/>
            <a:chOff x="2227711" y="2965897"/>
            <a:chExt cx="4577015" cy="785368"/>
          </a:xfrm>
        </p:grpSpPr>
        <p:sp>
          <p:nvSpPr>
            <p:cNvPr id="45" name="TextBox 44"/>
            <p:cNvSpPr txBox="1"/>
            <p:nvPr/>
          </p:nvSpPr>
          <p:spPr>
            <a:xfrm>
              <a:off x="2609431" y="3266516"/>
              <a:ext cx="4195295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/>
                <a:t>Назначается федеральным служащим, </a:t>
              </a:r>
              <a:r>
                <a:rPr lang="ru-RU" sz="1200" b="1" dirty="0" smtClean="0"/>
                <a:t>военнослужащим</a:t>
              </a:r>
            </a:p>
            <a:p>
              <a:pPr algn="r"/>
              <a:r>
                <a:rPr lang="ru-RU" sz="1200" b="1" dirty="0" smtClean="0"/>
                <a:t>гражданам</a:t>
              </a:r>
              <a:r>
                <a:rPr lang="ru-RU" sz="1200" b="1" dirty="0"/>
                <a:t>, пострадавшим в результате техногенных катастроф, </a:t>
              </a:r>
            </a:p>
            <a:p>
              <a:pPr algn="r"/>
              <a:r>
                <a:rPr lang="ru-RU" sz="1200" b="1" dirty="0"/>
                <a:t>нетрудоспособным гражданам.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27711" y="2965897"/>
              <a:ext cx="4577015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 ГОСУДАРСТВЕННОМУ ОБЕСПЕЧЕНИЮ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862183" y="3281410"/>
            <a:ext cx="4933952" cy="1217691"/>
            <a:chOff x="838939" y="3537457"/>
            <a:chExt cx="2077890" cy="913268"/>
          </a:xfrm>
        </p:grpSpPr>
        <p:sp>
          <p:nvSpPr>
            <p:cNvPr id="48" name="TextBox 47"/>
            <p:cNvSpPr txBox="1"/>
            <p:nvPr/>
          </p:nvSpPr>
          <p:spPr>
            <a:xfrm>
              <a:off x="838939" y="3827477"/>
              <a:ext cx="207789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Наряду с государственной системой обязательного </a:t>
              </a:r>
              <a:r>
                <a:rPr lang="ru-RU" sz="1200" b="1" dirty="0" smtClean="0"/>
                <a:t>пенсионного </a:t>
              </a:r>
              <a:r>
                <a:rPr lang="ru-RU" sz="1200" b="1" dirty="0"/>
                <a:t>страхования в России существует </a:t>
              </a:r>
              <a:r>
                <a:rPr lang="ru-RU" sz="1200" b="1" dirty="0" smtClean="0"/>
                <a:t>негосударственное </a:t>
              </a:r>
            </a:p>
            <a:p>
              <a:r>
                <a:rPr lang="ru-RU" sz="1200" b="1" dirty="0" smtClean="0"/>
                <a:t>пенсионное </a:t>
              </a:r>
              <a:r>
                <a:rPr lang="ru-RU" sz="1200" b="1" dirty="0"/>
                <a:t>страхование, в рамках которого у россиян есть </a:t>
              </a:r>
              <a:endParaRPr lang="ru-RU" sz="1200" b="1" dirty="0" smtClean="0"/>
            </a:p>
            <a:p>
              <a:r>
                <a:rPr lang="ru-RU" sz="1200" b="1" dirty="0" smtClean="0"/>
                <a:t>возможность </a:t>
              </a:r>
              <a:r>
                <a:rPr lang="ru-RU" sz="1200" b="1" dirty="0"/>
                <a:t>формировать еще одну пенсию.</a:t>
              </a:r>
              <a:r>
                <a:rPr lang="en-US" altLang="ko-KR" sz="1200" b="1" dirty="0"/>
                <a:t>   </a:t>
              </a:r>
              <a:endParaRPr lang="ko-KR" altLang="en-US" sz="1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939" y="3537457"/>
              <a:ext cx="205965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ДОБРОВОЛЬНАЯ ПЕНСИЯ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1" name="Straight Arrow Connector 33">
            <a:extLst>
              <a:ext uri="{FF2B5EF4-FFF2-40B4-BE49-F238E27FC236}">
                <a16:creationId xmlns:a16="http://schemas.microsoft.com/office/drawing/2014/main" xmlns="" id="{3606BFFF-9A88-473E-BB79-A63A66084D43}"/>
              </a:ext>
            </a:extLst>
          </p:cNvPr>
          <p:cNvCxnSpPr>
            <a:cxnSpLocks/>
          </p:cNvCxnSpPr>
          <p:nvPr/>
        </p:nvCxnSpPr>
        <p:spPr>
          <a:xfrm>
            <a:off x="3223692" y="5530220"/>
            <a:ext cx="5280207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007FA31-4DCA-40F9-B474-8F334D539098}"/>
              </a:ext>
            </a:extLst>
          </p:cNvPr>
          <p:cNvSpPr txBox="1"/>
          <p:nvPr/>
        </p:nvSpPr>
        <p:spPr>
          <a:xfrm>
            <a:off x="3635896" y="5068555"/>
            <a:ext cx="489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Средства, которые формируют накопительную пенсию, </a:t>
            </a:r>
            <a:endParaRPr lang="ru-RU" sz="1200" b="1" dirty="0" smtClean="0"/>
          </a:p>
          <a:p>
            <a:pPr algn="r"/>
            <a:r>
              <a:rPr lang="ru-RU" sz="1200" b="1" dirty="0" smtClean="0"/>
              <a:t>называют </a:t>
            </a:r>
            <a:r>
              <a:rPr lang="ru-RU" sz="1200" b="1" dirty="0"/>
              <a:t>пенсионными накоплениями. </a:t>
            </a:r>
            <a:endParaRPr lang="ko-KR" altLang="en-US" sz="12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8BF3BD0-C720-4423-9D16-A16D49269918}"/>
              </a:ext>
            </a:extLst>
          </p:cNvPr>
          <p:cNvSpPr txBox="1"/>
          <p:nvPr/>
        </p:nvSpPr>
        <p:spPr>
          <a:xfrm>
            <a:off x="3635896" y="4672574"/>
            <a:ext cx="4890658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НАКОПИТЕЛЬНАЯ ПЕНСИЯ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72FC3268-BFD8-4352-BD46-9C2B53E282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0"/>
            <a:ext cx="9144000" cy="76835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СТРАХОВЫЕ ВЗНОСЫ</a:t>
            </a:r>
            <a:endParaRPr lang="ru-RU" b="1" dirty="0"/>
          </a:p>
        </p:txBody>
      </p:sp>
      <p:sp>
        <p:nvSpPr>
          <p:cNvPr id="34818" name="Shape 476">
            <a:extLst>
              <a:ext uri="{FF2B5EF4-FFF2-40B4-BE49-F238E27FC236}">
                <a16:creationId xmlns:a16="http://schemas.microsoft.com/office/drawing/2014/main" xmlns="" id="{3D692395-AB07-47FA-8530-EE54D58438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BCEE4D54-58E0-4A61-8BA7-E5617F9494E4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7D3C287F-1663-4EC3-A96A-8DA918C638EC}"/>
              </a:ext>
            </a:extLst>
          </p:cNvPr>
          <p:cNvGraphicFramePr/>
          <p:nvPr/>
        </p:nvGraphicFramePr>
        <p:xfrm>
          <a:off x="971599" y="980728"/>
          <a:ext cx="761950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ADDB0C9D-332A-48A2-BF30-8437E0F88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8224" y="933450"/>
            <a:ext cx="9144000" cy="7683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dirty="0"/>
              <a:t>ПЕНСИОННЫЕ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БАЛЛЫ </a:t>
            </a:r>
            <a:r>
              <a:rPr lang="ru-RU" sz="3200" dirty="0"/>
              <a:t>ЗА КАЖДЫЙ ГОД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48CB88D2-0038-41E2-BF18-0F19B8068978}"/>
              </a:ext>
            </a:extLst>
          </p:cNvPr>
          <p:cNvSpPr txBox="1">
            <a:spLocks/>
          </p:cNvSpPr>
          <p:nvPr/>
        </p:nvSpPr>
        <p:spPr bwMode="auto">
          <a:xfrm>
            <a:off x="317114" y="4343586"/>
            <a:ext cx="681419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chemeClr val="tx1"/>
              </a:solidFill>
              <a:latin typeface="Lato Light" charset="0"/>
              <a:cs typeface="Lato Light" charset="0"/>
              <a:sym typeface="Lato Light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Только с «белой» зарплаты работодатели платят взносы </a:t>
            </a:r>
            <a:r>
              <a:rPr lang="ru-RU" altLang="ru-RU" sz="1600" b="1" dirty="0" smtClean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в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Пенсионный фонд. </a:t>
            </a:r>
            <a:endParaRPr lang="ru-RU" altLang="ru-RU" sz="1600" b="1" dirty="0" smtClean="0">
              <a:solidFill>
                <a:schemeClr val="tx1"/>
              </a:solidFill>
              <a:latin typeface="Lato Light" charset="0"/>
              <a:cs typeface="Lato Light" charset="0"/>
              <a:sym typeface="Lato Light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chemeClr val="tx1"/>
              </a:solidFill>
              <a:latin typeface="Lato Light" charset="0"/>
              <a:cs typeface="Lato Light" charset="0"/>
              <a:sym typeface="Lato Light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Только с «белой» зарплаты формируется ваша будущая пенсия.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33052CA8-472B-42EC-9865-5A034AA78EF3}"/>
              </a:ext>
            </a:extLst>
          </p:cNvPr>
          <p:cNvSpPr>
            <a:spLocks/>
          </p:cNvSpPr>
          <p:nvPr/>
        </p:nvSpPr>
        <p:spPr bwMode="auto">
          <a:xfrm>
            <a:off x="-598011" y="2903823"/>
            <a:ext cx="31607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количество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пенсионных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баллов за один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год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4DDB147E-924F-42C4-87C6-9CEDD183B821}"/>
              </a:ext>
            </a:extLst>
          </p:cNvPr>
          <p:cNvSpPr>
            <a:spLocks/>
          </p:cNvSpPr>
          <p:nvPr/>
        </p:nvSpPr>
        <p:spPr bwMode="auto">
          <a:xfrm>
            <a:off x="1067225" y="2854610"/>
            <a:ext cx="56880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сумма уплаченных страховых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взносов на страховую пенсию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800" b="1" dirty="0">
              <a:solidFill>
                <a:schemeClr val="tx1"/>
              </a:solidFill>
              <a:latin typeface="Univers" panose="020B0604020202020204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сумма страховых взносов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с максимальной </a:t>
            </a:r>
            <a:r>
              <a:rPr lang="ru-RU" altLang="ru-RU" sz="1600" b="1" dirty="0" err="1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взносооблагаемой</a:t>
            </a:r>
            <a:endParaRPr lang="ru-RU" altLang="ru-RU" sz="1600" b="1" dirty="0">
              <a:solidFill>
                <a:schemeClr val="tx1"/>
              </a:solidFill>
              <a:latin typeface="Lato Light" charset="0"/>
              <a:cs typeface="Lato Light" charset="0"/>
              <a:sym typeface="Lato Light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ru-RU" altLang="ru-RU" sz="16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заработной платы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EDE79EDA-E180-4B98-82BF-11E74BBEB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4911" y="3287998"/>
            <a:ext cx="3124019" cy="0"/>
          </a:xfrm>
          <a:prstGeom prst="line">
            <a:avLst/>
          </a:prstGeom>
          <a:noFill/>
          <a:ln w="412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B76538BF-BBF0-4963-AA91-38CA1B2E7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477" y="3191160"/>
            <a:ext cx="215900" cy="287338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85D908E9-7094-415A-974C-AECBA47CEB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477" y="3191160"/>
            <a:ext cx="215900" cy="287338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6E689101-F62A-41F2-9008-4437990C32E5}"/>
              </a:ext>
            </a:extLst>
          </p:cNvPr>
          <p:cNvSpPr>
            <a:spLocks/>
          </p:cNvSpPr>
          <p:nvPr/>
        </p:nvSpPr>
        <p:spPr bwMode="auto">
          <a:xfrm>
            <a:off x="5834320" y="3191160"/>
            <a:ext cx="12969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ru-RU" altLang="ru-RU" sz="6000" b="1" dirty="0">
                <a:solidFill>
                  <a:schemeClr val="tx1"/>
                </a:solidFill>
                <a:latin typeface="Lato Light" charset="0"/>
                <a:cs typeface="Lato Light" charset="0"/>
                <a:sym typeface="Lato Light" charset="0"/>
              </a:rPr>
              <a:t>10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xmlns="" id="{BE396A60-23A2-41B0-BC0D-10FEB9B23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1673" y="3383248"/>
            <a:ext cx="287338" cy="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xmlns="" id="{4F069D41-1302-4118-AA3F-0527A7227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1673" y="3191160"/>
            <a:ext cx="287338" cy="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8198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4294967295"/>
          </p:nvPr>
        </p:nvSpPr>
        <p:spPr>
          <a:xfrm>
            <a:off x="8596313" y="557213"/>
            <a:ext cx="547687" cy="52546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31813" y="409575"/>
            <a:ext cx="8064500" cy="67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tabLst/>
              <a:defRPr/>
            </a:pPr>
            <a:r>
              <a:rPr lang="ru-RU" sz="3200" b="1" dirty="0" smtClean="0">
                <a:latin typeface="Raleway" panose="020B0503030101060003" pitchFamily="34" charset="77"/>
                <a:sym typeface="Roboto Slab Light"/>
              </a:rPr>
              <a:t>Пенсионные баллы даются не только за трудовую деятельность</a:t>
            </a:r>
          </a:p>
        </p:txBody>
      </p:sp>
      <p:pic>
        <p:nvPicPr>
          <p:cNvPr id="18" name="Picture 4" descr="C:\Users\29017\Desktop\4еп4ыукфпск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872" y="1594478"/>
            <a:ext cx="785768" cy="198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-36512" y="131676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5050"/>
                </a:solidFill>
              </a:rPr>
              <a:t>за </a:t>
            </a:r>
            <a:r>
              <a:rPr lang="ru-RU" sz="1600" dirty="0">
                <a:solidFill>
                  <a:srgbClr val="FF5050"/>
                </a:solidFill>
              </a:rPr>
              <a:t>каждый год отпуска по уходу за ребенком</a:t>
            </a: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620838" y="1700808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балла</a:t>
            </a:r>
          </a:p>
        </p:txBody>
      </p:sp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1620838" y="2276542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3,6 балла</a:t>
            </a:r>
          </a:p>
        </p:txBody>
      </p:sp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1620838" y="2898842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5,4 балла</a:t>
            </a: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-36512" y="41010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5050"/>
                </a:solidFill>
                <a:latin typeface="+mn-lt"/>
              </a:rPr>
              <a:t>за каждый год воинской службы по призыву</a:t>
            </a:r>
          </a:p>
        </p:txBody>
      </p:sp>
      <p:pic>
        <p:nvPicPr>
          <p:cNvPr id="24" name="Picture 5" descr="C:\Users\29017\Desktop\пен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412" y="4367842"/>
            <a:ext cx="668246" cy="6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6"/>
          <p:cNvSpPr>
            <a:spLocks noChangeArrowheads="1"/>
          </p:cNvSpPr>
          <p:nvPr/>
        </p:nvSpPr>
        <p:spPr bwMode="auto">
          <a:xfrm>
            <a:off x="1619672" y="4431771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балла</a:t>
            </a:r>
          </a:p>
        </p:txBody>
      </p:sp>
      <p:sp>
        <p:nvSpPr>
          <p:cNvPr id="26" name="Прямоугольник 17"/>
          <p:cNvSpPr>
            <a:spLocks noChangeArrowheads="1"/>
          </p:cNvSpPr>
          <p:nvPr/>
        </p:nvSpPr>
        <p:spPr bwMode="auto">
          <a:xfrm>
            <a:off x="71438" y="508983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5050"/>
                </a:solidFill>
                <a:latin typeface="+mn-lt"/>
              </a:rPr>
              <a:t>за каждый год ухода за </a:t>
            </a:r>
            <a:r>
              <a:rPr lang="ru-RU" sz="1600" dirty="0" smtClean="0">
                <a:solidFill>
                  <a:srgbClr val="FF5050"/>
                </a:solidFill>
                <a:latin typeface="+mn-lt"/>
              </a:rPr>
              <a:t>инвалидами, </a:t>
            </a:r>
            <a:r>
              <a:rPr lang="ru-RU" sz="1600" dirty="0">
                <a:solidFill>
                  <a:srgbClr val="FF5050"/>
                </a:solidFill>
                <a:latin typeface="+mn-lt"/>
              </a:rPr>
              <a:t>лицами старше 80 лет</a:t>
            </a:r>
          </a:p>
        </p:txBody>
      </p:sp>
      <p:pic>
        <p:nvPicPr>
          <p:cNvPr id="27" name="Picture 6" descr="C:\Users\29017\Desktop\фы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731" y="5584083"/>
            <a:ext cx="679893" cy="64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1619672" y="5665894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1,8 балла</a:t>
            </a: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4427538" y="2404965"/>
            <a:ext cx="402431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FF5050"/>
                </a:solidFill>
                <a:latin typeface="Lato Light"/>
                <a:ea typeface="Lato Light"/>
                <a:cs typeface="Lato Light"/>
                <a:sym typeface="Lato Light"/>
              </a:rPr>
              <a:t>24,3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балла приобретает мама четырех детей, с каждым из которых она провела в отпуске по уходу 1,5 года.</a:t>
            </a:r>
          </a:p>
        </p:txBody>
      </p:sp>
      <p:sp>
        <p:nvSpPr>
          <p:cNvPr id="30" name="Прямоугольник 12"/>
          <p:cNvSpPr>
            <a:spLocks noChangeArrowheads="1"/>
          </p:cNvSpPr>
          <p:nvPr/>
        </p:nvSpPr>
        <p:spPr bwMode="auto">
          <a:xfrm>
            <a:off x="4019109" y="2092527"/>
            <a:ext cx="1710817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Пример</a:t>
            </a: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</p:txBody>
      </p:sp>
      <p:sp>
        <p:nvSpPr>
          <p:cNvPr id="31" name="Прямоугольник 13"/>
          <p:cNvSpPr>
            <a:spLocks noChangeArrowheads="1"/>
          </p:cNvSpPr>
          <p:nvPr/>
        </p:nvSpPr>
        <p:spPr bwMode="auto">
          <a:xfrm>
            <a:off x="1619250" y="3476691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5,4 балла</a:t>
            </a:r>
          </a:p>
        </p:txBody>
      </p:sp>
      <p:pic>
        <p:nvPicPr>
          <p:cNvPr id="32" name="Picture 17" descr="знач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195" y="3418681"/>
            <a:ext cx="556521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mond 16">
            <a:extLst>
              <a:ext uri="{FF2B5EF4-FFF2-40B4-BE49-F238E27FC236}">
                <a16:creationId xmlns:a16="http://schemas.microsoft.com/office/drawing/2014/main" xmlns="" id="{C8FA4579-93A6-E34C-A432-6A00D28AD620}"/>
              </a:ext>
            </a:extLst>
          </p:cNvPr>
          <p:cNvSpPr>
            <a:spLocks noChangeAspect="1"/>
          </p:cNvSpPr>
          <p:nvPr/>
        </p:nvSpPr>
        <p:spPr>
          <a:xfrm>
            <a:off x="6976279" y="2585575"/>
            <a:ext cx="1756535" cy="23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171FDED5-DEC6-404B-99C0-B803B2B60142}"/>
              </a:ext>
            </a:extLst>
          </p:cNvPr>
          <p:cNvSpPr>
            <a:spLocks noChangeAspect="1"/>
          </p:cNvSpPr>
          <p:nvPr/>
        </p:nvSpPr>
        <p:spPr>
          <a:xfrm>
            <a:off x="4751825" y="2585575"/>
            <a:ext cx="1756535" cy="2340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A1D8C615-9CE8-B947-99A7-05C64FF93E2F}"/>
              </a:ext>
            </a:extLst>
          </p:cNvPr>
          <p:cNvSpPr>
            <a:spLocks noChangeAspect="1"/>
          </p:cNvSpPr>
          <p:nvPr/>
        </p:nvSpPr>
        <p:spPr>
          <a:xfrm>
            <a:off x="2522015" y="2602984"/>
            <a:ext cx="1756535" cy="234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7285079" y="5167423"/>
            <a:ext cx="1159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Raleway" panose="020B0503030101060003" pitchFamily="34" charset="77"/>
                <a:ea typeface="Nunito Bold" charset="0"/>
                <a:cs typeface="Abhaya Libre Medium" panose="02000603000000000000" pitchFamily="2" charset="77"/>
              </a:rPr>
              <a:t>БАЛЛЫ</a:t>
            </a:r>
            <a:endParaRPr lang="en-US" sz="2000" b="1" dirty="0">
              <a:latin typeface="Raleway" panose="020B0503030101060003" pitchFamily="34" charset="77"/>
              <a:ea typeface="Nunito Bold" charset="0"/>
              <a:cs typeface="Abhaya Libre Medium" panose="02000603000000000000" pitchFamily="2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6038" y="5167423"/>
            <a:ext cx="138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Raleway" panose="020B0503030101060003" pitchFamily="34" charset="77"/>
                <a:ea typeface="Nunito Bold" charset="0"/>
                <a:cs typeface="Abhaya Libre Medium" panose="02000603000000000000" pitchFamily="2" charset="77"/>
              </a:rPr>
              <a:t>ВОЗРАСТ</a:t>
            </a:r>
            <a:endParaRPr lang="en-US" sz="2000" b="1" dirty="0">
              <a:latin typeface="Raleway" panose="020B0503030101060003" pitchFamily="34" charset="77"/>
              <a:ea typeface="Nunito Bold" charset="0"/>
              <a:cs typeface="Abhaya Libre Medium" panose="02000603000000000000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7332" y="5167423"/>
            <a:ext cx="919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Raleway" panose="020B0503030101060003" pitchFamily="34" charset="77"/>
                <a:ea typeface="Nunito Bold" charset="0"/>
                <a:cs typeface="Abhaya Libre Medium" panose="02000603000000000000" pitchFamily="2" charset="77"/>
              </a:rPr>
              <a:t>СТАЖ</a:t>
            </a:r>
            <a:endParaRPr lang="en-US" sz="2000" b="1" dirty="0">
              <a:latin typeface="Raleway" panose="020B0503030101060003" pitchFamily="34" charset="77"/>
              <a:ea typeface="Nunito Bold" charset="0"/>
              <a:cs typeface="Abhaya Libre Medium" panose="02000603000000000000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4278550" y="457200"/>
            <a:ext cx="4518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4000" b="1" dirty="0" smtClean="0"/>
              <a:t>УСЛОВИЯ ДЛЯ НАЗНАЧЕНИЯ ПЕНСИИ</a:t>
            </a:r>
            <a:endParaRPr lang="ko-KR" altLang="en-US" sz="4000" b="1" dirty="0"/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xmlns="" id="{B6926347-1132-5A49-AFEE-3415F7C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529" y="457200"/>
            <a:ext cx="1191" cy="1588"/>
          </a:xfrm>
          <a:custGeom>
            <a:avLst/>
            <a:gdLst>
              <a:gd name="T0" fmla="*/ 3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3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Raleway" panose="020B0503030101060003" pitchFamily="34" charset="77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192437BA-DBE6-9949-8AC3-D9BAF2E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340" y="717550"/>
            <a:ext cx="4763" cy="1588"/>
          </a:xfrm>
          <a:custGeom>
            <a:avLst/>
            <a:gdLst>
              <a:gd name="T0" fmla="*/ 9 w 17"/>
              <a:gd name="T1" fmla="*/ 0 h 1"/>
              <a:gd name="T2" fmla="*/ 9 w 17"/>
              <a:gd name="T3" fmla="*/ 0 h 1"/>
              <a:gd name="T4" fmla="*/ 15 w 17"/>
              <a:gd name="T5" fmla="*/ 0 h 1"/>
              <a:gd name="T6" fmla="*/ 15 w 17"/>
              <a:gd name="T7" fmla="*/ 0 h 1"/>
              <a:gd name="T8" fmla="*/ 9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9" y="0"/>
                </a:moveTo>
                <a:lnTo>
                  <a:pt x="9" y="0"/>
                </a:lnTo>
                <a:cubicBezTo>
                  <a:pt x="11" y="0"/>
                  <a:pt x="13" y="0"/>
                  <a:pt x="15" y="0"/>
                </a:cubicBezTo>
                <a:lnTo>
                  <a:pt x="15" y="0"/>
                </a:lnTo>
                <a:cubicBezTo>
                  <a:pt x="16" y="0"/>
                  <a:pt x="0" y="0"/>
                  <a:pt x="9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Raleway" panose="020B0503030101060003" pitchFamily="34" charset="77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xmlns="" id="{2B8107D7-4D0B-0F4F-ACCC-FF33C71E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545" y="6142041"/>
            <a:ext cx="1191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Raleway" panose="020B0503030101060003" pitchFamily="34" charset="7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8570" y="3444958"/>
            <a:ext cx="128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60/65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24476" y="3327995"/>
            <a:ext cx="84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15</a:t>
            </a:r>
            <a:endParaRPr lang="ru-RU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45298" y="3320900"/>
            <a:ext cx="84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/>
          <p:cNvSpPr txBox="1">
            <a:spLocks/>
          </p:cNvSpPr>
          <p:nvPr/>
        </p:nvSpPr>
        <p:spPr>
          <a:xfrm>
            <a:off x="467544" y="356659"/>
            <a:ext cx="3888432" cy="259261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ПЕНСИОННЫЙ ФОНД </a:t>
            </a:r>
          </a:p>
          <a:p>
            <a:pPr marL="0" indent="0">
              <a:buNone/>
            </a:pPr>
            <a:r>
              <a:rPr lang="ru-RU" altLang="ko-KR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РЯДОМ</a:t>
            </a:r>
            <a:endParaRPr lang="ko-KR" altLang="en-US" sz="36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949278"/>
            <a:ext cx="26642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ko-KR" sz="2000" dirty="0" smtClean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endParaRPr lang="ru-RU" altLang="ko-KR" sz="2000" dirty="0" smtClean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r>
              <a:rPr lang="ru-RU" altLang="ko-KR" sz="2000" dirty="0" smtClean="0">
                <a:solidFill>
                  <a:schemeClr val="tx2"/>
                </a:solidFill>
                <a:cs typeface="Arial" pitchFamily="34" charset="0"/>
              </a:rPr>
              <a:t>Клиентская </a:t>
            </a:r>
            <a:r>
              <a:rPr lang="ru-RU" altLang="ko-KR" sz="2000" dirty="0">
                <a:solidFill>
                  <a:schemeClr val="tx2"/>
                </a:solidFill>
                <a:cs typeface="Arial" pitchFamily="34" charset="0"/>
              </a:rPr>
              <a:t>служба ПФР есть в каждом районе.</a:t>
            </a:r>
          </a:p>
          <a:p>
            <a:endParaRPr lang="ru-RU" altLang="ko-KR" sz="2000" dirty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endParaRPr lang="ru-RU" altLang="ko-KR" sz="1600" dirty="0">
              <a:solidFill>
                <a:schemeClr val="tx2"/>
              </a:solidFill>
              <a:cs typeface="Arial" pitchFamily="34" charset="0"/>
            </a:endParaRPr>
          </a:p>
          <a:p>
            <a:endParaRPr lang="ru-RU" altLang="ko-KR" sz="16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5" name="Рисунок 14" descr="DSC_0038.JPG"/>
          <p:cNvPicPr>
            <a:picLocks noGrp="1" noChangeAspect="1"/>
          </p:cNvPicPr>
          <p:nvPr>
            <p:ph type="pic" idx="15"/>
          </p:nvPr>
        </p:nvPicPr>
        <p:blipFill>
          <a:blip r:embed="rId3" cstate="print"/>
          <a:srcRect l="24665" r="24665"/>
          <a:stretch>
            <a:fillRect/>
          </a:stretch>
        </p:blipFill>
        <p:spPr/>
      </p:pic>
      <p:pic>
        <p:nvPicPr>
          <p:cNvPr id="23" name="Рисунок 22" descr="DSC_0060.JPG"/>
          <p:cNvPicPr>
            <a:picLocks noGrp="1" noChangeAspect="1"/>
          </p:cNvPicPr>
          <p:nvPr>
            <p:ph type="pic" idx="17"/>
          </p:nvPr>
        </p:nvPicPr>
        <p:blipFill>
          <a:blip r:embed="rId4" cstate="print"/>
          <a:srcRect l="21732" r="21732"/>
          <a:stretch>
            <a:fillRect/>
          </a:stretch>
        </p:blipFill>
        <p:spPr/>
      </p:pic>
      <p:pic>
        <p:nvPicPr>
          <p:cNvPr id="26" name="Рисунок 25" descr="DSC_0164.jpg"/>
          <p:cNvPicPr>
            <a:picLocks noGrp="1" noChangeAspect="1"/>
          </p:cNvPicPr>
          <p:nvPr>
            <p:ph type="pic" idx="14"/>
          </p:nvPr>
        </p:nvPicPr>
        <p:blipFill>
          <a:blip r:embed="rId5" cstate="print"/>
          <a:srcRect l="21723" r="21723"/>
          <a:stretch>
            <a:fillRect/>
          </a:stretch>
        </p:blipFill>
        <p:spPr/>
      </p:pic>
      <p:pic>
        <p:nvPicPr>
          <p:cNvPr id="45" name="Рисунок 44" descr="DSC_0166.jpg"/>
          <p:cNvPicPr>
            <a:picLocks noGrp="1" noChangeAspect="1"/>
          </p:cNvPicPr>
          <p:nvPr>
            <p:ph type="pic" idx="16"/>
          </p:nvPr>
        </p:nvPicPr>
        <p:blipFill>
          <a:blip r:embed="rId6" cstate="print"/>
          <a:srcRect t="94" b="94"/>
          <a:stretch>
            <a:fillRect/>
          </a:stretch>
        </p:blipFill>
        <p:spPr/>
      </p:pic>
      <p:sp>
        <p:nvSpPr>
          <p:cNvPr id="18" name="Frame 17"/>
          <p:cNvSpPr/>
          <p:nvPr/>
        </p:nvSpPr>
        <p:spPr>
          <a:xfrm rot="18900000">
            <a:off x="6343368" y="3240763"/>
            <a:ext cx="1793332" cy="2391109"/>
          </a:xfrm>
          <a:prstGeom prst="frame">
            <a:avLst>
              <a:gd name="adj1" fmla="val 48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5330195" y="2154495"/>
            <a:ext cx="3599953" cy="3902330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aleway" panose="020B0503030101060003" pitchFamily="34" charset="77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864" y="2392196"/>
            <a:ext cx="3287882" cy="246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1"/>
          <p:cNvSpPr txBox="1">
            <a:spLocks/>
          </p:cNvSpPr>
          <p:nvPr/>
        </p:nvSpPr>
        <p:spPr>
          <a:xfrm>
            <a:off x="4354881" y="932721"/>
            <a:ext cx="4486940" cy="768085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ПЕНСИОННЫЙ ФОНД ОНЛАЙН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5547812" y="265816"/>
            <a:ext cx="2583712" cy="3840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www.pfrf.ru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grpSp>
        <p:nvGrpSpPr>
          <p:cNvPr id="25" name="Group 5"/>
          <p:cNvGrpSpPr/>
          <p:nvPr/>
        </p:nvGrpSpPr>
        <p:grpSpPr>
          <a:xfrm>
            <a:off x="1552806" y="2293522"/>
            <a:ext cx="624015" cy="832020"/>
            <a:chOff x="5364088" y="2787774"/>
            <a:chExt cx="914400" cy="914400"/>
          </a:xfrm>
        </p:grpSpPr>
        <p:sp>
          <p:nvSpPr>
            <p:cNvPr id="26" name="Oval 6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7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Block Arc 14"/>
          <p:cNvSpPr/>
          <p:nvPr/>
        </p:nvSpPr>
        <p:spPr>
          <a:xfrm rot="16200000">
            <a:off x="1703736" y="2595690"/>
            <a:ext cx="303375" cy="2276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" name="Group 9"/>
          <p:cNvGrpSpPr/>
          <p:nvPr/>
        </p:nvGrpSpPr>
        <p:grpSpPr>
          <a:xfrm>
            <a:off x="1552806" y="3461689"/>
            <a:ext cx="624015" cy="832020"/>
            <a:chOff x="5364088" y="2787774"/>
            <a:chExt cx="914400" cy="914400"/>
          </a:xfrm>
        </p:grpSpPr>
        <p:sp>
          <p:nvSpPr>
            <p:cNvPr id="32" name="Oval 10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11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13"/>
          <p:cNvGrpSpPr/>
          <p:nvPr/>
        </p:nvGrpSpPr>
        <p:grpSpPr>
          <a:xfrm>
            <a:off x="1552806" y="4629854"/>
            <a:ext cx="624015" cy="832020"/>
            <a:chOff x="5364088" y="2787774"/>
            <a:chExt cx="914400" cy="914400"/>
          </a:xfrm>
        </p:grpSpPr>
        <p:sp>
          <p:nvSpPr>
            <p:cNvPr id="35" name="Oval 14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15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17"/>
          <p:cNvGrpSpPr/>
          <p:nvPr/>
        </p:nvGrpSpPr>
        <p:grpSpPr>
          <a:xfrm>
            <a:off x="2345138" y="2557551"/>
            <a:ext cx="3096344" cy="627925"/>
            <a:chOff x="803640" y="3362835"/>
            <a:chExt cx="2059657" cy="470944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3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Личный кабинет гражданина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45138" y="365915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Пенсионный калькулятор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5138" y="464578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Вся актуальная информация о пенсионной системе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xmlns="" id="{AA29965E-03B0-40A7-8E22-F21406D0D9DD}"/>
              </a:ext>
            </a:extLst>
          </p:cNvPr>
          <p:cNvSpPr/>
          <p:nvPr/>
        </p:nvSpPr>
        <p:spPr>
          <a:xfrm>
            <a:off x="1730938" y="3637671"/>
            <a:ext cx="254160" cy="44846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Round Same Side Corner Rectangle 6">
            <a:extLst>
              <a:ext uri="{FF2B5EF4-FFF2-40B4-BE49-F238E27FC236}">
                <a16:creationId xmlns:a16="http://schemas.microsoft.com/office/drawing/2014/main" xmlns="" id="{70CF66EF-EFBC-4950-BF6B-411A105D7178}"/>
              </a:ext>
            </a:extLst>
          </p:cNvPr>
          <p:cNvSpPr/>
          <p:nvPr/>
        </p:nvSpPr>
        <p:spPr>
          <a:xfrm rot="2700000">
            <a:off x="1772208" y="4841201"/>
            <a:ext cx="137748" cy="47326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73" y="16674"/>
            <a:ext cx="3518660" cy="6033236"/>
          </a:xfrm>
          <a:prstGeom prst="rect">
            <a:avLst/>
          </a:prstGeom>
        </p:spPr>
      </p:pic>
      <p:pic>
        <p:nvPicPr>
          <p:cNvPr id="8" name="Рисунок 7" descr="C:\Users\m.romanyuk\AppData\Local\Microsoft\Windows\Temporary Internet Files\Content.Word\04.1 User p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11" y="929769"/>
            <a:ext cx="2123652" cy="42392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427614" y="1935127"/>
            <a:ext cx="4433777" cy="76808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ПЕНСИОННЫЙ ФОНД В ТВОЕМ СМАРТФОНЕ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75" y="5855385"/>
            <a:ext cx="713424" cy="794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47" y="5855385"/>
            <a:ext cx="713424" cy="772501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1784239" y="2915569"/>
            <a:ext cx="2808312" cy="12963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Можно узнать: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2402" y="3916859"/>
            <a:ext cx="318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Где находится ближайшая клиентская служба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2145" y="4501674"/>
            <a:ext cx="318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Как получить услуги ПФР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512" y="3349256"/>
            <a:ext cx="318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Сколько баллов у тебя на счете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7441" y="5159546"/>
            <a:ext cx="2022017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ЕСТЬ ВО ВСЕХ </a:t>
            </a:r>
          </a:p>
          <a:p>
            <a:pPr algn="ctr"/>
            <a:r>
              <a:rPr lang="ru-RU" sz="2000" b="1" dirty="0"/>
              <a:t>СОЦИАЛЬНЫХ СЕТЯХ</a:t>
            </a:r>
          </a:p>
        </p:txBody>
      </p:sp>
      <p:grpSp>
        <p:nvGrpSpPr>
          <p:cNvPr id="19" name="Группа 7"/>
          <p:cNvGrpSpPr>
            <a:grpSpLocks/>
          </p:cNvGrpSpPr>
          <p:nvPr/>
        </p:nvGrpSpPr>
        <p:grpSpPr bwMode="auto">
          <a:xfrm>
            <a:off x="1582145" y="5147258"/>
            <a:ext cx="2123660" cy="1416253"/>
            <a:chOff x="1619672" y="1844824"/>
            <a:chExt cx="5155679" cy="3456384"/>
          </a:xfrm>
        </p:grpSpPr>
        <p:pic>
          <p:nvPicPr>
            <p:cNvPr id="20" name="Picture 5" descr="C:\Users\user\Documents\13102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19672" y="1916832"/>
              <a:ext cx="3384376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Z:\08-проекты\2015\2015-баннеры\MetroUI-YouTube-Alt-2-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2040" y="1844824"/>
              <a:ext cx="1843311" cy="184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user\Documents\O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76056" y="3645024"/>
              <a:ext cx="158417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7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651465" y="692696"/>
            <a:ext cx="7020272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buFontTx/>
              <a:buChar char="-"/>
            </a:pPr>
            <a:r>
              <a:rPr lang="ru-RU" sz="3600" b="1" dirty="0">
                <a:cs typeface="Arial" pitchFamily="34" charset="0"/>
              </a:rPr>
              <a:t> </a:t>
            </a:r>
            <a:r>
              <a:rPr lang="ru-RU" sz="3600" b="1" dirty="0" smtClean="0">
                <a:cs typeface="Arial" pitchFamily="34" charset="0"/>
              </a:rPr>
              <a:t>Это нужно знать, чтобы:</a:t>
            </a:r>
            <a:endParaRPr lang="ru-RU" sz="3600" b="1" dirty="0">
              <a:cs typeface="Arial" pitchFamily="34" charset="0"/>
            </a:endParaRPr>
          </a:p>
          <a:p>
            <a:pPr algn="r"/>
            <a:endParaRPr lang="en-US" sz="3600" b="1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04" y="1844925"/>
            <a:ext cx="5480860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 rot="16200000">
            <a:off x="1956972" y="1798864"/>
            <a:ext cx="1118645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224" y="178858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60504" y="2999205"/>
            <a:ext cx="5480860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0"/>
          <p:cNvSpPr txBox="1"/>
          <p:nvPr/>
        </p:nvSpPr>
        <p:spPr bwMode="auto">
          <a:xfrm>
            <a:off x="3263981" y="3084763"/>
            <a:ext cx="5040560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 rot="16200000">
            <a:off x="1956972" y="2953144"/>
            <a:ext cx="1118645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9224" y="294286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60504" y="4153485"/>
            <a:ext cx="5480860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0"/>
          <p:cNvSpPr txBox="1"/>
          <p:nvPr/>
        </p:nvSpPr>
        <p:spPr bwMode="auto">
          <a:xfrm>
            <a:off x="3131840" y="4117206"/>
            <a:ext cx="5040560" cy="967978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b="1" dirty="0">
                <a:cs typeface="Arial" pitchFamily="34" charset="0"/>
              </a:rPr>
              <a:t>Понимать, что п</a:t>
            </a:r>
            <a:r>
              <a:rPr lang="ru-RU" altLang="ko-KR" b="1" dirty="0">
                <a:cs typeface="Arial" pitchFamily="34" charset="0"/>
                <a:sym typeface="Lato Light"/>
              </a:rPr>
              <a:t>енсионная формула и законы могут меняться, но суть пенсионной системы неизменна</a:t>
            </a:r>
            <a:endParaRPr lang="en-US" altLang="ko-KR" b="1" dirty="0">
              <a:cs typeface="Arial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 rot="16200000">
            <a:off x="1956972" y="4107424"/>
            <a:ext cx="1118645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9224" y="409714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60504" y="5307765"/>
            <a:ext cx="5480860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hevron 44"/>
          <p:cNvSpPr/>
          <p:nvPr/>
        </p:nvSpPr>
        <p:spPr>
          <a:xfrm rot="16200000">
            <a:off x="1956972" y="5261704"/>
            <a:ext cx="1118645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39224" y="525142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10"/>
          <p:cNvSpPr txBox="1"/>
          <p:nvPr/>
        </p:nvSpPr>
        <p:spPr bwMode="auto">
          <a:xfrm>
            <a:off x="3131840" y="1772816"/>
            <a:ext cx="5040560" cy="967978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b="1" dirty="0">
                <a:cs typeface="Arial" pitchFamily="34" charset="0"/>
              </a:rPr>
              <a:t>Уметь рационально распоряжаться настоящими и будущими финансами и быть финансово грамотным</a:t>
            </a:r>
            <a:endParaRPr lang="en-US" altLang="ko-KR" b="1" dirty="0">
              <a:cs typeface="Arial" pitchFamily="34" charset="0"/>
            </a:endParaRPr>
          </a:p>
        </p:txBody>
      </p:sp>
      <p:sp>
        <p:nvSpPr>
          <p:cNvPr id="50" name="TextBox 10"/>
          <p:cNvSpPr txBox="1"/>
          <p:nvPr/>
        </p:nvSpPr>
        <p:spPr bwMode="auto">
          <a:xfrm>
            <a:off x="3131840" y="2965078"/>
            <a:ext cx="5040560" cy="967978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b="1" dirty="0">
                <a:cs typeface="Arial" pitchFamily="34" charset="0"/>
              </a:rPr>
              <a:t>Знать, что пенсия </a:t>
            </a:r>
            <a:r>
              <a:rPr lang="ru-RU" altLang="ko-KR" b="1" dirty="0">
                <a:cs typeface="Arial" pitchFamily="34" charset="0"/>
                <a:sym typeface="Lato Light"/>
              </a:rPr>
              <a:t>формируется не когда-нибудь потом — она формируется с первого рабочего дня</a:t>
            </a:r>
            <a:endParaRPr lang="en-US" altLang="ko-KR" b="1" dirty="0">
              <a:cs typeface="Arial" pitchFamily="34" charset="0"/>
            </a:endParaRPr>
          </a:p>
        </p:txBody>
      </p:sp>
      <p:sp>
        <p:nvSpPr>
          <p:cNvPr id="52" name="TextBox 10"/>
          <p:cNvSpPr txBox="1"/>
          <p:nvPr/>
        </p:nvSpPr>
        <p:spPr bwMode="auto">
          <a:xfrm>
            <a:off x="3131840" y="5229200"/>
            <a:ext cx="5040560" cy="967978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b="1" dirty="0">
                <a:cs typeface="Arial" pitchFamily="34" charset="0"/>
              </a:rPr>
              <a:t>Помнить, что 43 миллиона российских пенсионеров дожили до пенсии и это 1/3 населения страны</a:t>
            </a:r>
            <a:endParaRPr lang="en-US" altLang="ko-KR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7960" y="2785730"/>
            <a:ext cx="6725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800" dirty="0" smtClean="0"/>
              <a:t>ПУСТЬ ПЕНСИЯ БУДЕТ РЕЗУЛЬТАТОМ УСПЕШНОЙ И ИНТЕРЕСНОЙ ЖИЗНИ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5">
            <a:extLst>
              <a:ext uri="{FF2B5EF4-FFF2-40B4-BE49-F238E27FC236}">
                <a16:creationId xmlns:a16="http://schemas.microsoft.com/office/drawing/2014/main" xmlns="" id="{D885CA8B-AB34-2040-BA52-089D3B8ACF5E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4604543" y="3588617"/>
            <a:ext cx="4126311" cy="981635"/>
          </a:xfrm>
          <a:custGeom>
            <a:avLst/>
            <a:gdLst>
              <a:gd name="T0" fmla="*/ 5769 w 5770"/>
              <a:gd name="T1" fmla="*/ 0 h 966"/>
              <a:gd name="T2" fmla="*/ 5567 w 5770"/>
              <a:gd name="T3" fmla="*/ 483 h 966"/>
              <a:gd name="T4" fmla="*/ 5769 w 5770"/>
              <a:gd name="T5" fmla="*/ 965 h 966"/>
              <a:gd name="T6" fmla="*/ 0 w 5770"/>
              <a:gd name="T7" fmla="*/ 965 h 966"/>
              <a:gd name="T8" fmla="*/ 201 w 5770"/>
              <a:gd name="T9" fmla="*/ 483 h 966"/>
              <a:gd name="T10" fmla="*/ 0 w 5770"/>
              <a:gd name="T11" fmla="*/ 0 h 966"/>
              <a:gd name="T12" fmla="*/ 5769 w 5770"/>
              <a:gd name="T13" fmla="*/ 0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70" h="966">
                <a:moveTo>
                  <a:pt x="5769" y="0"/>
                </a:moveTo>
                <a:lnTo>
                  <a:pt x="5567" y="483"/>
                </a:lnTo>
                <a:lnTo>
                  <a:pt x="5769" y="965"/>
                </a:lnTo>
                <a:lnTo>
                  <a:pt x="0" y="965"/>
                </a:lnTo>
                <a:lnTo>
                  <a:pt x="201" y="483"/>
                </a:lnTo>
                <a:lnTo>
                  <a:pt x="0" y="0"/>
                </a:lnTo>
                <a:lnTo>
                  <a:pt x="5769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7385F6D-F4D7-8C47-880B-7098554FE6B7}"/>
              </a:ext>
            </a:extLst>
          </p:cNvPr>
          <p:cNvGrpSpPr/>
          <p:nvPr/>
        </p:nvGrpSpPr>
        <p:grpSpPr>
          <a:xfrm>
            <a:off x="4770877" y="2004326"/>
            <a:ext cx="3759347" cy="1055370"/>
            <a:chOff x="6253591" y="1566806"/>
            <a:chExt cx="5012463" cy="1055370"/>
          </a:xfrm>
        </p:grpSpPr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xmlns="" id="{D6BF7007-D29D-AC43-90BC-F42142D73D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6253591" y="1640541"/>
              <a:ext cx="5012463" cy="981635"/>
            </a:xfrm>
            <a:custGeom>
              <a:avLst/>
              <a:gdLst>
                <a:gd name="T0" fmla="*/ 5769 w 5770"/>
                <a:gd name="T1" fmla="*/ 0 h 966"/>
                <a:gd name="T2" fmla="*/ 5567 w 5770"/>
                <a:gd name="T3" fmla="*/ 483 h 966"/>
                <a:gd name="T4" fmla="*/ 5769 w 5770"/>
                <a:gd name="T5" fmla="*/ 965 h 966"/>
                <a:gd name="T6" fmla="*/ 0 w 5770"/>
                <a:gd name="T7" fmla="*/ 965 h 966"/>
                <a:gd name="T8" fmla="*/ 201 w 5770"/>
                <a:gd name="T9" fmla="*/ 483 h 966"/>
                <a:gd name="T10" fmla="*/ 0 w 5770"/>
                <a:gd name="T11" fmla="*/ 0 h 966"/>
                <a:gd name="T12" fmla="*/ 5769 w 5770"/>
                <a:gd name="T13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70" h="966">
                  <a:moveTo>
                    <a:pt x="5769" y="0"/>
                  </a:moveTo>
                  <a:lnTo>
                    <a:pt x="5567" y="483"/>
                  </a:lnTo>
                  <a:lnTo>
                    <a:pt x="5769" y="965"/>
                  </a:lnTo>
                  <a:lnTo>
                    <a:pt x="0" y="965"/>
                  </a:lnTo>
                  <a:lnTo>
                    <a:pt x="201" y="483"/>
                  </a:lnTo>
                  <a:lnTo>
                    <a:pt x="0" y="0"/>
                  </a:lnTo>
                  <a:lnTo>
                    <a:pt x="576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xmlns="" id="{B496D8D1-D5C8-5140-87BB-096E09CEC541}"/>
                </a:ext>
              </a:extLst>
            </p:cNvPr>
            <p:cNvSpPr txBox="1"/>
            <p:nvPr/>
          </p:nvSpPr>
          <p:spPr>
            <a:xfrm>
              <a:off x="6564527" y="1566806"/>
              <a:ext cx="4340887" cy="94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500"/>
                </a:lnSpc>
              </a:pPr>
              <a:r>
                <a:rPr lang="ru-RU" sz="4400" b="1" dirty="0" smtClean="0">
                  <a:solidFill>
                    <a:schemeClr val="bg2"/>
                  </a:solidFill>
                  <a:latin typeface="Raleway SemiBold" panose="020B0503030101060003" pitchFamily="34" charset="77"/>
                  <a:ea typeface="Nunito Bold" charset="0"/>
                  <a:cs typeface="Arima Madurai Semi" pitchFamily="2" charset="77"/>
                </a:rPr>
                <a:t>НЕМНОГО</a:t>
              </a:r>
              <a:endParaRPr lang="en-US" sz="4400" b="1" dirty="0">
                <a:solidFill>
                  <a:schemeClr val="bg2"/>
                </a:solidFill>
                <a:latin typeface="Raleway SemiBold" panose="020B0503030101060003" pitchFamily="34" charset="77"/>
                <a:ea typeface="Nunito Bold" charset="0"/>
                <a:cs typeface="Arima Madurai Semi" pitchFamily="2" charset="77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2EA354-F2C3-1F4D-83F8-3AE7E45105AD}"/>
              </a:ext>
            </a:extLst>
          </p:cNvPr>
          <p:cNvSpPr/>
          <p:nvPr/>
        </p:nvSpPr>
        <p:spPr>
          <a:xfrm>
            <a:off x="4883354" y="3601169"/>
            <a:ext cx="35693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/>
                </a:solidFill>
                <a:latin typeface="Raleway SemiBold" panose="020B0503030101060003" pitchFamily="34" charset="77"/>
                <a:ea typeface="Nunito Bold" charset="0"/>
                <a:cs typeface="Arima Madurai Semi" pitchFamily="2" charset="77"/>
              </a:rPr>
              <a:t>ИСТОРИИ</a:t>
            </a:r>
            <a:endParaRPr lang="es-ES_tradnl" sz="5400" dirty="0"/>
          </a:p>
        </p:txBody>
      </p:sp>
      <p:pic>
        <p:nvPicPr>
          <p:cNvPr id="13" name="Рисунок 12" descr="6ae7d380-5194-11e7-9d81-fd655950218e1.jpg.(1000x1000x1)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5016" r="25016"/>
          <a:stretch>
            <a:fillRect/>
          </a:stretch>
        </p:blipFill>
        <p:spPr>
          <a:xfrm>
            <a:off x="291403" y="1169893"/>
            <a:ext cx="4129872" cy="4540992"/>
          </a:xfrm>
        </p:spPr>
      </p:pic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 idx="4294967295"/>
          </p:nvPr>
        </p:nvSpPr>
        <p:spPr>
          <a:xfrm>
            <a:off x="271305" y="221056"/>
            <a:ext cx="8325008" cy="164897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3600" dirty="0" smtClean="0"/>
              <a:t>Первый этап - пенсионное обеспечение  госслужащих и военных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" sz="3600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4294967295"/>
          </p:nvPr>
        </p:nvSpPr>
        <p:spPr>
          <a:xfrm>
            <a:off x="3526258" y="1555745"/>
            <a:ext cx="5292725" cy="435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«Лечебные» денежные выплаты раненым;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Законодательные акты Петра I об обязательствах государства оказывать помощь инвалидам за счет государственного бюджета;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Денежное содержание из государственной казны отставников военной службы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5" name="Shape 425"/>
          <p:cNvSpPr txBox="1">
            <a:spLocks noGrp="1"/>
          </p:cNvSpPr>
          <p:nvPr>
            <p:ph type="sldNum" idx="4294967295"/>
          </p:nvPr>
        </p:nvSpPr>
        <p:spPr>
          <a:xfrm>
            <a:off x="8596313" y="557213"/>
            <a:ext cx="547687" cy="52546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pic>
        <p:nvPicPr>
          <p:cNvPr id="5" name="Picture 2" descr="http://1.hidemyass.com/ip-4/encoded/Oi8vcmVjcnVpdC5haWYucnUvaW1nL3BldHIucG5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436" y="1555745"/>
            <a:ext cx="230969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 idx="4294967295"/>
          </p:nvPr>
        </p:nvSpPr>
        <p:spPr>
          <a:xfrm>
            <a:off x="140677" y="663543"/>
            <a:ext cx="9003323" cy="114538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3600" dirty="0" smtClean="0"/>
              <a:t>Начало формирования системного пенсионного обеспечения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" sz="3600"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4294967295"/>
          </p:nvPr>
        </p:nvSpPr>
        <p:spPr>
          <a:xfrm>
            <a:off x="3851275" y="1624148"/>
            <a:ext cx="5292725" cy="435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Создание касс для выдачи пособий по болезни и уходу с работы по инвалидности;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Система отчислений от заработной платы работников;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Накопления на личных счетах			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		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/>
              <a:t>СТРАХОВАЯ СИСТЕМА </a:t>
            </a:r>
            <a:endParaRPr b="1" dirty="0"/>
          </a:p>
        </p:txBody>
      </p:sp>
      <p:sp>
        <p:nvSpPr>
          <p:cNvPr id="425" name="Shape 425"/>
          <p:cNvSpPr txBox="1">
            <a:spLocks noGrp="1"/>
          </p:cNvSpPr>
          <p:nvPr>
            <p:ph type="sldNum" idx="4294967295"/>
          </p:nvPr>
        </p:nvSpPr>
        <p:spPr>
          <a:xfrm>
            <a:off x="8596313" y="557213"/>
            <a:ext cx="547687" cy="52546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7" name="Овал 6"/>
          <p:cNvSpPr/>
          <p:nvPr/>
        </p:nvSpPr>
        <p:spPr>
          <a:xfrm>
            <a:off x="414670" y="1808932"/>
            <a:ext cx="3436605" cy="33691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12627" y="5028523"/>
            <a:ext cx="1512168" cy="96010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4233"/>
            <a:ext cx="7538484" cy="968442"/>
          </a:xfrm>
        </p:spPr>
        <p:txBody>
          <a:bodyPr/>
          <a:lstStyle/>
          <a:p>
            <a:r>
              <a:rPr lang="ru-RU" dirty="0" smtClean="0"/>
              <a:t>Советский период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28542" y="1377156"/>
            <a:ext cx="4992174" cy="4356100"/>
          </a:xfrm>
        </p:spPr>
        <p:txBody>
          <a:bodyPr>
            <a:normAutofit fontScale="92500" lnSpcReduction="10000"/>
          </a:bodyPr>
          <a:lstStyle/>
          <a:p>
            <a:pPr marL="90488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tabLst>
                <a:tab pos="361950" algn="l"/>
              </a:tabLst>
              <a:defRPr/>
            </a:pPr>
            <a:r>
              <a:rPr lang="ru-RU" dirty="0" smtClean="0"/>
              <a:t>Все организации </a:t>
            </a:r>
          </a:p>
          <a:p>
            <a:pPr marL="90488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  <a:defRPr/>
            </a:pPr>
            <a:r>
              <a:rPr lang="ru-RU" dirty="0" smtClean="0"/>
              <a:t>отчисляют</a:t>
            </a:r>
          </a:p>
          <a:p>
            <a:pPr marL="90488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государству налоги, </a:t>
            </a:r>
          </a:p>
          <a:p>
            <a:pPr marL="90488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из которых формируется </a:t>
            </a:r>
          </a:p>
          <a:p>
            <a:pPr marL="90488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tabLst>
                <a:tab pos="361950" algn="l"/>
              </a:tabLst>
              <a:defRPr/>
            </a:pPr>
            <a:r>
              <a:rPr lang="ru-RU" dirty="0" smtClean="0"/>
              <a:t>бюджет страны;</a:t>
            </a:r>
          </a:p>
          <a:p>
            <a:pPr marL="90488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tabLst>
                <a:tab pos="361950" algn="l"/>
              </a:tabLst>
              <a:defRPr/>
            </a:pPr>
            <a:r>
              <a:rPr lang="ru-RU" dirty="0" smtClean="0"/>
              <a:t> Из этого бюджета производятся расходы на все государственные нужды, в том числе на выплату пенсий гражданам.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>
          <a:xfrm>
            <a:off x="8596313" y="557213"/>
            <a:ext cx="547687" cy="52546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5" name="Стрелка вниз 4"/>
          <p:cNvSpPr/>
          <p:nvPr/>
        </p:nvSpPr>
        <p:spPr>
          <a:xfrm>
            <a:off x="5728090" y="5253202"/>
            <a:ext cx="1512168" cy="96010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19649" y="632637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buClr>
                <a:srgbClr val="A6BCC9"/>
              </a:buClr>
              <a:buSzPct val="100000"/>
              <a:defRPr/>
            </a:pPr>
            <a:r>
              <a:rPr lang="ru-RU" sz="20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СИСТЕМА СОЦИАЛЬНОГО СТРАХОВАНИЯ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287080" y="1743737"/>
            <a:ext cx="3609564" cy="34775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4294967295"/>
          </p:nvPr>
        </p:nvSpPr>
        <p:spPr>
          <a:xfrm>
            <a:off x="3700463" y="1048132"/>
            <a:ext cx="4895850" cy="11525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Выплаты пенсионерам за счет пенсионных отчислений работающей части населения</a:t>
            </a:r>
            <a:endParaRPr lang="ru-RU" sz="1400" dirty="0"/>
          </a:p>
        </p:txBody>
      </p:sp>
      <p:sp>
        <p:nvSpPr>
          <p:cNvPr id="451" name="Shape 451"/>
          <p:cNvSpPr txBox="1">
            <a:spLocks noGrp="1"/>
          </p:cNvSpPr>
          <p:nvPr>
            <p:ph type="title" idx="4294967295"/>
          </p:nvPr>
        </p:nvSpPr>
        <p:spPr>
          <a:xfrm>
            <a:off x="393404" y="481806"/>
            <a:ext cx="8463516" cy="60086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Принцип солидарности поколений</a:t>
            </a:r>
            <a:endParaRPr lang="en" dirty="0"/>
          </a:p>
        </p:txBody>
      </p:sp>
      <p:sp>
        <p:nvSpPr>
          <p:cNvPr id="452" name="Shape 452"/>
          <p:cNvSpPr txBox="1">
            <a:spLocks noGrp="1"/>
          </p:cNvSpPr>
          <p:nvPr>
            <p:ph type="body" idx="4294967295"/>
          </p:nvPr>
        </p:nvSpPr>
        <p:spPr>
          <a:xfrm>
            <a:off x="5427886" y="2441227"/>
            <a:ext cx="3492832" cy="368141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реальности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Российской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Федерации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1,7 плательщиков –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 получатель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Работающих граждан – </a:t>
            </a:r>
            <a:r>
              <a:rPr lang="ru-RU" sz="16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73 </a:t>
            </a:r>
            <a:r>
              <a:rPr lang="ru-RU" sz="1600" dirty="0" err="1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млн</a:t>
            </a:r>
            <a:endParaRPr lang="ru-RU" sz="16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Пенсионеров - </a:t>
            </a:r>
            <a:r>
              <a:rPr lang="ru-RU" sz="16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43 </a:t>
            </a:r>
            <a:r>
              <a:rPr lang="ru-RU" sz="1600" dirty="0" err="1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млн</a:t>
            </a:r>
            <a:endParaRPr lang="ru-RU" sz="16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sldNum" idx="4294967295"/>
          </p:nvPr>
        </p:nvSpPr>
        <p:spPr>
          <a:xfrm>
            <a:off x="8596313" y="557213"/>
            <a:ext cx="547687" cy="52546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7" name="Shape 450"/>
          <p:cNvSpPr txBox="1">
            <a:spLocks/>
          </p:cNvSpPr>
          <p:nvPr/>
        </p:nvSpPr>
        <p:spPr>
          <a:xfrm>
            <a:off x="2699792" y="2328526"/>
            <a:ext cx="2664296" cy="32643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В идеале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ru-RU" sz="1800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Бескризисное существование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ru-RU" sz="1800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распределительной системы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10 плательщиков –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ru-RU" sz="18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1 получатель </a:t>
            </a:r>
          </a:p>
          <a:p>
            <a:pPr>
              <a:buClr>
                <a:schemeClr val="accent3"/>
              </a:buClr>
              <a:defRPr/>
            </a:pPr>
            <a:endParaRPr lang="ru-RU" sz="1800" dirty="0" smtClean="0">
              <a:solidFill>
                <a:srgbClr val="4A5C65"/>
              </a:solidFill>
              <a:latin typeface="Arial" pitchFamily="34" charset="0"/>
              <a:ea typeface="Lato Light"/>
              <a:cs typeface="Arial" pitchFamily="34" charset="0"/>
              <a:sym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404" y="4609971"/>
            <a:ext cx="2355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err="1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Отто</a:t>
            </a:r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 фон Бисмарк – 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создатель 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распределительной пенсионной</a:t>
            </a:r>
          </a:p>
          <a:p>
            <a:r>
              <a:rPr lang="ru-RU" sz="1100" i="1" dirty="0" smtClean="0">
                <a:solidFill>
                  <a:srgbClr val="4A5C65"/>
                </a:solidFill>
                <a:latin typeface="Arial" pitchFamily="34" charset="0"/>
                <a:ea typeface="Lato Light"/>
                <a:cs typeface="Arial" pitchFamily="34" charset="0"/>
                <a:sym typeface="Lato Light"/>
              </a:rPr>
              <a:t>системы</a:t>
            </a:r>
          </a:p>
        </p:txBody>
      </p:sp>
      <p:sp>
        <p:nvSpPr>
          <p:cNvPr id="9" name="Овал 8"/>
          <p:cNvSpPr/>
          <p:nvPr/>
        </p:nvSpPr>
        <p:spPr>
          <a:xfrm>
            <a:off x="393404" y="1892300"/>
            <a:ext cx="1658316" cy="240026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079" y="148856"/>
            <a:ext cx="7828548" cy="114831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Пенсионный фонд России (ПФР) основан 22 декабря 1990 года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31738" y="1520456"/>
            <a:ext cx="7782921" cy="20520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 smtClean="0">
                <a:latin typeface="+mn-lt"/>
              </a:rPr>
              <a:t>Впервые в стране была создана автономная внебюджетная система финансирования социальных выплат и формирования источников пенсионных капиталов. </a:t>
            </a:r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31739" y="4157330"/>
            <a:ext cx="4518726" cy="23285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n-lt"/>
              </a:rPr>
              <a:t>В течение 1991-1992 гг. отделения Пенсионного фонда России были созданы во всех субъектах Федерации.</a:t>
            </a:r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>
          <a:xfrm>
            <a:off x="8596313" y="557213"/>
            <a:ext cx="547687" cy="52546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4098" name="Picture 2" descr="Z:\ФОТОАРХИВ\здания пфр\ОПФР\opfr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439" y="3755348"/>
            <a:ext cx="3400561" cy="310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 txBox="1">
            <a:spLocks/>
          </p:cNvSpPr>
          <p:nvPr/>
        </p:nvSpPr>
        <p:spPr>
          <a:xfrm>
            <a:off x="251520" y="4221088"/>
            <a:ext cx="1656183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cs typeface="Arial" pitchFamily="34" charset="0"/>
              </a:rPr>
              <a:t>СНИЛС</a:t>
            </a:r>
            <a:endParaRPr lang="en-US" sz="2000" b="1" dirty="0"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617684" y="4365104"/>
            <a:ext cx="2234236" cy="682388"/>
            <a:chOff x="3779911" y="3327771"/>
            <a:chExt cx="1584178" cy="511791"/>
          </a:xfrm>
          <a:noFill/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>
                  <a:cs typeface="Arial" pitchFamily="34" charset="0"/>
                </a:rPr>
                <a:t>МАТЕРИНСКИЙ</a:t>
              </a:r>
            </a:p>
            <a:p>
              <a:pPr marL="0" indent="0" algn="ctr">
                <a:buNone/>
              </a:pPr>
              <a:r>
                <a:rPr lang="ru-RU" sz="1800" b="1" dirty="0">
                  <a:cs typeface="Arial" pitchFamily="34" charset="0"/>
                </a:rPr>
                <a:t>КАПИТАЛ</a:t>
              </a:r>
              <a:endParaRPr lang="en-US" sz="1800" b="1" dirty="0">
                <a:cs typeface="Arial" pitchFamily="34" charset="0"/>
              </a:endParaRP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23" name="Text Placeholder 17"/>
          <p:cNvSpPr txBox="1">
            <a:spLocks/>
          </p:cNvSpPr>
          <p:nvPr/>
        </p:nvSpPr>
        <p:spPr>
          <a:xfrm>
            <a:off x="3711879" y="4522201"/>
            <a:ext cx="1656183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cs typeface="Arial" pitchFamily="34" charset="0"/>
              </a:rPr>
              <a:t>НАЗНАЧЕНИЕ</a:t>
            </a:r>
          </a:p>
          <a:p>
            <a:pPr marL="0" indent="0" algn="ctr">
              <a:buNone/>
            </a:pPr>
            <a:r>
              <a:rPr lang="ru-RU" sz="1800" b="1" dirty="0">
                <a:cs typeface="Arial" pitchFamily="34" charset="0"/>
              </a:rPr>
              <a:t>И ВЫПЛАТА </a:t>
            </a:r>
          </a:p>
          <a:p>
            <a:pPr marL="0" indent="0" algn="ctr">
              <a:buNone/>
            </a:pPr>
            <a:r>
              <a:rPr lang="ru-RU" sz="1800" b="1" dirty="0">
                <a:cs typeface="Arial" pitchFamily="34" charset="0"/>
              </a:rPr>
              <a:t>ПЕНСИЙ</a:t>
            </a:r>
            <a:endParaRPr lang="en-US" sz="1800" b="1" dirty="0"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5364088" y="4336234"/>
            <a:ext cx="201622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cs typeface="Arial" pitchFamily="34" charset="0"/>
              </a:rPr>
              <a:t>СОЦИАЛЬНЫЕ </a:t>
            </a:r>
          </a:p>
          <a:p>
            <a:pPr marL="0" indent="0" algn="ctr">
              <a:buNone/>
            </a:pPr>
            <a:r>
              <a:rPr lang="ru-RU" sz="1800" b="1" dirty="0">
                <a:cs typeface="Arial" pitchFamily="34" charset="0"/>
              </a:rPr>
              <a:t>ВЫПЛАТЫ</a:t>
            </a:r>
            <a:endParaRPr lang="en-US" sz="1800" b="1" dirty="0">
              <a:cs typeface="Arial" pitchFamily="34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7172238" y="4474804"/>
            <a:ext cx="1656184" cy="682388"/>
            <a:chOff x="3779911" y="3327771"/>
            <a:chExt cx="1584178" cy="511791"/>
          </a:xfrm>
          <a:noFill/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>
                  <a:cs typeface="Arial" pitchFamily="34" charset="0"/>
                </a:rPr>
                <a:t>ВЕДЕНИЕ</a:t>
              </a:r>
            </a:p>
            <a:p>
              <a:pPr marL="0" indent="0" algn="ctr">
                <a:buNone/>
              </a:pPr>
              <a:r>
                <a:rPr lang="ru-RU" sz="1800" b="1" dirty="0">
                  <a:cs typeface="Arial" pitchFamily="34" charset="0"/>
                </a:rPr>
                <a:t>ФРИ </a:t>
              </a:r>
            </a:p>
            <a:p>
              <a:pPr marL="0" indent="0" algn="ctr">
                <a:buNone/>
              </a:pPr>
              <a:r>
                <a:rPr lang="ru-RU" sz="1800" b="1" dirty="0">
                  <a:cs typeface="Arial" pitchFamily="34" charset="0"/>
                </a:rPr>
                <a:t>и ЕГИССО</a:t>
              </a:r>
              <a:endParaRPr lang="en-US" sz="1800" b="1" dirty="0">
                <a:cs typeface="Arial" pitchFamily="34" charset="0"/>
              </a:endParaRP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800" dirty="0">
                <a:cs typeface="Arial" pitchFamily="34" charset="0"/>
              </a:endParaRPr>
            </a:p>
          </p:txBody>
        </p:sp>
      </p:grpSp>
      <p:pic>
        <p:nvPicPr>
          <p:cNvPr id="33" name="Рисунок 32" descr="мальчик.pn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2278" r="12278"/>
          <a:stretch>
            <a:fillRect/>
          </a:stretch>
        </p:blipFill>
        <p:spPr/>
      </p:pic>
      <p:pic>
        <p:nvPicPr>
          <p:cNvPr id="35" name="Рисунок 34" descr="0194IMG_2214.jpg"/>
          <p:cNvPicPr>
            <a:picLocks noGrp="1" noChangeAspect="1"/>
          </p:cNvPicPr>
          <p:nvPr>
            <p:ph type="pic" idx="12"/>
          </p:nvPr>
        </p:nvPicPr>
        <p:blipFill>
          <a:blip r:embed="rId4" cstate="print"/>
          <a:srcRect l="28505" r="28505"/>
          <a:stretch>
            <a:fillRect/>
          </a:stretch>
        </p:blipFill>
        <p:spPr/>
      </p:pic>
      <p:pic>
        <p:nvPicPr>
          <p:cNvPr id="42" name="Рисунок 41" descr="6133IMG_0189.jpg"/>
          <p:cNvPicPr>
            <a:picLocks noGrp="1" noChangeAspect="1"/>
          </p:cNvPicPr>
          <p:nvPr>
            <p:ph type="pic" idx="15"/>
          </p:nvPr>
        </p:nvPicPr>
        <p:blipFill>
          <a:blip r:embed="rId5" cstate="print"/>
          <a:srcRect l="28495" r="28495"/>
          <a:stretch>
            <a:fillRect/>
          </a:stretch>
        </p:blipFill>
        <p:spPr/>
      </p:pic>
      <p:pic>
        <p:nvPicPr>
          <p:cNvPr id="47" name="Рисунок 46" descr="0714IMG_3122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 l="1637" r="1637"/>
          <a:stretch>
            <a:fillRect/>
          </a:stretch>
        </p:blipFill>
        <p:spPr/>
      </p:pic>
      <p:sp>
        <p:nvSpPr>
          <p:cNvPr id="5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9144000" cy="768085"/>
          </a:xfrm>
        </p:spPr>
        <p:txBody>
          <a:bodyPr/>
          <a:lstStyle/>
          <a:p>
            <a:r>
              <a:rPr lang="ru-RU" altLang="ko-KR" b="1" dirty="0">
                <a:solidFill>
                  <a:schemeClr val="tx1"/>
                </a:solidFill>
              </a:rPr>
              <a:t>УСЛУГИ ПФР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028733"/>
            <a:ext cx="9144000" cy="384043"/>
          </a:xfrm>
        </p:spPr>
        <p:txBody>
          <a:bodyPr>
            <a:noAutofit/>
          </a:bodyPr>
          <a:lstStyle/>
          <a:p>
            <a:pPr lvl="0"/>
            <a:r>
              <a:rPr lang="ru-RU" altLang="ko-KR" sz="2000" b="1" dirty="0">
                <a:solidFill>
                  <a:schemeClr val="tx1"/>
                </a:solidFill>
              </a:rPr>
              <a:t>Пенсионный фонд Российской Федерации оказывает </a:t>
            </a:r>
          </a:p>
          <a:p>
            <a:pPr lvl="0"/>
            <a:r>
              <a:rPr lang="ru-RU" altLang="ko-KR" sz="2000" b="1" dirty="0">
                <a:solidFill>
                  <a:schemeClr val="tx1"/>
                </a:solidFill>
              </a:rPr>
              <a:t>25 государственных услуг</a:t>
            </a:r>
            <a:endParaRPr lang="en-US" altLang="ko-KR" sz="2000" b="1" dirty="0">
              <a:solidFill>
                <a:schemeClr val="tx1"/>
              </a:solidFill>
            </a:endParaRPr>
          </a:p>
        </p:txBody>
      </p:sp>
      <p:pic>
        <p:nvPicPr>
          <p:cNvPr id="65" name="Рисунок 64" descr="3240IMG_8414.jpg"/>
          <p:cNvPicPr>
            <a:picLocks noGrp="1" noChangeAspect="1"/>
          </p:cNvPicPr>
          <p:nvPr>
            <p:ph type="pic" idx="14"/>
          </p:nvPr>
        </p:nvPicPr>
        <p:blipFill>
          <a:blip r:embed="rId7" cstate="print"/>
          <a:srcRect l="28495" r="28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Fir - Light 1">
      <a:dk1>
        <a:srgbClr val="464646"/>
      </a:dk1>
      <a:lt1>
        <a:srgbClr val="FFFFFF"/>
      </a:lt1>
      <a:dk2>
        <a:srgbClr val="343434"/>
      </a:dk2>
      <a:lt2>
        <a:srgbClr val="FFFFFF"/>
      </a:lt2>
      <a:accent1>
        <a:srgbClr val="C9CEBE"/>
      </a:accent1>
      <a:accent2>
        <a:srgbClr val="99D0CF"/>
      </a:accent2>
      <a:accent3>
        <a:srgbClr val="FEC1CF"/>
      </a:accent3>
      <a:accent4>
        <a:srgbClr val="D9D9D8"/>
      </a:accent4>
      <a:accent5>
        <a:srgbClr val="FFEDE2"/>
      </a:accent5>
      <a:accent6>
        <a:srgbClr val="F3F3F3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761</Words>
  <Application>Microsoft Office PowerPoint</Application>
  <PresentationFormat>Экран (4:3)</PresentationFormat>
  <Paragraphs>209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맑은 고딕</vt:lpstr>
      <vt:lpstr>Abhaya Libre</vt:lpstr>
      <vt:lpstr>Abhaya Libre Medium</vt:lpstr>
      <vt:lpstr>Arial</vt:lpstr>
      <vt:lpstr>Arima Madurai Semi</vt:lpstr>
      <vt:lpstr>Calibri</vt:lpstr>
      <vt:lpstr>Calibri Light</vt:lpstr>
      <vt:lpstr>Lato Light</vt:lpstr>
      <vt:lpstr>Nunito Bold</vt:lpstr>
      <vt:lpstr>Raleway</vt:lpstr>
      <vt:lpstr>Raleway SemiBold</vt:lpstr>
      <vt:lpstr>Roboto Regular</vt:lpstr>
      <vt:lpstr>Roboto Slab Light</vt:lpstr>
      <vt:lpstr>Times New Roman</vt:lpstr>
      <vt:lpstr>Univers</vt:lpstr>
      <vt:lpstr>Wingdings</vt:lpstr>
      <vt:lpstr>Wingdings 2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Первый этап - пенсионное обеспечение  госслужащих и военных </vt:lpstr>
      <vt:lpstr>Начало формирования системного пенсионного обеспечения   </vt:lpstr>
      <vt:lpstr>Советский период</vt:lpstr>
      <vt:lpstr>Принцип солидарности поколений</vt:lpstr>
      <vt:lpstr>Пенсионный фонд России (ПФР) основан 22 декабря 1990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Элана</cp:lastModifiedBy>
  <cp:revision>403</cp:revision>
  <dcterms:created xsi:type="dcterms:W3CDTF">2018-12-21T22:04:22Z</dcterms:created>
  <dcterms:modified xsi:type="dcterms:W3CDTF">2021-10-11T15:04:52Z</dcterms:modified>
</cp:coreProperties>
</file>