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_rels/presentation.xml.rels" ContentType="application/vnd.openxmlformats-package.relationships+xml"/>
  <Override PartName="/ppt/media/image4.wmf" ContentType="image/x-wmf"/>
  <Override PartName="/ppt/media/image3.jpeg" ContentType="image/jpeg"/>
  <Override PartName="/ppt/media/image6.wmf" ContentType="image/x-wmf"/>
  <Override PartName="/ppt/media/image5.wmf" ContentType="image/x-wmf"/>
  <Override PartName="/ppt/media/image2.jpeg" ContentType="image/jpeg"/>
  <Override PartName="/ppt/media/image1.jpeg" ContentType="image/jpeg"/>
  <Override PartName="/ppt/slides/_rels/slide1.xml.rels" ContentType="application/vnd.openxmlformats-package.relationships+xml"/>
  <Override PartName="/ppt/slides/_rels/slide8.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0.xml.rels" ContentType="application/vnd.openxmlformats-package.relationships+xml"/>
  <Override PartName="/ppt/slides/_rels/slide3.xml.rels" ContentType="application/vnd.openxmlformats-package.relationships+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22.xml" ContentType="application/vnd.openxmlformats-officedocument.presentationml.slideLayout+xml"/>
  <Override PartName="/ppt/slideLayouts/slideLayout20.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14.xml.rels" ContentType="application/vnd.openxmlformats-package.relationships+xml"/>
  <Override PartName="/ppt/slideLayouts/_rels/slideLayout17.xml.rels" ContentType="application/vnd.openxmlformats-package.relationships+xml"/>
  <Override PartName="/ppt/slideLayouts/_rels/slideLayout10.xml.rels" ContentType="application/vnd.openxmlformats-package.relationships+xml"/>
  <Override PartName="/ppt/slideLayouts/_rels/slideLayout16.xml.rels" ContentType="application/vnd.openxmlformats-package.relationships+xml"/>
  <Override PartName="/ppt/slideLayouts/_rels/slideLayout24.xml.rels" ContentType="application/vnd.openxmlformats-package.relationships+xml"/>
  <Override PartName="/ppt/slideLayouts/_rels/slideLayout18.xml.rels" ContentType="application/vnd.openxmlformats-package.relationships+xml"/>
  <Override PartName="/ppt/slideLayouts/_rels/slideLayout11.xml.rels" ContentType="application/vnd.openxmlformats-package.relationships+xml"/>
  <Override PartName="/ppt/slideLayouts/_rels/slideLayout23.xml.rels" ContentType="application/vnd.openxmlformats-package.relationships+xml"/>
  <Override PartName="/ppt/slideLayouts/_rels/slideLayout15.xml.rels" ContentType="application/vnd.openxmlformats-package.relationships+xml"/>
  <Override PartName="/ppt/slideLayouts/_rels/slideLayout21.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1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3.xml.rels" ContentType="application/vnd.openxmlformats-package.relationships+xml"/>
  <Override PartName="/ppt/slideLayouts/_rels/slideLayout5.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presentation.xml" ContentType="application/vnd.openxmlformats-officedocument.presentationml.presentation.main+xml"/>
  <Override PartName="/ppt/theme/theme1.xml" ContentType="application/vnd.openxmlformats-officedocument.theme+xml"/>
  <Override PartName="/ppt/theme/theme2.xml" ContentType="application/vnd.openxmlformats-officedocument.them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29" name="PlaceHolder 2"/>
          <p:cNvSpPr>
            <a:spLocks noGrp="1"/>
          </p:cNvSpPr>
          <p:nvPr>
            <p:ph type="body"/>
          </p:nvPr>
        </p:nvSpPr>
        <p:spPr>
          <a:xfrm>
            <a:off x="609480" y="117468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0" name="PlaceHolder 3"/>
          <p:cNvSpPr>
            <a:spLocks noGrp="1"/>
          </p:cNvSpPr>
          <p:nvPr>
            <p:ph type="body"/>
          </p:nvPr>
        </p:nvSpPr>
        <p:spPr>
          <a:xfrm>
            <a:off x="609480" y="376164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32"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3"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4" name="PlaceHolder 4"/>
          <p:cNvSpPr>
            <a:spLocks noGrp="1"/>
          </p:cNvSpPr>
          <p:nvPr>
            <p:ph type="body"/>
          </p:nvPr>
        </p:nvSpPr>
        <p:spPr>
          <a:xfrm>
            <a:off x="60948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5" name="PlaceHolder 5"/>
          <p:cNvSpPr>
            <a:spLocks noGrp="1"/>
          </p:cNvSpPr>
          <p:nvPr>
            <p:ph type="body"/>
          </p:nvPr>
        </p:nvSpPr>
        <p:spPr>
          <a:xfrm>
            <a:off x="623196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37" name="PlaceHolder 2"/>
          <p:cNvSpPr>
            <a:spLocks noGrp="1"/>
          </p:cNvSpPr>
          <p:nvPr>
            <p:ph type="body"/>
          </p:nvPr>
        </p:nvSpPr>
        <p:spPr>
          <a:xfrm>
            <a:off x="60948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8" name="PlaceHolder 3"/>
          <p:cNvSpPr>
            <a:spLocks noGrp="1"/>
          </p:cNvSpPr>
          <p:nvPr>
            <p:ph type="body"/>
          </p:nvPr>
        </p:nvSpPr>
        <p:spPr>
          <a:xfrm>
            <a:off x="431964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39" name="PlaceHolder 4"/>
          <p:cNvSpPr>
            <a:spLocks noGrp="1"/>
          </p:cNvSpPr>
          <p:nvPr>
            <p:ph type="body"/>
          </p:nvPr>
        </p:nvSpPr>
        <p:spPr>
          <a:xfrm>
            <a:off x="802980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40" name="PlaceHolder 5"/>
          <p:cNvSpPr>
            <a:spLocks noGrp="1"/>
          </p:cNvSpPr>
          <p:nvPr>
            <p:ph type="body"/>
          </p:nvPr>
        </p:nvSpPr>
        <p:spPr>
          <a:xfrm>
            <a:off x="60948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41" name="PlaceHolder 6"/>
          <p:cNvSpPr>
            <a:spLocks noGrp="1"/>
          </p:cNvSpPr>
          <p:nvPr>
            <p:ph type="body"/>
          </p:nvPr>
        </p:nvSpPr>
        <p:spPr>
          <a:xfrm>
            <a:off x="431964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42" name="PlaceHolder 7"/>
          <p:cNvSpPr>
            <a:spLocks noGrp="1"/>
          </p:cNvSpPr>
          <p:nvPr>
            <p:ph type="body"/>
          </p:nvPr>
        </p:nvSpPr>
        <p:spPr>
          <a:xfrm>
            <a:off x="802980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50" name="PlaceHolder 2"/>
          <p:cNvSpPr>
            <a:spLocks noGrp="1"/>
          </p:cNvSpPr>
          <p:nvPr>
            <p:ph type="subTitle"/>
          </p:nvPr>
        </p:nvSpPr>
        <p:spPr>
          <a:xfrm>
            <a:off x="609480" y="1174680"/>
            <a:ext cx="10972440" cy="4952520"/>
          </a:xfrm>
          <a:prstGeom prst="rect">
            <a:avLst/>
          </a:prstGeom>
        </p:spPr>
        <p:txBody>
          <a:bodyPr lIns="0" rIns="0" tIns="0" bIns="0" anchor="ctr">
            <a:noAutofit/>
          </a:bodyPr>
          <a:p>
            <a:pPr algn="ctr"/>
            <a:endParaRPr b="0" lang="ru-RU"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52" name="PlaceHolder 2"/>
          <p:cNvSpPr>
            <a:spLocks noGrp="1"/>
          </p:cNvSpPr>
          <p:nvPr>
            <p:ph type="body"/>
          </p:nvPr>
        </p:nvSpPr>
        <p:spPr>
          <a:xfrm>
            <a:off x="609480" y="1174680"/>
            <a:ext cx="10972440" cy="49525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54" name="PlaceHolder 2"/>
          <p:cNvSpPr>
            <a:spLocks noGrp="1"/>
          </p:cNvSpPr>
          <p:nvPr>
            <p:ph type="body"/>
          </p:nvPr>
        </p:nvSpPr>
        <p:spPr>
          <a:xfrm>
            <a:off x="60948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55" name="PlaceHolder 3"/>
          <p:cNvSpPr>
            <a:spLocks noGrp="1"/>
          </p:cNvSpPr>
          <p:nvPr>
            <p:ph type="body"/>
          </p:nvPr>
        </p:nvSpPr>
        <p:spPr>
          <a:xfrm>
            <a:off x="623196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609480" y="190440"/>
            <a:ext cx="10972440" cy="2699640"/>
          </a:xfrm>
          <a:prstGeom prst="rect">
            <a:avLst/>
          </a:prstGeom>
        </p:spPr>
        <p:txBody>
          <a:bodyPr lIns="0" rIns="0" tIns="0" bIns="0" anchor="ctr">
            <a:noAutofit/>
          </a:bodyPr>
          <a:p>
            <a:pPr algn="ctr"/>
            <a:endParaRPr b="0" lang="ru-RU"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59"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60" name="PlaceHolder 3"/>
          <p:cNvSpPr>
            <a:spLocks noGrp="1"/>
          </p:cNvSpPr>
          <p:nvPr>
            <p:ph type="body"/>
          </p:nvPr>
        </p:nvSpPr>
        <p:spPr>
          <a:xfrm>
            <a:off x="623196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61" name="PlaceHolder 4"/>
          <p:cNvSpPr>
            <a:spLocks noGrp="1"/>
          </p:cNvSpPr>
          <p:nvPr>
            <p:ph type="body"/>
          </p:nvPr>
        </p:nvSpPr>
        <p:spPr>
          <a:xfrm>
            <a:off x="60948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8" name="PlaceHolder 2"/>
          <p:cNvSpPr>
            <a:spLocks noGrp="1"/>
          </p:cNvSpPr>
          <p:nvPr>
            <p:ph type="subTitle"/>
          </p:nvPr>
        </p:nvSpPr>
        <p:spPr>
          <a:xfrm>
            <a:off x="609480" y="1174680"/>
            <a:ext cx="10972440" cy="4952520"/>
          </a:xfrm>
          <a:prstGeom prst="rect">
            <a:avLst/>
          </a:prstGeom>
        </p:spPr>
        <p:txBody>
          <a:bodyPr lIns="0" rIns="0" tIns="0" bIns="0" anchor="ctr">
            <a:noAutofit/>
          </a:bodyPr>
          <a:p>
            <a:pPr algn="ctr"/>
            <a:endParaRPr b="0" lang="ru-RU"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63" name="PlaceHolder 2"/>
          <p:cNvSpPr>
            <a:spLocks noGrp="1"/>
          </p:cNvSpPr>
          <p:nvPr>
            <p:ph type="body"/>
          </p:nvPr>
        </p:nvSpPr>
        <p:spPr>
          <a:xfrm>
            <a:off x="60948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64"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65" name="PlaceHolder 4"/>
          <p:cNvSpPr>
            <a:spLocks noGrp="1"/>
          </p:cNvSpPr>
          <p:nvPr>
            <p:ph type="body"/>
          </p:nvPr>
        </p:nvSpPr>
        <p:spPr>
          <a:xfrm>
            <a:off x="623196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67"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68"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69" name="PlaceHolder 4"/>
          <p:cNvSpPr>
            <a:spLocks noGrp="1"/>
          </p:cNvSpPr>
          <p:nvPr>
            <p:ph type="body"/>
          </p:nvPr>
        </p:nvSpPr>
        <p:spPr>
          <a:xfrm>
            <a:off x="609480" y="376164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71" name="PlaceHolder 2"/>
          <p:cNvSpPr>
            <a:spLocks noGrp="1"/>
          </p:cNvSpPr>
          <p:nvPr>
            <p:ph type="body"/>
          </p:nvPr>
        </p:nvSpPr>
        <p:spPr>
          <a:xfrm>
            <a:off x="609480" y="117468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72" name="PlaceHolder 3"/>
          <p:cNvSpPr>
            <a:spLocks noGrp="1"/>
          </p:cNvSpPr>
          <p:nvPr>
            <p:ph type="body"/>
          </p:nvPr>
        </p:nvSpPr>
        <p:spPr>
          <a:xfrm>
            <a:off x="609480" y="376164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74"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75"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76" name="PlaceHolder 4"/>
          <p:cNvSpPr>
            <a:spLocks noGrp="1"/>
          </p:cNvSpPr>
          <p:nvPr>
            <p:ph type="body"/>
          </p:nvPr>
        </p:nvSpPr>
        <p:spPr>
          <a:xfrm>
            <a:off x="60948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77" name="PlaceHolder 5"/>
          <p:cNvSpPr>
            <a:spLocks noGrp="1"/>
          </p:cNvSpPr>
          <p:nvPr>
            <p:ph type="body"/>
          </p:nvPr>
        </p:nvSpPr>
        <p:spPr>
          <a:xfrm>
            <a:off x="623196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79" name="PlaceHolder 2"/>
          <p:cNvSpPr>
            <a:spLocks noGrp="1"/>
          </p:cNvSpPr>
          <p:nvPr>
            <p:ph type="body"/>
          </p:nvPr>
        </p:nvSpPr>
        <p:spPr>
          <a:xfrm>
            <a:off x="60948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80" name="PlaceHolder 3"/>
          <p:cNvSpPr>
            <a:spLocks noGrp="1"/>
          </p:cNvSpPr>
          <p:nvPr>
            <p:ph type="body"/>
          </p:nvPr>
        </p:nvSpPr>
        <p:spPr>
          <a:xfrm>
            <a:off x="431964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81" name="PlaceHolder 4"/>
          <p:cNvSpPr>
            <a:spLocks noGrp="1"/>
          </p:cNvSpPr>
          <p:nvPr>
            <p:ph type="body"/>
          </p:nvPr>
        </p:nvSpPr>
        <p:spPr>
          <a:xfrm>
            <a:off x="8029800" y="117468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82" name="PlaceHolder 5"/>
          <p:cNvSpPr>
            <a:spLocks noGrp="1"/>
          </p:cNvSpPr>
          <p:nvPr>
            <p:ph type="body"/>
          </p:nvPr>
        </p:nvSpPr>
        <p:spPr>
          <a:xfrm>
            <a:off x="60948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83" name="PlaceHolder 6"/>
          <p:cNvSpPr>
            <a:spLocks noGrp="1"/>
          </p:cNvSpPr>
          <p:nvPr>
            <p:ph type="body"/>
          </p:nvPr>
        </p:nvSpPr>
        <p:spPr>
          <a:xfrm>
            <a:off x="431964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84" name="PlaceHolder 7"/>
          <p:cNvSpPr>
            <a:spLocks noGrp="1"/>
          </p:cNvSpPr>
          <p:nvPr>
            <p:ph type="body"/>
          </p:nvPr>
        </p:nvSpPr>
        <p:spPr>
          <a:xfrm>
            <a:off x="8029800" y="3761640"/>
            <a:ext cx="35330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10" name="PlaceHolder 2"/>
          <p:cNvSpPr>
            <a:spLocks noGrp="1"/>
          </p:cNvSpPr>
          <p:nvPr>
            <p:ph type="body"/>
          </p:nvPr>
        </p:nvSpPr>
        <p:spPr>
          <a:xfrm>
            <a:off x="609480" y="1174680"/>
            <a:ext cx="10972440" cy="49525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12" name="PlaceHolder 2"/>
          <p:cNvSpPr>
            <a:spLocks noGrp="1"/>
          </p:cNvSpPr>
          <p:nvPr>
            <p:ph type="body"/>
          </p:nvPr>
        </p:nvSpPr>
        <p:spPr>
          <a:xfrm>
            <a:off x="60948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13" name="PlaceHolder 3"/>
          <p:cNvSpPr>
            <a:spLocks noGrp="1"/>
          </p:cNvSpPr>
          <p:nvPr>
            <p:ph type="body"/>
          </p:nvPr>
        </p:nvSpPr>
        <p:spPr>
          <a:xfrm>
            <a:off x="623196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609480" y="190440"/>
            <a:ext cx="10972440" cy="2699640"/>
          </a:xfrm>
          <a:prstGeom prst="rect">
            <a:avLst/>
          </a:prstGeom>
        </p:spPr>
        <p:txBody>
          <a:bodyPr lIns="0" rIns="0" tIns="0" bIns="0" anchor="ctr">
            <a:noAutofit/>
          </a:bodyPr>
          <a:p>
            <a:pPr algn="ctr"/>
            <a:endParaRPr b="0" lang="ru-RU"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17"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18" name="PlaceHolder 3"/>
          <p:cNvSpPr>
            <a:spLocks noGrp="1"/>
          </p:cNvSpPr>
          <p:nvPr>
            <p:ph type="body"/>
          </p:nvPr>
        </p:nvSpPr>
        <p:spPr>
          <a:xfrm>
            <a:off x="623196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19" name="PlaceHolder 4"/>
          <p:cNvSpPr>
            <a:spLocks noGrp="1"/>
          </p:cNvSpPr>
          <p:nvPr>
            <p:ph type="body"/>
          </p:nvPr>
        </p:nvSpPr>
        <p:spPr>
          <a:xfrm>
            <a:off x="60948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21" name="PlaceHolder 2"/>
          <p:cNvSpPr>
            <a:spLocks noGrp="1"/>
          </p:cNvSpPr>
          <p:nvPr>
            <p:ph type="body"/>
          </p:nvPr>
        </p:nvSpPr>
        <p:spPr>
          <a:xfrm>
            <a:off x="609480" y="1174680"/>
            <a:ext cx="5354280" cy="4952520"/>
          </a:xfrm>
          <a:prstGeom prst="rect">
            <a:avLst/>
          </a:prstGeom>
        </p:spPr>
        <p:txBody>
          <a:bodyPr lIns="0" rIns="0" tIns="0" bIns="0">
            <a:normAutofit/>
          </a:bodyPr>
          <a:p>
            <a:endParaRPr b="0" lang="ru-RU" sz="3200" spc="-1" strike="noStrike">
              <a:solidFill>
                <a:srgbClr val="000000"/>
              </a:solidFill>
              <a:latin typeface="Arial"/>
            </a:endParaRPr>
          </a:p>
        </p:txBody>
      </p:sp>
      <p:sp>
        <p:nvSpPr>
          <p:cNvPr id="22"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23" name="PlaceHolder 4"/>
          <p:cNvSpPr>
            <a:spLocks noGrp="1"/>
          </p:cNvSpPr>
          <p:nvPr>
            <p:ph type="body"/>
          </p:nvPr>
        </p:nvSpPr>
        <p:spPr>
          <a:xfrm>
            <a:off x="6231960" y="376164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190440"/>
            <a:ext cx="10972440" cy="582120"/>
          </a:xfrm>
          <a:prstGeom prst="rect">
            <a:avLst/>
          </a:prstGeom>
        </p:spPr>
        <p:txBody>
          <a:bodyPr lIns="0" rIns="0" tIns="0" bIns="0" anchor="ctr">
            <a:noAutofit/>
          </a:bodyPr>
          <a:p>
            <a:endParaRPr b="0" lang="ru-RU" sz="1800" spc="-1" strike="noStrike">
              <a:solidFill>
                <a:srgbClr val="000000"/>
              </a:solidFill>
              <a:latin typeface="Arial"/>
            </a:endParaRPr>
          </a:p>
        </p:txBody>
      </p:sp>
      <p:sp>
        <p:nvSpPr>
          <p:cNvPr id="25" name="PlaceHolder 2"/>
          <p:cNvSpPr>
            <a:spLocks noGrp="1"/>
          </p:cNvSpPr>
          <p:nvPr>
            <p:ph type="body"/>
          </p:nvPr>
        </p:nvSpPr>
        <p:spPr>
          <a:xfrm>
            <a:off x="60948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26" name="PlaceHolder 3"/>
          <p:cNvSpPr>
            <a:spLocks noGrp="1"/>
          </p:cNvSpPr>
          <p:nvPr>
            <p:ph type="body"/>
          </p:nvPr>
        </p:nvSpPr>
        <p:spPr>
          <a:xfrm>
            <a:off x="6231960" y="1174680"/>
            <a:ext cx="5354280" cy="2362320"/>
          </a:xfrm>
          <a:prstGeom prst="rect">
            <a:avLst/>
          </a:prstGeom>
        </p:spPr>
        <p:txBody>
          <a:bodyPr lIns="0" rIns="0" tIns="0" bIns="0">
            <a:normAutofit/>
          </a:bodyPr>
          <a:p>
            <a:endParaRPr b="0" lang="ru-RU" sz="3200" spc="-1" strike="noStrike">
              <a:solidFill>
                <a:srgbClr val="000000"/>
              </a:solidFill>
              <a:latin typeface="Arial"/>
            </a:endParaRPr>
          </a:p>
        </p:txBody>
      </p:sp>
      <p:sp>
        <p:nvSpPr>
          <p:cNvPr id="27" name="PlaceHolder 4"/>
          <p:cNvSpPr>
            <a:spLocks noGrp="1"/>
          </p:cNvSpPr>
          <p:nvPr>
            <p:ph type="body"/>
          </p:nvPr>
        </p:nvSpPr>
        <p:spPr>
          <a:xfrm>
            <a:off x="609480" y="3761640"/>
            <a:ext cx="10972440" cy="2362320"/>
          </a:xfrm>
          <a:prstGeom prst="rect">
            <a:avLst/>
          </a:prstGeom>
        </p:spPr>
        <p:txBody>
          <a:bodyPr lIns="0" rIns="0" tIns="0" bIns="0">
            <a:normAutofit/>
          </a:bodyPr>
          <a:p>
            <a:endParaRPr b="0" lang="ru-RU" sz="32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3.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 descr=""/>
          <p:cNvPicPr/>
          <p:nvPr/>
        </p:nvPicPr>
        <p:blipFill>
          <a:blip r:embed="rId2"/>
          <a:stretch/>
        </p:blipFill>
        <p:spPr>
          <a:xfrm>
            <a:off x="0" y="0"/>
            <a:ext cx="12208680" cy="6857640"/>
          </a:xfrm>
          <a:prstGeom prst="rect">
            <a:avLst/>
          </a:prstGeom>
          <a:ln w="9360">
            <a:noFill/>
          </a:ln>
        </p:spPr>
      </p:pic>
      <p:pic>
        <p:nvPicPr>
          <p:cNvPr id="1" name="Picture 2" descr=""/>
          <p:cNvPicPr/>
          <p:nvPr/>
        </p:nvPicPr>
        <p:blipFill>
          <a:blip r:embed="rId3"/>
          <a:stretch/>
        </p:blipFill>
        <p:spPr>
          <a:xfrm>
            <a:off x="0" y="0"/>
            <a:ext cx="12208680" cy="6857640"/>
          </a:xfrm>
          <a:prstGeom prst="rect">
            <a:avLst/>
          </a:prstGeom>
          <a:ln w="9360">
            <a:noFill/>
          </a:ln>
        </p:spPr>
      </p:pic>
      <p:sp>
        <p:nvSpPr>
          <p:cNvPr id="2" name="PlaceHolder 1"/>
          <p:cNvSpPr>
            <a:spLocks noGrp="1"/>
          </p:cNvSpPr>
          <p:nvPr>
            <p:ph type="title"/>
          </p:nvPr>
        </p:nvSpPr>
        <p:spPr>
          <a:xfrm>
            <a:off x="624240" y="1197000"/>
            <a:ext cx="10942920" cy="1082160"/>
          </a:xfrm>
          <a:prstGeom prst="rect">
            <a:avLst/>
          </a:prstGeom>
        </p:spPr>
        <p:txBody>
          <a:bodyPr lIns="90000" rIns="90000" tIns="45000" bIns="45000" anchor="ctr">
            <a:noAutofit/>
          </a:bodyPr>
          <a:p>
            <a:pPr algn="ctr">
              <a:lnSpc>
                <a:spcPct val="100000"/>
              </a:lnSpc>
            </a:pPr>
            <a:r>
              <a:rPr b="0" lang="en-US" sz="3600" spc="-1" strike="noStrike">
                <a:solidFill>
                  <a:srgbClr val="ffffff"/>
                </a:solidFill>
                <a:latin typeface="Arial"/>
                <a:ea typeface="SimSun"/>
              </a:rPr>
              <a:t>Click to edit Master title style</a:t>
            </a:r>
            <a:endParaRPr b="0" lang="ru-RU" sz="3600" spc="-1" strike="noStrike">
              <a:solidFill>
                <a:srgbClr val="000000"/>
              </a:solidFill>
              <a:latin typeface="Arial"/>
            </a:endParaRPr>
          </a:p>
        </p:txBody>
      </p:sp>
      <p:sp>
        <p:nvSpPr>
          <p:cNvPr id="3" name="PlaceHolder 2"/>
          <p:cNvSpPr>
            <a:spLocks noGrp="1"/>
          </p:cNvSpPr>
          <p:nvPr>
            <p:ph type="dt"/>
          </p:nvPr>
        </p:nvSpPr>
        <p:spPr>
          <a:xfrm>
            <a:off x="609480" y="6245280"/>
            <a:ext cx="2844360" cy="475920"/>
          </a:xfrm>
          <a:prstGeom prst="rect">
            <a:avLst/>
          </a:prstGeom>
        </p:spPr>
        <p:txBody>
          <a:bodyPr>
            <a:noAutofit/>
          </a:bodyPr>
          <a:p>
            <a:endParaRPr b="0" lang="ru-RU" sz="2400" spc="-1" strike="noStrike">
              <a:latin typeface="Times New Roman"/>
            </a:endParaRPr>
          </a:p>
        </p:txBody>
      </p:sp>
      <p:sp>
        <p:nvSpPr>
          <p:cNvPr id="4" name="PlaceHolder 3"/>
          <p:cNvSpPr>
            <a:spLocks noGrp="1"/>
          </p:cNvSpPr>
          <p:nvPr>
            <p:ph type="ftr"/>
          </p:nvPr>
        </p:nvSpPr>
        <p:spPr>
          <a:xfrm>
            <a:off x="4165560" y="6245280"/>
            <a:ext cx="3860280" cy="475920"/>
          </a:xfrm>
          <a:prstGeom prst="rect">
            <a:avLst/>
          </a:prstGeom>
        </p:spPr>
        <p:txBody>
          <a:bodyPr>
            <a:noAutofit/>
          </a:bodyPr>
          <a:p>
            <a:endParaRPr b="0" lang="ru-RU" sz="2400" spc="-1" strike="noStrike">
              <a:latin typeface="Times New Roman"/>
            </a:endParaRPr>
          </a:p>
        </p:txBody>
      </p:sp>
      <p:sp>
        <p:nvSpPr>
          <p:cNvPr id="5" name="PlaceHolder 4"/>
          <p:cNvSpPr>
            <a:spLocks noGrp="1"/>
          </p:cNvSpPr>
          <p:nvPr>
            <p:ph type="sldNum"/>
          </p:nvPr>
        </p:nvSpPr>
        <p:spPr>
          <a:xfrm>
            <a:off x="8737560" y="6245280"/>
            <a:ext cx="2844360" cy="475920"/>
          </a:xfrm>
          <a:prstGeom prst="rect">
            <a:avLst/>
          </a:prstGeom>
        </p:spPr>
        <p:txBody>
          <a:bodyPr>
            <a:noAutofit/>
          </a:bodyPr>
          <a:p>
            <a:endParaRPr b="0" lang="ru-RU" sz="2400" spc="-1" strike="noStrike">
              <a:latin typeface="Times New Roman"/>
            </a:endParaRPr>
          </a:p>
        </p:txBody>
      </p:sp>
      <p:sp>
        <p:nvSpPr>
          <p:cNvPr id="6"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ru-RU" sz="3200" spc="-1" strike="noStrike">
                <a:solidFill>
                  <a:srgbClr val="000000"/>
                </a:solidFill>
                <a:latin typeface="Arial"/>
              </a:rPr>
              <a:t>Для правки структуры щёлкните мышью</a:t>
            </a:r>
            <a:endParaRPr b="0" lang="ru-RU"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ru-RU" sz="2400" spc="-1" strike="noStrike">
                <a:solidFill>
                  <a:srgbClr val="000000"/>
                </a:solidFill>
                <a:latin typeface="Arial"/>
              </a:rPr>
              <a:t>Второй уровень структуры</a:t>
            </a:r>
            <a:endParaRPr b="0" lang="ru-RU" sz="24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ru-RU" sz="2000" spc="-1" strike="noStrike">
                <a:solidFill>
                  <a:srgbClr val="000000"/>
                </a:solidFill>
                <a:latin typeface="Arial"/>
              </a:rPr>
              <a:t>Третий уровень структуры</a:t>
            </a:r>
            <a:endParaRPr b="0" lang="ru-RU" sz="20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ru-RU" sz="2000" spc="-1" strike="noStrike">
                <a:solidFill>
                  <a:srgbClr val="000000"/>
                </a:solidFill>
                <a:latin typeface="Arial"/>
              </a:rPr>
              <a:t>Четвёртый уровень структуры</a:t>
            </a:r>
            <a:endParaRPr b="0" lang="ru-RU"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ru-RU" sz="2000" spc="-1" strike="noStrike">
                <a:solidFill>
                  <a:srgbClr val="000000"/>
                </a:solidFill>
                <a:latin typeface="Arial"/>
              </a:rPr>
              <a:t>Пятый уровень структуры</a:t>
            </a:r>
            <a:endParaRPr b="0" lang="ru-RU"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ru-RU" sz="2000" spc="-1" strike="noStrike">
                <a:solidFill>
                  <a:srgbClr val="000000"/>
                </a:solidFill>
                <a:latin typeface="Arial"/>
              </a:rPr>
              <a:t>Шестой уровень структуры</a:t>
            </a:r>
            <a:endParaRPr b="0" lang="ru-RU"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ru-RU" sz="2000" spc="-1" strike="noStrike">
                <a:solidFill>
                  <a:srgbClr val="000000"/>
                </a:solidFill>
                <a:latin typeface="Arial"/>
              </a:rPr>
              <a:t>Седьмой уровень структуры</a:t>
            </a:r>
            <a:endParaRPr b="0" lang="ru-RU"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3" name="Picture 9" descr=""/>
          <p:cNvPicPr/>
          <p:nvPr/>
        </p:nvPicPr>
        <p:blipFill>
          <a:blip r:embed="rId2"/>
          <a:stretch/>
        </p:blipFill>
        <p:spPr>
          <a:xfrm>
            <a:off x="0" y="0"/>
            <a:ext cx="12208680" cy="6857640"/>
          </a:xfrm>
          <a:prstGeom prst="rect">
            <a:avLst/>
          </a:prstGeom>
          <a:ln w="9360">
            <a:noFill/>
          </a:ln>
        </p:spPr>
      </p:pic>
      <p:sp>
        <p:nvSpPr>
          <p:cNvPr id="44" name="PlaceHolder 1"/>
          <p:cNvSpPr>
            <a:spLocks noGrp="1"/>
          </p:cNvSpPr>
          <p:nvPr>
            <p:ph type="title"/>
          </p:nvPr>
        </p:nvSpPr>
        <p:spPr>
          <a:xfrm>
            <a:off x="609480" y="190440"/>
            <a:ext cx="10972440" cy="582120"/>
          </a:xfrm>
          <a:prstGeom prst="rect">
            <a:avLst/>
          </a:prstGeom>
        </p:spPr>
        <p:txBody>
          <a:bodyPr lIns="90000" rIns="90000" tIns="45000" bIns="45000" anchor="ctr">
            <a:noAutofit/>
          </a:bodyPr>
          <a:p>
            <a:pPr>
              <a:lnSpc>
                <a:spcPct val="100000"/>
              </a:lnSpc>
            </a:pPr>
            <a:r>
              <a:rPr b="0" lang="en-US" sz="3600" spc="-1" strike="noStrike">
                <a:solidFill>
                  <a:srgbClr val="000000"/>
                </a:solidFill>
                <a:latin typeface="Arial"/>
                <a:ea typeface="SimSun"/>
              </a:rPr>
              <a:t>Click to edit Master title style</a:t>
            </a:r>
            <a:endParaRPr b="0" lang="ru-RU" sz="3600" spc="-1" strike="noStrike">
              <a:solidFill>
                <a:srgbClr val="000000"/>
              </a:solidFill>
              <a:latin typeface="Arial"/>
            </a:endParaRPr>
          </a:p>
        </p:txBody>
      </p:sp>
      <p:sp>
        <p:nvSpPr>
          <p:cNvPr id="45" name="PlaceHolder 2"/>
          <p:cNvSpPr>
            <a:spLocks noGrp="1"/>
          </p:cNvSpPr>
          <p:nvPr>
            <p:ph type="body"/>
          </p:nvPr>
        </p:nvSpPr>
        <p:spPr>
          <a:xfrm>
            <a:off x="609480" y="1174680"/>
            <a:ext cx="10972440" cy="4952520"/>
          </a:xfrm>
          <a:prstGeom prst="rect">
            <a:avLst/>
          </a:prstGeom>
        </p:spPr>
        <p:txBody>
          <a:bodyPr lIns="90000" rIns="90000" tIns="45000" bIns="45000">
            <a:noAutofit/>
          </a:bodyPr>
          <a:p>
            <a:pPr marL="343080" indent="-342720">
              <a:lnSpc>
                <a:spcPct val="100000"/>
              </a:lnSpc>
              <a:spcBef>
                <a:spcPts val="641"/>
              </a:spcBef>
              <a:buClr>
                <a:srgbClr val="000000"/>
              </a:buClr>
              <a:buFont typeface="Symbol" charset="2"/>
              <a:buChar char=""/>
            </a:pPr>
            <a:r>
              <a:rPr b="0" lang="en-US" sz="3200" spc="-1" strike="noStrike">
                <a:solidFill>
                  <a:srgbClr val="000000"/>
                </a:solidFill>
                <a:latin typeface="Arial"/>
                <a:ea typeface="SimSun"/>
              </a:rPr>
              <a:t>Click to edit Master text styles</a:t>
            </a:r>
            <a:endParaRPr b="0" lang="ru-RU" sz="3200" spc="-1" strike="noStrike">
              <a:solidFill>
                <a:srgbClr val="000000"/>
              </a:solidFill>
              <a:latin typeface="Arial"/>
            </a:endParaRPr>
          </a:p>
          <a:p>
            <a:pPr lvl="1" marL="743040" indent="-285480">
              <a:lnSpc>
                <a:spcPct val="100000"/>
              </a:lnSpc>
              <a:spcBef>
                <a:spcPts val="561"/>
              </a:spcBef>
              <a:buClr>
                <a:srgbClr val="000000"/>
              </a:buClr>
              <a:buFont typeface="Symbol" charset="2"/>
              <a:buChar char=""/>
            </a:pPr>
            <a:r>
              <a:rPr b="0" lang="en-US" sz="2800" spc="-1" strike="noStrike">
                <a:solidFill>
                  <a:srgbClr val="000000"/>
                </a:solidFill>
                <a:latin typeface="Arial"/>
                <a:ea typeface="SimSun"/>
              </a:rPr>
              <a:t>Second level</a:t>
            </a:r>
            <a:endParaRPr b="0" lang="ru-RU" sz="2800" spc="-1" strike="noStrike">
              <a:solidFill>
                <a:srgbClr val="000000"/>
              </a:solidFill>
              <a:latin typeface="Arial"/>
            </a:endParaRPr>
          </a:p>
          <a:p>
            <a:pPr lvl="2" marL="1143000" indent="-228240">
              <a:lnSpc>
                <a:spcPct val="100000"/>
              </a:lnSpc>
              <a:spcBef>
                <a:spcPts val="479"/>
              </a:spcBef>
              <a:buClr>
                <a:srgbClr val="000000"/>
              </a:buClr>
              <a:buFont typeface="Symbol" charset="2"/>
              <a:buChar char=""/>
            </a:pPr>
            <a:r>
              <a:rPr b="0" lang="en-US" sz="2400" spc="-1" strike="noStrike">
                <a:solidFill>
                  <a:srgbClr val="000000"/>
                </a:solidFill>
                <a:latin typeface="Arial"/>
                <a:ea typeface="SimSun"/>
              </a:rPr>
              <a:t>Third level</a:t>
            </a:r>
            <a:endParaRPr b="0" lang="ru-RU" sz="2400" spc="-1" strike="noStrike">
              <a:solidFill>
                <a:srgbClr val="000000"/>
              </a:solidFill>
              <a:latin typeface="Arial"/>
            </a:endParaRPr>
          </a:p>
          <a:p>
            <a:pPr lvl="3" marL="1600200" indent="-228240">
              <a:lnSpc>
                <a:spcPct val="100000"/>
              </a:lnSpc>
              <a:spcBef>
                <a:spcPts val="400"/>
              </a:spcBef>
              <a:buClr>
                <a:srgbClr val="000000"/>
              </a:buClr>
              <a:buFont typeface="Symbol" charset="2"/>
              <a:buChar char=""/>
            </a:pPr>
            <a:r>
              <a:rPr b="0" lang="en-US" sz="2000" spc="-1" strike="noStrike">
                <a:solidFill>
                  <a:srgbClr val="000000"/>
                </a:solidFill>
                <a:latin typeface="Arial"/>
                <a:ea typeface="SimSun"/>
              </a:rPr>
              <a:t>Fourth level</a:t>
            </a:r>
            <a:endParaRPr b="0" lang="ru-RU" sz="2000" spc="-1" strike="noStrike">
              <a:solidFill>
                <a:srgbClr val="000000"/>
              </a:solidFill>
              <a:latin typeface="Arial"/>
            </a:endParaRPr>
          </a:p>
          <a:p>
            <a:pPr lvl="4" marL="2057400" indent="-228240">
              <a:lnSpc>
                <a:spcPct val="100000"/>
              </a:lnSpc>
              <a:spcBef>
                <a:spcPts val="400"/>
              </a:spcBef>
              <a:buClr>
                <a:srgbClr val="000000"/>
              </a:buClr>
              <a:buFont typeface="StarSymbol"/>
              <a:buChar char="»"/>
            </a:pPr>
            <a:r>
              <a:rPr b="0" lang="en-US" sz="2000" spc="-1" strike="noStrike">
                <a:solidFill>
                  <a:srgbClr val="000000"/>
                </a:solidFill>
                <a:latin typeface="Arial"/>
                <a:ea typeface="SimSun"/>
              </a:rPr>
              <a:t>Fifth level</a:t>
            </a:r>
            <a:endParaRPr b="0" lang="ru-RU" sz="2000" spc="-1" strike="noStrike">
              <a:solidFill>
                <a:srgbClr val="000000"/>
              </a:solidFill>
              <a:latin typeface="Arial"/>
            </a:endParaRPr>
          </a:p>
        </p:txBody>
      </p:sp>
      <p:sp>
        <p:nvSpPr>
          <p:cNvPr id="46" name="PlaceHolder 3"/>
          <p:cNvSpPr>
            <a:spLocks noGrp="1"/>
          </p:cNvSpPr>
          <p:nvPr>
            <p:ph type="dt"/>
          </p:nvPr>
        </p:nvSpPr>
        <p:spPr>
          <a:xfrm>
            <a:off x="609480" y="6245280"/>
            <a:ext cx="2844360" cy="475920"/>
          </a:xfrm>
          <a:prstGeom prst="rect">
            <a:avLst/>
          </a:prstGeom>
        </p:spPr>
        <p:txBody>
          <a:bodyPr>
            <a:noAutofit/>
          </a:bodyPr>
          <a:p>
            <a:endParaRPr b="0" lang="ru-RU" sz="2400" spc="-1" strike="noStrike">
              <a:latin typeface="Times New Roman"/>
            </a:endParaRPr>
          </a:p>
        </p:txBody>
      </p:sp>
      <p:sp>
        <p:nvSpPr>
          <p:cNvPr id="47" name="PlaceHolder 4"/>
          <p:cNvSpPr>
            <a:spLocks noGrp="1"/>
          </p:cNvSpPr>
          <p:nvPr>
            <p:ph type="ftr"/>
          </p:nvPr>
        </p:nvSpPr>
        <p:spPr>
          <a:xfrm>
            <a:off x="4165560" y="6245280"/>
            <a:ext cx="3860280" cy="475920"/>
          </a:xfrm>
          <a:prstGeom prst="rect">
            <a:avLst/>
          </a:prstGeom>
        </p:spPr>
        <p:txBody>
          <a:bodyPr>
            <a:noAutofit/>
          </a:bodyPr>
          <a:p>
            <a:endParaRPr b="0" lang="ru-RU" sz="2400" spc="-1" strike="noStrike">
              <a:latin typeface="Times New Roman"/>
            </a:endParaRPr>
          </a:p>
        </p:txBody>
      </p:sp>
      <p:sp>
        <p:nvSpPr>
          <p:cNvPr id="48" name="PlaceHolder 5"/>
          <p:cNvSpPr>
            <a:spLocks noGrp="1"/>
          </p:cNvSpPr>
          <p:nvPr>
            <p:ph type="sldNum"/>
          </p:nvPr>
        </p:nvSpPr>
        <p:spPr>
          <a:xfrm>
            <a:off x="8737560" y="6245280"/>
            <a:ext cx="2844360" cy="475920"/>
          </a:xfrm>
          <a:prstGeom prst="rect">
            <a:avLst/>
          </a:prstGeom>
        </p:spPr>
        <p:txBody>
          <a:bodyPr>
            <a:noAutofit/>
          </a:bodyPr>
          <a:p>
            <a:endParaRPr b="0" lang="ru-RU" sz="2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624240" y="1197000"/>
            <a:ext cx="10942920" cy="1082160"/>
          </a:xfrm>
          <a:prstGeom prst="rect">
            <a:avLst/>
          </a:prstGeom>
          <a:noFill/>
          <a:ln w="9360">
            <a:noFill/>
          </a:ln>
        </p:spPr>
        <p:txBody>
          <a:bodyPr lIns="90000" rIns="90000" tIns="45000" bIns="45000" anchor="ctr">
            <a:normAutofit fontScale="52000"/>
          </a:bodyPr>
          <a:p>
            <a:pPr algn="ctr">
              <a:lnSpc>
                <a:spcPct val="100000"/>
              </a:lnSpc>
            </a:pPr>
            <a:r>
              <a:rPr b="0" lang="ru-RU" sz="2670" spc="-1" strike="noStrike">
                <a:solidFill>
                  <a:srgbClr val="ffffff"/>
                </a:solidFill>
                <a:latin typeface="Arial"/>
                <a:ea typeface="SimSun"/>
              </a:rPr>
              <a:t>Изменение матрицы сочинения в части 2  экзаменационной работы на ЕГЭ по русскому языку (задания с развёрнутым ответом ) в связи с видоизменённой формулировкой задания 27 в КИМ ЕГЭ-2025</a:t>
            </a:r>
            <a:endParaRPr b="0" lang="ru-RU" sz="2670" spc="-1" strike="noStrike">
              <a:solidFill>
                <a:srgbClr val="000000"/>
              </a:solidFill>
              <a:latin typeface="Arial"/>
            </a:endParaRPr>
          </a:p>
        </p:txBody>
      </p:sp>
      <p:sp>
        <p:nvSpPr>
          <p:cNvPr id="86" name="TextShape 2"/>
          <p:cNvSpPr txBox="1"/>
          <p:nvPr/>
        </p:nvSpPr>
        <p:spPr>
          <a:xfrm>
            <a:off x="626400" y="2422440"/>
            <a:ext cx="10949040" cy="1752120"/>
          </a:xfrm>
          <a:prstGeom prst="rect">
            <a:avLst/>
          </a:prstGeom>
          <a:noFill/>
          <a:ln w="9360">
            <a:noFill/>
          </a:ln>
        </p:spPr>
        <p:txBody>
          <a:bodyPr lIns="90000" rIns="90000" tIns="45000" bIns="45000">
            <a:noAutofit/>
          </a:bodyPr>
          <a:p>
            <a:pPr algn="ctr">
              <a:lnSpc>
                <a:spcPct val="100000"/>
              </a:lnSpc>
              <a:spcBef>
                <a:spcPts val="641"/>
              </a:spcBef>
              <a:tabLst>
                <a:tab algn="l" pos="0"/>
              </a:tabLst>
            </a:pPr>
            <a:r>
              <a:rPr b="0" lang="ru-RU" sz="3200" spc="-1" strike="noStrike">
                <a:solidFill>
                  <a:srgbClr val="ffffff"/>
                </a:solidFill>
                <a:latin typeface="Arial"/>
                <a:ea typeface="SimSun"/>
              </a:rPr>
              <a:t>Доклад учителя русского языка и литературы  МБОУ «Молодёжненская школа №2»</a:t>
            </a:r>
            <a:endParaRPr b="0" lang="ru-RU" sz="3200" spc="-1" strike="noStrike">
              <a:latin typeface="Arial"/>
            </a:endParaRPr>
          </a:p>
          <a:p>
            <a:pPr algn="ctr">
              <a:lnSpc>
                <a:spcPct val="100000"/>
              </a:lnSpc>
              <a:spcBef>
                <a:spcPts val="641"/>
              </a:spcBef>
              <a:tabLst>
                <a:tab algn="l" pos="0"/>
              </a:tabLst>
            </a:pPr>
            <a:r>
              <a:rPr b="0" lang="ru-RU" sz="3200" spc="-1" strike="noStrike">
                <a:solidFill>
                  <a:srgbClr val="ffffff"/>
                </a:solidFill>
                <a:latin typeface="Arial"/>
                <a:ea typeface="SimSun"/>
              </a:rPr>
              <a:t>Маркешина К.С.</a:t>
            </a:r>
            <a:endParaRPr b="0" lang="ru-RU" sz="3200" spc="-1" strike="noStrike">
              <a:latin typeface="Arial"/>
            </a:endParaRPr>
          </a:p>
        </p:txBody>
      </p:sp>
    </p:spTree>
  </p:cSld>
  <p:transition spd="slow">
    <p:wheel spokes="8"/>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609480" y="190440"/>
            <a:ext cx="10972440" cy="582120"/>
          </a:xfrm>
          <a:prstGeom prst="rect">
            <a:avLst/>
          </a:prstGeom>
          <a:noFill/>
          <a:ln w="9360">
            <a:noFill/>
          </a:ln>
        </p:spPr>
        <p:txBody>
          <a:bodyPr lIns="90000" rIns="90000" tIns="45000" bIns="45000" anchor="ctr">
            <a:normAutofit fontScale="68000"/>
          </a:bodyPr>
          <a:p>
            <a:pPr>
              <a:lnSpc>
                <a:spcPct val="100000"/>
              </a:lnSpc>
            </a:pPr>
            <a:r>
              <a:rPr b="0" lang="en-US" sz="2220" spc="-1" strike="noStrike">
                <a:solidFill>
                  <a:srgbClr val="000000"/>
                </a:solidFill>
                <a:latin typeface="Arial"/>
                <a:ea typeface="SimSun"/>
              </a:rPr>
              <a:t>Методика обучения сочинениям-рассуждениям</a:t>
            </a:r>
            <a:r>
              <a:rPr b="0" i="1" lang="ru-RU" sz="2220" spc="-1" strike="noStrike">
                <a:solidFill>
                  <a:srgbClr val="000000"/>
                </a:solidFill>
                <a:latin typeface="Arial"/>
                <a:ea typeface="SimSun"/>
              </a:rPr>
              <a:t> </a:t>
            </a:r>
            <a:r>
              <a:rPr b="0" i="1" lang="en-US" sz="2220" spc="-1" strike="noStrike">
                <a:solidFill>
                  <a:srgbClr val="000000"/>
                </a:solidFill>
                <a:latin typeface="Arial"/>
                <a:ea typeface="SimSun"/>
              </a:rPr>
              <a:t>/</a:t>
            </a:r>
            <a:r>
              <a:rPr b="0" i="1" lang="ru-RU" sz="2220" spc="-1" strike="noStrike">
                <a:solidFill>
                  <a:srgbClr val="000000"/>
                </a:solidFill>
                <a:latin typeface="Arial"/>
                <a:ea typeface="SimSun"/>
              </a:rPr>
              <a:t>Из материалов сайта «</a:t>
            </a:r>
            <a:r>
              <a:rPr b="0" i="1" lang="en-US" sz="2220" spc="-1" strike="noStrike">
                <a:solidFill>
                  <a:srgbClr val="000000"/>
                </a:solidFill>
                <a:latin typeface="Arial"/>
                <a:ea typeface="SimSun"/>
              </a:rPr>
              <a:t>StudFile</a:t>
            </a:r>
            <a:r>
              <a:rPr b="0" i="1" lang="ru-RU" sz="2220" spc="-1" strike="noStrike">
                <a:solidFill>
                  <a:srgbClr val="000000"/>
                </a:solidFill>
                <a:latin typeface="Arial"/>
                <a:ea typeface="SimSun"/>
              </a:rPr>
              <a:t> </a:t>
            </a:r>
            <a:r>
              <a:rPr b="0" i="1" lang="en-US" sz="2220" spc="-1" strike="noStrike">
                <a:solidFill>
                  <a:srgbClr val="000000"/>
                </a:solidFill>
                <a:latin typeface="Arial"/>
                <a:ea typeface="SimSun"/>
              </a:rPr>
              <a:t>Файловый архив студентов</a:t>
            </a:r>
            <a:r>
              <a:rPr b="0" i="1" lang="ru-RU" sz="2220" spc="-1" strike="noStrike">
                <a:solidFill>
                  <a:srgbClr val="000000"/>
                </a:solidFill>
                <a:latin typeface="Arial"/>
                <a:ea typeface="SimSun"/>
              </a:rPr>
              <a:t>»</a:t>
            </a:r>
            <a:r>
              <a:rPr b="0" i="1" lang="en-US" sz="2220" spc="-1" strike="noStrike">
                <a:solidFill>
                  <a:srgbClr val="000000"/>
                </a:solidFill>
                <a:latin typeface="Arial"/>
                <a:ea typeface="SimSun"/>
              </a:rPr>
              <a:t>/</a:t>
            </a:r>
            <a:endParaRPr b="0" lang="ru-RU" sz="2220" spc="-1" strike="noStrike">
              <a:solidFill>
                <a:srgbClr val="000000"/>
              </a:solidFill>
              <a:latin typeface="Arial"/>
            </a:endParaRPr>
          </a:p>
        </p:txBody>
      </p:sp>
      <p:sp>
        <p:nvSpPr>
          <p:cNvPr id="105" name="TextShape 2"/>
          <p:cNvSpPr txBox="1"/>
          <p:nvPr/>
        </p:nvSpPr>
        <p:spPr>
          <a:xfrm>
            <a:off x="609480" y="1174680"/>
            <a:ext cx="10972440" cy="4952520"/>
          </a:xfrm>
          <a:prstGeom prst="rect">
            <a:avLst/>
          </a:prstGeom>
          <a:noFill/>
          <a:ln w="9360">
            <a:noFill/>
          </a:ln>
        </p:spPr>
        <p:txBody>
          <a:bodyPr lIns="90000" rIns="90000" tIns="45000" bIns="45000">
            <a:normAutofit fontScale="38000"/>
          </a:bodyPr>
          <a:p>
            <a:pPr marL="343080" indent="-342720" algn="just">
              <a:lnSpc>
                <a:spcPct val="100000"/>
              </a:lnSpc>
              <a:spcBef>
                <a:spcPts val="641"/>
              </a:spcBef>
              <a:buClr>
                <a:srgbClr val="000000"/>
              </a:buClr>
              <a:buFont typeface="Symbol" charset="2"/>
              <a:buChar char=""/>
            </a:pPr>
            <a:r>
              <a:rPr b="0" lang="ru-RU" sz="3200" spc="-1" strike="noStrike">
                <a:solidFill>
                  <a:srgbClr val="000000"/>
                </a:solidFill>
                <a:latin typeface="Arial"/>
                <a:ea typeface="SimSun"/>
              </a:rPr>
              <a:t>«</a:t>
            </a:r>
            <a:r>
              <a:rPr b="0" lang="en-US" sz="3200" spc="-1" strike="noStrike">
                <a:solidFill>
                  <a:srgbClr val="000000"/>
                </a:solidFill>
                <a:latin typeface="Arial"/>
                <a:ea typeface="SimSun"/>
              </a:rPr>
              <a:t>По форме построения и способу ведения доказательства могут быть выделены такие виды рассуждений: I. В зависимости от логического способа мышления, положенного в основу рассуждения, они делятся на индуктивные и дедуктивные. </a:t>
            </a:r>
            <a:r>
              <a:rPr b="1" lang="en-US" sz="3200" spc="-1" strike="noStrike">
                <a:solidFill>
                  <a:srgbClr val="000000"/>
                </a:solidFill>
                <a:latin typeface="Arial"/>
                <a:ea typeface="SimSun"/>
              </a:rPr>
              <a:t>Индуктивный путь</a:t>
            </a:r>
            <a:r>
              <a:rPr b="0" lang="en-US" sz="3200" spc="-1" strike="noStrike">
                <a:solidFill>
                  <a:srgbClr val="000000"/>
                </a:solidFill>
                <a:latin typeface="Arial"/>
                <a:ea typeface="SimSun"/>
              </a:rPr>
              <a:t> — это умозаключения от частного, конкретного к общему. </a:t>
            </a:r>
            <a:r>
              <a:rPr b="1" lang="en-US" sz="3200" spc="-1" strike="noStrike">
                <a:solidFill>
                  <a:srgbClr val="000000"/>
                </a:solidFill>
                <a:latin typeface="Arial"/>
                <a:ea typeface="SimSun"/>
              </a:rPr>
              <a:t>Дедуктивный путь</a:t>
            </a:r>
            <a:r>
              <a:rPr b="0" lang="en-US" sz="3200" spc="-1" strike="noStrike">
                <a:solidFill>
                  <a:srgbClr val="000000"/>
                </a:solidFill>
                <a:latin typeface="Arial"/>
                <a:ea typeface="SimSun"/>
              </a:rPr>
              <a:t> — это путь умозаключения от общего к частному, от общих суждений к частным выводам. От способа логического рассуждения зависит форма построения сочинения, т. е. его композиция. В ученическом рассуждении, построенном индуктивным путем, вначале излагаются мысли и факты, на основании рассмотрения которых затем делается общий вывод, обобщение. В рассуждении, построенном методом дедукции, сначала высказывается какое-то общее положение, а затем — мысли и факты, подтверждающие справедливость общего положения, его истинность</a:t>
            </a:r>
            <a:r>
              <a:rPr b="0" lang="ru-RU" sz="3200" spc="-1" strike="noStrike">
                <a:solidFill>
                  <a:srgbClr val="000000"/>
                </a:solidFill>
                <a:latin typeface="Arial"/>
                <a:ea typeface="SimSun"/>
              </a:rPr>
              <a:t>»</a:t>
            </a:r>
            <a:r>
              <a:rPr b="0" lang="en-US" sz="3200" spc="-1" strike="noStrike">
                <a:solidFill>
                  <a:srgbClr val="000000"/>
                </a:solidFill>
                <a:latin typeface="Arial"/>
                <a:ea typeface="SimSun"/>
              </a:rPr>
              <a:t>.</a:t>
            </a:r>
            <a:r>
              <a:rPr b="0" lang="ru-RU" sz="3200" spc="-1" strike="noStrike">
                <a:solidFill>
                  <a:srgbClr val="000000"/>
                </a:solidFill>
                <a:latin typeface="Arial"/>
                <a:ea typeface="SimSun"/>
              </a:rPr>
              <a:t> </a:t>
            </a:r>
            <a:r>
              <a:rPr b="0" lang="en-US" sz="3200" spc="-1" strike="noStrike">
                <a:solidFill>
                  <a:srgbClr val="000000"/>
                </a:solidFill>
                <a:latin typeface="Arial"/>
                <a:ea typeface="SimSun"/>
              </a:rPr>
              <a:t>https://studfile.net/preview/7665126/page:22/</a:t>
            </a:r>
            <a:endParaRPr b="0" lang="ru-RU" sz="3200" spc="-1" strike="noStrike">
              <a:solidFill>
                <a:srgbClr val="000000"/>
              </a:solidFill>
              <a:latin typeface="Arial"/>
            </a:endParaRPr>
          </a:p>
        </p:txBody>
      </p:sp>
    </p:spTree>
  </p:cSld>
  <p:transition spd="slow">
    <p:wheel spokes="8"/>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TextShape 1"/>
          <p:cNvSpPr txBox="1"/>
          <p:nvPr/>
        </p:nvSpPr>
        <p:spPr>
          <a:xfrm>
            <a:off x="609480" y="190440"/>
            <a:ext cx="10972440" cy="582120"/>
          </a:xfrm>
          <a:prstGeom prst="rect">
            <a:avLst/>
          </a:prstGeom>
          <a:noFill/>
          <a:ln w="9360">
            <a:noFill/>
          </a:ln>
        </p:spPr>
        <p:txBody>
          <a:bodyPr lIns="90000" rIns="90000" tIns="45000" bIns="45000" anchor="ctr">
            <a:normAutofit fontScale="32000"/>
          </a:bodyPr>
          <a:p>
            <a:pPr algn="ctr">
              <a:lnSpc>
                <a:spcPct val="100000"/>
              </a:lnSpc>
            </a:pPr>
            <a:r>
              <a:rPr b="0" lang="ru-RU" sz="2400" spc="-1" strike="noStrike">
                <a:solidFill>
                  <a:srgbClr val="000000"/>
                </a:solidFill>
                <a:latin typeface="Arial"/>
                <a:ea typeface="SimSun"/>
              </a:rPr>
              <a:t>Как будет выглядеть новая матрица развёрнутого ответа в соответствии с требованиями  КИМ ЕГЭ-2025 в структуре и содержании первой части работы?</a:t>
            </a:r>
            <a:endParaRPr b="0" lang="ru-RU" sz="2400" spc="-1" strike="noStrike">
              <a:solidFill>
                <a:srgbClr val="000000"/>
              </a:solidFill>
              <a:latin typeface="Arial"/>
            </a:endParaRPr>
          </a:p>
        </p:txBody>
      </p:sp>
      <p:pic>
        <p:nvPicPr>
          <p:cNvPr id="107" name="Замещающее содержимое 3" descr=""/>
          <p:cNvPicPr/>
          <p:nvPr/>
        </p:nvPicPr>
        <p:blipFill>
          <a:blip r:embed="rId1"/>
          <a:stretch/>
        </p:blipFill>
        <p:spPr>
          <a:xfrm>
            <a:off x="2585880" y="2077200"/>
            <a:ext cx="6638400" cy="3847680"/>
          </a:xfrm>
          <a:prstGeom prst="rect">
            <a:avLst/>
          </a:prstGeom>
          <a:ln w="9360">
            <a:noFill/>
          </a:ln>
        </p:spPr>
      </p:pic>
    </p:spTree>
  </p:cSld>
  <p:transition spd="slow">
    <p:wheel spokes="8"/>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TextShape 1"/>
          <p:cNvSpPr txBox="1"/>
          <p:nvPr/>
        </p:nvSpPr>
        <p:spPr>
          <a:xfrm>
            <a:off x="609480" y="190440"/>
            <a:ext cx="10972440" cy="582120"/>
          </a:xfrm>
          <a:prstGeom prst="rect">
            <a:avLst/>
          </a:prstGeom>
          <a:noFill/>
          <a:ln w="9360">
            <a:noFill/>
          </a:ln>
        </p:spPr>
        <p:txBody>
          <a:bodyPr lIns="90000" rIns="90000" tIns="45000" bIns="45000" anchor="ctr">
            <a:noAutofit/>
          </a:bodyPr>
          <a:p>
            <a:pPr algn="ctr">
              <a:lnSpc>
                <a:spcPct val="100000"/>
              </a:lnSpc>
            </a:pPr>
            <a:r>
              <a:rPr b="0" lang="ru-RU" sz="2400" spc="-1" strike="noStrike">
                <a:solidFill>
                  <a:srgbClr val="000000"/>
                </a:solidFill>
                <a:latin typeface="Arial"/>
                <a:ea typeface="SimSun"/>
              </a:rPr>
              <a:t>Соответственно, всё сочинение мы предлагаем построить вот так:</a:t>
            </a:r>
            <a:endParaRPr b="0" lang="ru-RU" sz="2400" spc="-1" strike="noStrike">
              <a:solidFill>
                <a:srgbClr val="000000"/>
              </a:solidFill>
              <a:latin typeface="Arial"/>
            </a:endParaRPr>
          </a:p>
        </p:txBody>
      </p:sp>
      <p:pic>
        <p:nvPicPr>
          <p:cNvPr id="109" name="Замещающее содержимое 5" descr=""/>
          <p:cNvPicPr/>
          <p:nvPr/>
        </p:nvPicPr>
        <p:blipFill>
          <a:blip r:embed="rId1"/>
          <a:stretch/>
        </p:blipFill>
        <p:spPr>
          <a:xfrm>
            <a:off x="4013280" y="1144800"/>
            <a:ext cx="3782880" cy="5032080"/>
          </a:xfrm>
          <a:prstGeom prst="rect">
            <a:avLst/>
          </a:prstGeom>
          <a:ln w="9360">
            <a:noFill/>
          </a:ln>
        </p:spPr>
      </p:pic>
    </p:spTree>
  </p:cSld>
  <p:transition spd="slow">
    <p:wheel spokes="8"/>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TextShape 1"/>
          <p:cNvSpPr txBox="1"/>
          <p:nvPr/>
        </p:nvSpPr>
        <p:spPr>
          <a:xfrm>
            <a:off x="609480" y="190440"/>
            <a:ext cx="10972440" cy="582120"/>
          </a:xfrm>
          <a:prstGeom prst="rect">
            <a:avLst/>
          </a:prstGeom>
          <a:noFill/>
          <a:ln w="9360">
            <a:noFill/>
          </a:ln>
        </p:spPr>
        <p:txBody>
          <a:bodyPr lIns="90000" rIns="90000" tIns="45000" bIns="45000" anchor="ctr">
            <a:noAutofit/>
          </a:bodyPr>
          <a:p>
            <a:endParaRPr b="0" lang="ru-RU" sz="1800" spc="-1" strike="noStrike">
              <a:solidFill>
                <a:srgbClr val="000000"/>
              </a:solidFill>
              <a:latin typeface="Arial"/>
            </a:endParaRPr>
          </a:p>
        </p:txBody>
      </p:sp>
      <p:sp>
        <p:nvSpPr>
          <p:cNvPr id="111" name="TextShape 2"/>
          <p:cNvSpPr txBox="1"/>
          <p:nvPr/>
        </p:nvSpPr>
        <p:spPr>
          <a:xfrm>
            <a:off x="609480" y="1174680"/>
            <a:ext cx="10972440" cy="4952520"/>
          </a:xfrm>
          <a:prstGeom prst="rect">
            <a:avLst/>
          </a:prstGeom>
          <a:noFill/>
          <a:ln w="9360">
            <a:noFill/>
          </a:ln>
        </p:spPr>
        <p:txBody>
          <a:bodyPr lIns="90000" rIns="90000" tIns="45000" bIns="45000">
            <a:noAutofit/>
          </a:bodyPr>
          <a:p>
            <a:pPr>
              <a:lnSpc>
                <a:spcPct val="100000"/>
              </a:lnSpc>
              <a:spcBef>
                <a:spcPts val="1919"/>
              </a:spcBef>
              <a:tabLst>
                <a:tab algn="l" pos="0"/>
              </a:tabLst>
            </a:pPr>
            <a:r>
              <a:rPr b="0" lang="ru-RU" sz="9600" spc="-1" strike="noStrike">
                <a:solidFill>
                  <a:srgbClr val="000000"/>
                </a:solidFill>
                <a:latin typeface="Arial"/>
                <a:ea typeface="SimSun"/>
              </a:rPr>
              <a:t>            </a:t>
            </a:r>
            <a:r>
              <a:rPr b="0" lang="ru-RU" sz="9600" spc="-1" strike="noStrike">
                <a:solidFill>
                  <a:srgbClr val="000000"/>
                </a:solidFill>
                <a:latin typeface="Arial"/>
                <a:ea typeface="SimSun"/>
              </a:rPr>
              <a:t>Успеха! </a:t>
            </a:r>
            <a:endParaRPr b="0" lang="ru-RU" sz="96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609480" y="190440"/>
            <a:ext cx="10972440" cy="582120"/>
          </a:xfrm>
          <a:prstGeom prst="rect">
            <a:avLst/>
          </a:prstGeom>
          <a:noFill/>
          <a:ln w="9360">
            <a:noFill/>
          </a:ln>
        </p:spPr>
        <p:txBody>
          <a:bodyPr lIns="90000" rIns="90000" tIns="45000" bIns="45000" anchor="ctr">
            <a:normAutofit fontScale="94000"/>
          </a:bodyPr>
          <a:p>
            <a:pPr algn="ctr">
              <a:lnSpc>
                <a:spcPct val="100000"/>
              </a:lnSpc>
            </a:pPr>
            <a:r>
              <a:rPr b="0" lang="ru-RU" sz="3600" spc="-1" strike="noStrike">
                <a:solidFill>
                  <a:srgbClr val="000000"/>
                </a:solidFill>
                <a:latin typeface="Arial"/>
                <a:ea typeface="SimSun"/>
              </a:rPr>
              <a:t>Формулирование задания 27 (часть 2) </a:t>
            </a:r>
            <a:endParaRPr b="0" lang="ru-RU" sz="3600" spc="-1" strike="noStrike">
              <a:solidFill>
                <a:srgbClr val="000000"/>
              </a:solidFill>
              <a:latin typeface="Arial"/>
            </a:endParaRPr>
          </a:p>
        </p:txBody>
      </p:sp>
      <p:graphicFrame>
        <p:nvGraphicFramePr>
          <p:cNvPr id="88" name="Table 2"/>
          <p:cNvGraphicFramePr/>
          <p:nvPr/>
        </p:nvGraphicFramePr>
        <p:xfrm>
          <a:off x="742680" y="1080000"/>
          <a:ext cx="10515240" cy="5544000"/>
        </p:xfrm>
        <a:graphic>
          <a:graphicData uri="http://schemas.openxmlformats.org/drawingml/2006/table">
            <a:tbl>
              <a:tblPr/>
              <a:tblGrid>
                <a:gridCol w="5257800"/>
                <a:gridCol w="5257800"/>
              </a:tblGrid>
              <a:tr h="381960">
                <a:tc>
                  <a:txBody>
                    <a:bodyPr>
                      <a:noAutofit/>
                    </a:bodyPr>
                    <a:p>
                      <a:pPr>
                        <a:lnSpc>
                          <a:spcPct val="100000"/>
                        </a:lnSpc>
                      </a:pPr>
                      <a:r>
                        <a:rPr b="1" lang="ru-RU" sz="1800" spc="-1" strike="noStrike">
                          <a:solidFill>
                            <a:srgbClr val="ffffff"/>
                          </a:solidFill>
                          <a:latin typeface="Arial"/>
                          <a:ea typeface="SimSun"/>
                        </a:rPr>
                        <a:t>                          </a:t>
                      </a:r>
                      <a:r>
                        <a:rPr b="1" lang="ru-RU" sz="1800" spc="-1" strike="noStrike">
                          <a:solidFill>
                            <a:srgbClr val="ffffff"/>
                          </a:solidFill>
                          <a:latin typeface="Arial"/>
                          <a:ea typeface="SimSun"/>
                        </a:rPr>
                        <a:t>КИМ ЕГЭ-2024</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c>
                  <a:txBody>
                    <a:bodyPr>
                      <a:noAutofit/>
                    </a:bodyPr>
                    <a:p>
                      <a:pPr>
                        <a:lnSpc>
                          <a:spcPct val="100000"/>
                        </a:lnSpc>
                      </a:pPr>
                      <a:r>
                        <a:rPr b="1" lang="ru-RU" sz="1800" spc="-1" strike="noStrike">
                          <a:solidFill>
                            <a:srgbClr val="ffffff"/>
                          </a:solidFill>
                          <a:latin typeface="Arial"/>
                          <a:ea typeface="SimSun"/>
                        </a:rPr>
                        <a:t>                             </a:t>
                      </a:r>
                      <a:r>
                        <a:rPr b="1" lang="ru-RU" sz="1800" spc="-1" strike="noStrike">
                          <a:solidFill>
                            <a:srgbClr val="ffffff"/>
                          </a:solidFill>
                          <a:latin typeface="Arial"/>
                          <a:ea typeface="SimSun"/>
                        </a:rPr>
                        <a:t>КИМ ЕГЭ-2025</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r>
              <a:tr h="5162040">
                <a:tc>
                  <a:txBody>
                    <a:bodyPr>
                      <a:noAutofit/>
                    </a:bodyPr>
                    <a:p>
                      <a:pPr algn="just">
                        <a:lnSpc>
                          <a:spcPct val="100000"/>
                        </a:lnSpc>
                      </a:pPr>
                      <a:r>
                        <a:rPr b="0" lang="en-US" sz="1200" spc="-1" strike="noStrike">
                          <a:solidFill>
                            <a:srgbClr val="000000"/>
                          </a:solidFill>
                          <a:latin typeface="Arial"/>
                          <a:ea typeface="SimSun"/>
                        </a:rPr>
                        <a:t>Напишите сочинение по прочитанному тексту.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Сформулируйте </a:t>
                      </a:r>
                      <a:r>
                        <a:rPr b="0" lang="en-US" sz="1200" spc="-1" strike="noStrike" u="sng">
                          <a:solidFill>
                            <a:srgbClr val="000000"/>
                          </a:solidFill>
                          <a:uFillTx/>
                          <a:latin typeface="Arial"/>
                          <a:ea typeface="SimSun"/>
                        </a:rPr>
                        <a:t>одну из проблем</a:t>
                      </a:r>
                      <a:r>
                        <a:rPr b="0" lang="en-US" sz="1200" spc="-1" strike="noStrike">
                          <a:solidFill>
                            <a:srgbClr val="000000"/>
                          </a:solidFill>
                          <a:latin typeface="Arial"/>
                          <a:ea typeface="SimSun"/>
                        </a:rPr>
                        <a:t>, поставленных автором текста. </a:t>
                      </a:r>
                      <a:endParaRPr b="0" lang="ru-RU" sz="1200" spc="-1" strike="noStrike">
                        <a:latin typeface="Arial"/>
                      </a:endParaRPr>
                    </a:p>
                    <a:p>
                      <a:pPr algn="just">
                        <a:lnSpc>
                          <a:spcPct val="100000"/>
                        </a:lnSpc>
                      </a:pPr>
                      <a:r>
                        <a:rPr b="0" lang="en-US" sz="1200" spc="-1" strike="noStrike" u="sng">
                          <a:solidFill>
                            <a:srgbClr val="000000"/>
                          </a:solidFill>
                          <a:uFillTx/>
                          <a:latin typeface="Arial"/>
                          <a:ea typeface="SimSun"/>
                        </a:rPr>
                        <a:t>Прокомментируйте сформулированную проблему</a:t>
                      </a:r>
                      <a:r>
                        <a:rPr b="0" lang="en-US" sz="1200" spc="-1" strike="noStrike">
                          <a:solidFill>
                            <a:srgbClr val="000000"/>
                          </a:solidFill>
                          <a:latin typeface="Arial"/>
                          <a:ea typeface="SimSun"/>
                        </a:rPr>
                        <a:t>.</a:t>
                      </a:r>
                      <a:r>
                        <a:rPr b="0" lang="en-US" sz="1200" spc="-1" strike="noStrike" u="sng">
                          <a:solidFill>
                            <a:srgbClr val="000000"/>
                          </a:solidFill>
                          <a:uFillTx/>
                          <a:latin typeface="Arial"/>
                          <a:ea typeface="SimSun"/>
                        </a:rPr>
                        <a:t> Включите</a:t>
                      </a:r>
                      <a:r>
                        <a:rPr b="0" lang="en-US" sz="1200" spc="-1" strike="noStrike">
                          <a:solidFill>
                            <a:srgbClr val="000000"/>
                          </a:solidFill>
                          <a:latin typeface="Arial"/>
                          <a:ea typeface="SimSun"/>
                        </a:rPr>
                        <a:t> в комментарий </a:t>
                      </a:r>
                      <a:endParaRPr b="0" lang="ru-RU" sz="1200" spc="-1" strike="noStrike">
                        <a:latin typeface="Arial"/>
                      </a:endParaRPr>
                    </a:p>
                    <a:p>
                      <a:pPr algn="just">
                        <a:lnSpc>
                          <a:spcPct val="100000"/>
                        </a:lnSpc>
                      </a:pPr>
                      <a:r>
                        <a:rPr b="0" lang="en-US" sz="1200" spc="-1" strike="noStrike" u="sng">
                          <a:solidFill>
                            <a:srgbClr val="000000"/>
                          </a:solidFill>
                          <a:uFillTx/>
                          <a:latin typeface="Arial"/>
                          <a:ea typeface="SimSun"/>
                        </a:rPr>
                        <a:t>пояснения к двум примерам-иллюстрациям</a:t>
                      </a:r>
                      <a:r>
                        <a:rPr b="0" lang="en-US" sz="1200" spc="-1" strike="noStrike">
                          <a:solidFill>
                            <a:srgbClr val="000000"/>
                          </a:solidFill>
                          <a:latin typeface="Arial"/>
                          <a:ea typeface="SimSun"/>
                        </a:rPr>
                        <a:t> из прочитанного текста, которые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важны </a:t>
                      </a:r>
                      <a:r>
                        <a:rPr b="0" lang="en-US" sz="1200" spc="-1" strike="noStrike" u="sng">
                          <a:solidFill>
                            <a:srgbClr val="000000"/>
                          </a:solidFill>
                          <a:uFillTx/>
                          <a:latin typeface="Arial"/>
                          <a:ea typeface="SimSun"/>
                        </a:rPr>
                        <a:t>для понимания проблемы</a:t>
                      </a:r>
                      <a:r>
                        <a:rPr b="0" lang="en-US" sz="1200" spc="-1" strike="noStrike">
                          <a:solidFill>
                            <a:srgbClr val="000000"/>
                          </a:solidFill>
                          <a:latin typeface="Arial"/>
                          <a:ea typeface="SimSun"/>
                        </a:rPr>
                        <a:t> исходного текста (избегайте чрезмерного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цитирования). </a:t>
                      </a:r>
                      <a:r>
                        <a:rPr b="0" lang="en-US" sz="1200" spc="-1" strike="noStrike" u="sng">
                          <a:solidFill>
                            <a:srgbClr val="000000"/>
                          </a:solidFill>
                          <a:uFillTx/>
                          <a:latin typeface="Arial"/>
                          <a:ea typeface="SimSun"/>
                        </a:rPr>
                        <a:t>Проанализируйте</a:t>
                      </a:r>
                      <a:r>
                        <a:rPr b="0" lang="en-US" sz="1200" spc="-1" strike="noStrike">
                          <a:solidFill>
                            <a:srgbClr val="000000"/>
                          </a:solidFill>
                          <a:latin typeface="Arial"/>
                          <a:ea typeface="SimSun"/>
                        </a:rPr>
                        <a:t> указанную </a:t>
                      </a:r>
                      <a:r>
                        <a:rPr b="0" lang="en-US" sz="1200" spc="-1" strike="noStrike" u="sng">
                          <a:solidFill>
                            <a:srgbClr val="000000"/>
                          </a:solidFill>
                          <a:uFillTx/>
                          <a:latin typeface="Arial"/>
                          <a:ea typeface="SimSun"/>
                        </a:rPr>
                        <a:t>смысловую связь</a:t>
                      </a:r>
                      <a:r>
                        <a:rPr b="0" lang="en-US" sz="1200" spc="-1" strike="noStrike">
                          <a:solidFill>
                            <a:srgbClr val="000000"/>
                          </a:solidFill>
                          <a:latin typeface="Arial"/>
                          <a:ea typeface="SimSun"/>
                        </a:rPr>
                        <a:t> между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примерами-иллюстрациями.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Сформулируйте позицию автора (рассказчика).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Сформулируйте и обоснуйте своё отношение к позиции автора (рассказчика)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по проблеме исходного текста. Включите в обоснование пример-аргумент,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опирающийся на жизненный, читательский или историко-культурный опыт.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Объём сочинения – не менее 150 слов.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Работа, написанная без опоры на прочитанный текст (не по данному тексту),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не оценивается. Если сочинение представляет собой полностью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переписанный или пересказанный исходный текст без каких бы то ни было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комментариев, то такая работа оценивается 0 баллов.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Сочинение пишите аккуратно и разборчиво.</a:t>
                      </a:r>
                      <a:endParaRPr b="0" lang="ru-RU" sz="12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c>
                  <a:txBody>
                    <a:bodyPr>
                      <a:noAutofit/>
                    </a:bodyPr>
                    <a:p>
                      <a:pPr algn="just">
                        <a:lnSpc>
                          <a:spcPct val="100000"/>
                        </a:lnSpc>
                      </a:pPr>
                      <a:r>
                        <a:rPr b="0" lang="en-US" sz="1200" spc="-1" strike="noStrike">
                          <a:solidFill>
                            <a:srgbClr val="000000"/>
                          </a:solidFill>
                          <a:latin typeface="Arial"/>
                          <a:ea typeface="SimSun"/>
                        </a:rPr>
                        <a:t>Сформулируйте </a:t>
                      </a:r>
                      <a:r>
                        <a:rPr b="0" lang="en-US" sz="1200" spc="-1" strike="noStrike" u="sng">
                          <a:solidFill>
                            <a:srgbClr val="000000"/>
                          </a:solidFill>
                          <a:uFillTx/>
                          <a:latin typeface="Arial"/>
                          <a:ea typeface="SimSun"/>
                        </a:rPr>
                        <a:t>позицию автора (рассказчика) по указанной проблеме. </a:t>
                      </a:r>
                      <a:endParaRPr b="0" lang="ru-RU" sz="1200" spc="-1" strike="noStrike">
                        <a:latin typeface="Arial"/>
                      </a:endParaRPr>
                    </a:p>
                    <a:p>
                      <a:pPr>
                        <a:lnSpc>
                          <a:spcPct val="100000"/>
                        </a:lnSpc>
                      </a:pPr>
                      <a:r>
                        <a:rPr b="0" lang="en-US" sz="1200" spc="-1" strike="noStrike" u="sng">
                          <a:solidFill>
                            <a:srgbClr val="000000"/>
                          </a:solidFill>
                          <a:uFillTx/>
                          <a:latin typeface="Arial"/>
                          <a:ea typeface="SimSun"/>
                        </a:rPr>
                        <a:t>Прокомментируйте,</a:t>
                      </a:r>
                      <a:r>
                        <a:rPr b="0" lang="en-US" sz="1200" spc="-1" strike="noStrike">
                          <a:solidFill>
                            <a:srgbClr val="000000"/>
                          </a:solidFill>
                          <a:latin typeface="Arial"/>
                          <a:ea typeface="SimSun"/>
                        </a:rPr>
                        <a:t> как в тексте раскрывается эта</a:t>
                      </a:r>
                      <a:r>
                        <a:rPr b="0" lang="en-US" sz="1200" spc="-1" strike="noStrike" u="sng">
                          <a:solidFill>
                            <a:srgbClr val="000000"/>
                          </a:solidFill>
                          <a:uFillTx/>
                          <a:latin typeface="Arial"/>
                          <a:ea typeface="SimSun"/>
                        </a:rPr>
                        <a:t> позиция.</a:t>
                      </a:r>
                      <a:r>
                        <a:rPr b="0" lang="en-US" sz="1200" spc="-1" strike="noStrike">
                          <a:solidFill>
                            <a:srgbClr val="000000"/>
                          </a:solidFill>
                          <a:latin typeface="Arial"/>
                          <a:ea typeface="SimSun"/>
                        </a:rPr>
                        <a:t> Включите </a:t>
                      </a:r>
                      <a:endParaRPr b="0" lang="ru-RU" sz="1200" spc="-1" strike="noStrike">
                        <a:latin typeface="Arial"/>
                      </a:endParaRPr>
                    </a:p>
                    <a:p>
                      <a:pPr>
                        <a:lnSpc>
                          <a:spcPct val="100000"/>
                        </a:lnSpc>
                      </a:pPr>
                      <a:r>
                        <a:rPr b="0" lang="en-US" sz="1200" spc="-1" strike="noStrike">
                          <a:solidFill>
                            <a:srgbClr val="000000"/>
                          </a:solidFill>
                          <a:latin typeface="Arial"/>
                          <a:ea typeface="SimSun"/>
                        </a:rPr>
                        <a:t>в комментарий два примера-иллюстрации из прочитанного текста, важные </a:t>
                      </a:r>
                      <a:endParaRPr b="0" lang="ru-RU" sz="1200" spc="-1" strike="noStrike">
                        <a:latin typeface="Arial"/>
                      </a:endParaRPr>
                    </a:p>
                    <a:p>
                      <a:pPr>
                        <a:lnSpc>
                          <a:spcPct val="100000"/>
                        </a:lnSpc>
                      </a:pPr>
                      <a:r>
                        <a:rPr b="0" lang="en-US" sz="1200" spc="-1" strike="noStrike">
                          <a:solidFill>
                            <a:srgbClr val="000000"/>
                          </a:solidFill>
                          <a:latin typeface="Arial"/>
                          <a:ea typeface="SimSun"/>
                        </a:rPr>
                        <a:t>для понимания позиции автора (рассказчика), и поясните их. </a:t>
                      </a:r>
                      <a:r>
                        <a:rPr b="0" lang="en-US" sz="1200" spc="-1" strike="noStrike" u="sng">
                          <a:solidFill>
                            <a:srgbClr val="000000"/>
                          </a:solidFill>
                          <a:uFillTx/>
                          <a:latin typeface="Arial"/>
                          <a:ea typeface="SimSun"/>
                        </a:rPr>
                        <a:t>Укажите</a:t>
                      </a:r>
                      <a:r>
                        <a:rPr b="0" lang="en-US" sz="1200" spc="-1" strike="noStrike">
                          <a:solidFill>
                            <a:srgbClr val="000000"/>
                          </a:solidFill>
                          <a:latin typeface="Arial"/>
                          <a:ea typeface="SimSun"/>
                        </a:rPr>
                        <a:t> </a:t>
                      </a:r>
                      <a:endParaRPr b="0" lang="ru-RU" sz="1200" spc="-1" strike="noStrike">
                        <a:latin typeface="Arial"/>
                      </a:endParaRPr>
                    </a:p>
                    <a:p>
                      <a:pPr>
                        <a:lnSpc>
                          <a:spcPct val="100000"/>
                        </a:lnSpc>
                      </a:pPr>
                      <a:r>
                        <a:rPr b="0" lang="en-US" sz="1200" spc="-1" strike="noStrike">
                          <a:solidFill>
                            <a:srgbClr val="000000"/>
                          </a:solidFill>
                          <a:latin typeface="Arial"/>
                          <a:ea typeface="SimSun"/>
                        </a:rPr>
                        <a:t>и</a:t>
                      </a:r>
                      <a:r>
                        <a:rPr b="0" lang="en-US" sz="1200" spc="-1" strike="noStrike" u="sng">
                          <a:solidFill>
                            <a:srgbClr val="000000"/>
                          </a:solidFill>
                          <a:uFillTx/>
                          <a:latin typeface="Arial"/>
                          <a:ea typeface="SimSun"/>
                        </a:rPr>
                        <a:t> поясните смысловую связь</a:t>
                      </a:r>
                      <a:r>
                        <a:rPr b="0" lang="en-US" sz="1200" spc="-1" strike="noStrike">
                          <a:solidFill>
                            <a:srgbClr val="000000"/>
                          </a:solidFill>
                          <a:latin typeface="Arial"/>
                          <a:ea typeface="SimSun"/>
                        </a:rPr>
                        <a:t> между приведёнными примерами-</a:t>
                      </a:r>
                      <a:endParaRPr b="0" lang="ru-RU" sz="1200" spc="-1" strike="noStrike">
                        <a:latin typeface="Arial"/>
                      </a:endParaRPr>
                    </a:p>
                    <a:p>
                      <a:pPr>
                        <a:lnSpc>
                          <a:spcPct val="100000"/>
                        </a:lnSpc>
                      </a:pPr>
                      <a:r>
                        <a:rPr b="0" lang="en-US" sz="1200" spc="-1" strike="noStrike">
                          <a:solidFill>
                            <a:srgbClr val="000000"/>
                          </a:solidFill>
                          <a:latin typeface="Arial"/>
                          <a:ea typeface="SimSun"/>
                        </a:rPr>
                        <a:t>иллюстрациями. </a:t>
                      </a:r>
                      <a:endParaRPr b="0" lang="ru-RU" sz="1200" spc="-1" strike="noStrike">
                        <a:latin typeface="Arial"/>
                      </a:endParaRPr>
                    </a:p>
                    <a:p>
                      <a:pPr>
                        <a:lnSpc>
                          <a:spcPct val="100000"/>
                        </a:lnSpc>
                      </a:pPr>
                      <a:r>
                        <a:rPr b="0" lang="en-US" sz="1200" spc="-1" strike="noStrike">
                          <a:solidFill>
                            <a:srgbClr val="000000"/>
                          </a:solidFill>
                          <a:latin typeface="Arial"/>
                          <a:ea typeface="SimSun"/>
                        </a:rPr>
                        <a:t>Сформулируйте и обоснуйте своё отношение к позиции автора (рассказчика) </a:t>
                      </a:r>
                      <a:endParaRPr b="0" lang="ru-RU" sz="1200" spc="-1" strike="noStrike">
                        <a:latin typeface="Arial"/>
                      </a:endParaRPr>
                    </a:p>
                    <a:p>
                      <a:pPr>
                        <a:lnSpc>
                          <a:spcPct val="100000"/>
                        </a:lnSpc>
                      </a:pPr>
                      <a:r>
                        <a:rPr b="0" lang="en-US" sz="1200" spc="-1" strike="noStrike">
                          <a:solidFill>
                            <a:srgbClr val="000000"/>
                          </a:solidFill>
                          <a:latin typeface="Arial"/>
                          <a:ea typeface="SimSun"/>
                        </a:rPr>
                        <a:t>по проблеме исходного текста. Включите в обоснование пример-аргумент, </a:t>
                      </a:r>
                      <a:endParaRPr b="0" lang="ru-RU" sz="1200" spc="-1" strike="noStrike">
                        <a:latin typeface="Arial"/>
                      </a:endParaRPr>
                    </a:p>
                    <a:p>
                      <a:pPr>
                        <a:lnSpc>
                          <a:spcPct val="100000"/>
                        </a:lnSpc>
                      </a:pPr>
                      <a:r>
                        <a:rPr b="0" lang="en-US" sz="1200" spc="-1" strike="noStrike">
                          <a:solidFill>
                            <a:srgbClr val="000000"/>
                          </a:solidFill>
                          <a:latin typeface="Arial"/>
                          <a:ea typeface="SimSun"/>
                        </a:rPr>
                        <a:t>опираясь на читательский, историко-культурный или жизненный опыт. </a:t>
                      </a:r>
                      <a:endParaRPr b="0" lang="ru-RU" sz="1200" spc="-1" strike="noStrike">
                        <a:latin typeface="Arial"/>
                      </a:endParaRPr>
                    </a:p>
                    <a:p>
                      <a:pPr>
                        <a:lnSpc>
                          <a:spcPct val="100000"/>
                        </a:lnSpc>
                      </a:pPr>
                      <a:r>
                        <a:rPr b="0" lang="en-US" sz="1200" spc="-1" strike="noStrike" u="sng">
                          <a:solidFill>
                            <a:srgbClr val="000000"/>
                          </a:solidFill>
                          <a:uFillTx/>
                          <a:latin typeface="Arial"/>
                          <a:ea typeface="SimSun"/>
                        </a:rPr>
                        <a:t>(Не учитываются примеры-аргументы, источниками которых являются</a:t>
                      </a:r>
                      <a:endParaRPr b="0" lang="ru-RU" sz="1200" spc="-1" strike="noStrike">
                        <a:latin typeface="Arial"/>
                      </a:endParaRPr>
                    </a:p>
                    <a:p>
                      <a:pPr>
                        <a:lnSpc>
                          <a:spcPct val="100000"/>
                        </a:lnSpc>
                      </a:pPr>
                      <a:r>
                        <a:rPr b="0" lang="en-US" sz="1200" spc="-1" strike="noStrike" u="sng">
                          <a:solidFill>
                            <a:srgbClr val="000000"/>
                          </a:solidFill>
                          <a:uFillTx/>
                          <a:latin typeface="Arial"/>
                          <a:ea typeface="SimSun"/>
                        </a:rPr>
                        <a:t>комикс, аниме, манга, фанфик, графический роман, компьютерная игра</a:t>
                      </a:r>
                      <a:endParaRPr b="0" lang="ru-RU" sz="1200" spc="-1" strike="noStrike">
                        <a:latin typeface="Arial"/>
                      </a:endParaRPr>
                    </a:p>
                    <a:p>
                      <a:pPr>
                        <a:lnSpc>
                          <a:spcPct val="100000"/>
                        </a:lnSpc>
                      </a:pPr>
                      <a:r>
                        <a:rPr b="0" lang="en-US" sz="1200" spc="-1" strike="noStrike" u="sng">
                          <a:solidFill>
                            <a:srgbClr val="000000"/>
                          </a:solidFill>
                          <a:uFillTx/>
                          <a:latin typeface="Arial"/>
                          <a:ea typeface="SimSun"/>
                        </a:rPr>
                        <a:t>и другие подобные виды представления информации.)</a:t>
                      </a:r>
                      <a:endParaRPr b="0" lang="ru-RU" sz="1200" spc="-1" strike="noStrike">
                        <a:latin typeface="Arial"/>
                      </a:endParaRPr>
                    </a:p>
                    <a:p>
                      <a:pPr>
                        <a:lnSpc>
                          <a:spcPct val="100000"/>
                        </a:lnSpc>
                      </a:pPr>
                      <a:r>
                        <a:rPr b="0" lang="en-US" sz="1200" spc="-1" strike="noStrike">
                          <a:solidFill>
                            <a:srgbClr val="000000"/>
                          </a:solidFill>
                          <a:latin typeface="Arial"/>
                          <a:ea typeface="SimSun"/>
                        </a:rPr>
                        <a:t>Объём сочинения – не менее 150 слов. </a:t>
                      </a:r>
                      <a:endParaRPr b="0" lang="ru-RU" sz="1200" spc="-1" strike="noStrike">
                        <a:latin typeface="Arial"/>
                      </a:endParaRPr>
                    </a:p>
                    <a:p>
                      <a:pPr>
                        <a:lnSpc>
                          <a:spcPct val="100000"/>
                        </a:lnSpc>
                      </a:pPr>
                      <a:r>
                        <a:rPr b="0" lang="en-US" sz="1200" spc="-1" strike="noStrike">
                          <a:solidFill>
                            <a:srgbClr val="000000"/>
                          </a:solidFill>
                          <a:latin typeface="Arial"/>
                          <a:ea typeface="SimSun"/>
                        </a:rPr>
                        <a:t>Работа, написанная без опоры на прочитанный текст (не по данному тексту), </a:t>
                      </a:r>
                      <a:endParaRPr b="0" lang="ru-RU" sz="1200" spc="-1" strike="noStrike">
                        <a:latin typeface="Arial"/>
                      </a:endParaRPr>
                    </a:p>
                    <a:p>
                      <a:pPr>
                        <a:lnSpc>
                          <a:spcPct val="100000"/>
                        </a:lnSpc>
                      </a:pPr>
                      <a:r>
                        <a:rPr b="0" lang="en-US" sz="1200" spc="-1" strike="noStrike">
                          <a:solidFill>
                            <a:srgbClr val="000000"/>
                          </a:solidFill>
                          <a:latin typeface="Arial"/>
                          <a:ea typeface="SimSun"/>
                        </a:rPr>
                        <a:t>не оценивается. Если сочинение представляет собой полностью </a:t>
                      </a:r>
                      <a:endParaRPr b="0" lang="ru-RU" sz="1200" spc="-1" strike="noStrike">
                        <a:latin typeface="Arial"/>
                      </a:endParaRPr>
                    </a:p>
                    <a:p>
                      <a:pPr>
                        <a:lnSpc>
                          <a:spcPct val="100000"/>
                        </a:lnSpc>
                      </a:pPr>
                      <a:r>
                        <a:rPr b="0" lang="en-US" sz="1200" spc="-1" strike="noStrike">
                          <a:solidFill>
                            <a:srgbClr val="000000"/>
                          </a:solidFill>
                          <a:latin typeface="Arial"/>
                          <a:ea typeface="SimSun"/>
                        </a:rPr>
                        <a:t>переписанный или пересказанный исходный текст без каких бы то ни было </a:t>
                      </a:r>
                      <a:endParaRPr b="0" lang="ru-RU" sz="1200" spc="-1" strike="noStrike">
                        <a:latin typeface="Arial"/>
                      </a:endParaRPr>
                    </a:p>
                    <a:p>
                      <a:pPr>
                        <a:lnSpc>
                          <a:spcPct val="100000"/>
                        </a:lnSpc>
                      </a:pPr>
                      <a:r>
                        <a:rPr b="0" lang="en-US" sz="1200" spc="-1" strike="noStrike">
                          <a:solidFill>
                            <a:srgbClr val="000000"/>
                          </a:solidFill>
                          <a:latin typeface="Arial"/>
                          <a:ea typeface="SimSun"/>
                        </a:rPr>
                        <a:t>комментариев, такая работа оценивается 0 баллов. </a:t>
                      </a:r>
                      <a:endParaRPr b="0" lang="ru-RU" sz="1200" spc="-1" strike="noStrike">
                        <a:latin typeface="Arial"/>
                      </a:endParaRPr>
                    </a:p>
                    <a:p>
                      <a:pPr>
                        <a:lnSpc>
                          <a:spcPct val="100000"/>
                        </a:lnSpc>
                      </a:pPr>
                      <a:r>
                        <a:rPr b="0" lang="en-US" sz="1200" spc="-1" strike="noStrike">
                          <a:solidFill>
                            <a:srgbClr val="000000"/>
                          </a:solidFill>
                          <a:latin typeface="Arial"/>
                          <a:ea typeface="SimSun"/>
                        </a:rPr>
                        <a:t>Сочинение пишите аккуратно и разборчиво, </a:t>
                      </a:r>
                      <a:r>
                        <a:rPr b="0" lang="en-US" sz="1200" spc="-1" strike="noStrike" u="sng">
                          <a:solidFill>
                            <a:srgbClr val="000000"/>
                          </a:solidFill>
                          <a:uFillTx/>
                          <a:latin typeface="Arial"/>
                          <a:ea typeface="SimSun"/>
                        </a:rPr>
                        <a:t>соблюдая нормы современного </a:t>
                      </a:r>
                      <a:endParaRPr b="0" lang="ru-RU" sz="1200" spc="-1" strike="noStrike">
                        <a:latin typeface="Arial"/>
                      </a:endParaRPr>
                    </a:p>
                    <a:p>
                      <a:pPr>
                        <a:lnSpc>
                          <a:spcPct val="100000"/>
                        </a:lnSpc>
                      </a:pPr>
                      <a:r>
                        <a:rPr b="0" lang="en-US" sz="1200" spc="-1" strike="noStrike" u="sng">
                          <a:solidFill>
                            <a:srgbClr val="000000"/>
                          </a:solidFill>
                          <a:uFillTx/>
                          <a:latin typeface="Arial"/>
                          <a:ea typeface="SimSun"/>
                        </a:rPr>
                        <a:t>русского литературного языка.</a:t>
                      </a:r>
                      <a:endParaRPr b="0" lang="ru-RU" sz="12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r>
            </a:tbl>
          </a:graphicData>
        </a:graphic>
      </p:graphicFrame>
    </p:spTree>
  </p:cSld>
  <p:transition spd="slow">
    <p:wheel spokes="8"/>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647640" y="258480"/>
            <a:ext cx="10515240" cy="985320"/>
          </a:xfrm>
          <a:prstGeom prst="rect">
            <a:avLst/>
          </a:prstGeom>
          <a:noFill/>
          <a:ln w="9360">
            <a:noFill/>
          </a:ln>
        </p:spPr>
        <p:txBody>
          <a:bodyPr lIns="90000" rIns="90000" tIns="45000" bIns="45000" anchor="ctr">
            <a:normAutofit/>
          </a:bodyPr>
          <a:p>
            <a:pPr algn="ctr">
              <a:lnSpc>
                <a:spcPct val="100000"/>
              </a:lnSpc>
            </a:pPr>
            <a:r>
              <a:rPr b="0" lang="ru-RU" sz="3110" spc="-1" strike="noStrike">
                <a:solidFill>
                  <a:srgbClr val="000000"/>
                </a:solidFill>
                <a:latin typeface="Arial"/>
                <a:ea typeface="SimSun"/>
              </a:rPr>
              <a:t>Соответственые критерии оценивания задания 27 (часть2): К1</a:t>
            </a:r>
            <a:endParaRPr b="0" lang="ru-RU" sz="3110" spc="-1" strike="noStrike">
              <a:solidFill>
                <a:srgbClr val="000000"/>
              </a:solidFill>
              <a:latin typeface="Arial"/>
            </a:endParaRPr>
          </a:p>
        </p:txBody>
      </p:sp>
      <p:graphicFrame>
        <p:nvGraphicFramePr>
          <p:cNvPr id="90" name="Table 2"/>
          <p:cNvGraphicFramePr/>
          <p:nvPr/>
        </p:nvGraphicFramePr>
        <p:xfrm>
          <a:off x="647640" y="1825560"/>
          <a:ext cx="10515240" cy="761760"/>
        </p:xfrm>
        <a:graphic>
          <a:graphicData uri="http://schemas.openxmlformats.org/drawingml/2006/table">
            <a:tbl>
              <a:tblPr/>
              <a:tblGrid>
                <a:gridCol w="5257800"/>
                <a:gridCol w="5257800"/>
              </a:tblGrid>
              <a:tr h="347760">
                <a:tc>
                  <a:txBody>
                    <a:bodyPr>
                      <a:noAutofit/>
                    </a:bodyPr>
                    <a:p>
                      <a:pPr algn="ctr">
                        <a:lnSpc>
                          <a:spcPct val="100000"/>
                        </a:lnSpc>
                      </a:pPr>
                      <a:r>
                        <a:rPr b="1" lang="ru-RU" sz="1800" spc="-1" strike="noStrike">
                          <a:solidFill>
                            <a:srgbClr val="ffffff"/>
                          </a:solidFill>
                          <a:latin typeface="Arial"/>
                          <a:ea typeface="SimSun"/>
                        </a:rPr>
                        <a:t>КИМ ЕГЭ-2024</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c>
                  <a:txBody>
                    <a:bodyPr>
                      <a:noAutofit/>
                    </a:bodyPr>
                    <a:p>
                      <a:pPr algn="ctr">
                        <a:lnSpc>
                          <a:spcPct val="100000"/>
                        </a:lnSpc>
                      </a:pPr>
                      <a:r>
                        <a:rPr b="1" lang="ru-RU" sz="1800" spc="-1" strike="noStrike">
                          <a:solidFill>
                            <a:srgbClr val="ffffff"/>
                          </a:solidFill>
                          <a:latin typeface="Arial"/>
                          <a:ea typeface="SimSun"/>
                        </a:rPr>
                        <a:t>КИМ ЕГЭ-2025</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r>
              <a:tr h="3929040">
                <a:tc>
                  <a:txBody>
                    <a:bodyPr>
                      <a:noAutofit/>
                    </a:bodyPr>
                    <a:p>
                      <a:pPr>
                        <a:lnSpc>
                          <a:spcPct val="100000"/>
                        </a:lnSpc>
                      </a:pPr>
                      <a:r>
                        <a:rPr b="0" lang="en-US" sz="1600" spc="-1" strike="noStrike">
                          <a:solidFill>
                            <a:srgbClr val="000000"/>
                          </a:solidFill>
                          <a:latin typeface="Arial"/>
                          <a:ea typeface="SimSun"/>
                        </a:rPr>
                        <a:t>Одна из проблем исходного текста (в той или иной форме </a:t>
                      </a:r>
                      <a:endParaRPr b="0" lang="ru-RU" sz="1600" spc="-1" strike="noStrike">
                        <a:latin typeface="Arial"/>
                      </a:endParaRPr>
                    </a:p>
                    <a:p>
                      <a:pPr>
                        <a:lnSpc>
                          <a:spcPct val="100000"/>
                        </a:lnSpc>
                      </a:pPr>
                      <a:r>
                        <a:rPr b="0" lang="en-US" sz="1600" spc="-1" strike="noStrike">
                          <a:solidFill>
                            <a:srgbClr val="000000"/>
                          </a:solidFill>
                          <a:latin typeface="Arial"/>
                          <a:ea typeface="SimSun"/>
                        </a:rPr>
                        <a:t>в любой из частей сочинения) сформулирована верно 1 </a:t>
                      </a:r>
                      <a:endParaRPr b="0" lang="ru-RU" sz="1600" spc="-1" strike="noStrike">
                        <a:latin typeface="Arial"/>
                      </a:endParaRPr>
                    </a:p>
                    <a:p>
                      <a:pPr>
                        <a:lnSpc>
                          <a:spcPct val="100000"/>
                        </a:lnSpc>
                      </a:pPr>
                      <a:r>
                        <a:rPr b="0" lang="en-US" sz="1600" spc="-1" strike="noStrike">
                          <a:solidFill>
                            <a:srgbClr val="000000"/>
                          </a:solidFill>
                          <a:latin typeface="Arial"/>
                          <a:ea typeface="SimSun"/>
                        </a:rPr>
                        <a:t>Проблема исходного текста не сформулирована или </a:t>
                      </a:r>
                      <a:endParaRPr b="0" lang="ru-RU" sz="1600" spc="-1" strike="noStrike">
                        <a:latin typeface="Arial"/>
                      </a:endParaRPr>
                    </a:p>
                    <a:p>
                      <a:pPr>
                        <a:lnSpc>
                          <a:spcPct val="100000"/>
                        </a:lnSpc>
                      </a:pPr>
                      <a:r>
                        <a:rPr b="0" lang="en-US" sz="1600" spc="-1" strike="noStrike">
                          <a:solidFill>
                            <a:srgbClr val="000000"/>
                          </a:solidFill>
                          <a:latin typeface="Arial"/>
                          <a:ea typeface="SimSun"/>
                        </a:rPr>
                        <a:t>сформулирована неверно. 0</a:t>
                      </a:r>
                      <a:endParaRPr b="0" lang="ru-RU" sz="1600" spc="-1" strike="noStrike">
                        <a:latin typeface="Arial"/>
                      </a:endParaRPr>
                    </a:p>
                    <a:p>
                      <a:pPr>
                        <a:lnSpc>
                          <a:spcPct val="100000"/>
                        </a:lnSpc>
                      </a:pPr>
                      <a:r>
                        <a:rPr b="0" lang="en-US" sz="1600" spc="-1" strike="noStrike">
                          <a:solidFill>
                            <a:srgbClr val="000000"/>
                          </a:solidFill>
                          <a:latin typeface="Arial"/>
                          <a:ea typeface="SimSun"/>
                        </a:rPr>
                        <a:t>Указание к оцениванию. </a:t>
                      </a:r>
                      <a:r>
                        <a:rPr b="0" lang="en-US" sz="1600" spc="-1" strike="noStrike" u="sng">
                          <a:solidFill>
                            <a:srgbClr val="000000"/>
                          </a:solidFill>
                          <a:uFillTx/>
                          <a:latin typeface="Arial"/>
                          <a:ea typeface="SimSun"/>
                        </a:rPr>
                        <a:t>Если экзаменуемый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не сформулировал или сформулировал неверно (в той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или иной форме в любой из частей сочинения) одну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из проблем исходного текста, то такая работа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по критериям К1–К4 оценивается 0 баллов</a:t>
                      </a: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c>
                  <a:txBody>
                    <a:bodyPr>
                      <a:noAutofit/>
                    </a:bodyPr>
                    <a:p>
                      <a:pPr>
                        <a:lnSpc>
                          <a:spcPct val="100000"/>
                        </a:lnSpc>
                      </a:pPr>
                      <a:r>
                        <a:rPr b="0" lang="en-US" sz="1600" spc="-1" strike="noStrike">
                          <a:solidFill>
                            <a:srgbClr val="000000"/>
                          </a:solidFill>
                          <a:latin typeface="Arial"/>
                          <a:ea typeface="SimSun"/>
                        </a:rPr>
                        <a:t>Позиция автора (рассказчика) по указанной проблеме </a:t>
                      </a:r>
                      <a:endParaRPr b="0" lang="ru-RU" sz="1600" spc="-1" strike="noStrike">
                        <a:latin typeface="Arial"/>
                      </a:endParaRPr>
                    </a:p>
                    <a:p>
                      <a:pPr>
                        <a:lnSpc>
                          <a:spcPct val="100000"/>
                        </a:lnSpc>
                      </a:pPr>
                      <a:r>
                        <a:rPr b="0" lang="en-US" sz="1600" spc="-1" strike="noStrike">
                          <a:solidFill>
                            <a:srgbClr val="000000"/>
                          </a:solidFill>
                          <a:latin typeface="Arial"/>
                          <a:ea typeface="SimSun"/>
                        </a:rPr>
                        <a:t>исходного текста сформулирована в любой из частей </a:t>
                      </a:r>
                      <a:endParaRPr b="0" lang="ru-RU" sz="1600" spc="-1" strike="noStrike">
                        <a:latin typeface="Arial"/>
                      </a:endParaRPr>
                    </a:p>
                    <a:p>
                      <a:pPr>
                        <a:lnSpc>
                          <a:spcPct val="100000"/>
                        </a:lnSpc>
                      </a:pPr>
                      <a:r>
                        <a:rPr b="0" lang="en-US" sz="1600" spc="-1" strike="noStrike">
                          <a:solidFill>
                            <a:srgbClr val="000000"/>
                          </a:solidFill>
                          <a:latin typeface="Arial"/>
                          <a:ea typeface="SimSun"/>
                        </a:rPr>
                        <a:t>сочинения верно 1 </a:t>
                      </a:r>
                      <a:endParaRPr b="0" lang="ru-RU" sz="1600" spc="-1" strike="noStrike">
                        <a:latin typeface="Arial"/>
                      </a:endParaRPr>
                    </a:p>
                    <a:p>
                      <a:pPr>
                        <a:lnSpc>
                          <a:spcPct val="100000"/>
                        </a:lnSpc>
                      </a:pPr>
                      <a:r>
                        <a:rPr b="0" lang="en-US" sz="1600" spc="-1" strike="noStrike">
                          <a:solidFill>
                            <a:srgbClr val="000000"/>
                          </a:solidFill>
                          <a:latin typeface="Arial"/>
                          <a:ea typeface="SimSun"/>
                        </a:rPr>
                        <a:t>Позиция автора (рассказчика) по указанной проблеме </a:t>
                      </a:r>
                      <a:endParaRPr b="0" lang="ru-RU" sz="1600" spc="-1" strike="noStrike">
                        <a:latin typeface="Arial"/>
                      </a:endParaRPr>
                    </a:p>
                    <a:p>
                      <a:pPr>
                        <a:lnSpc>
                          <a:spcPct val="100000"/>
                        </a:lnSpc>
                      </a:pPr>
                      <a:r>
                        <a:rPr b="0" lang="en-US" sz="1600" spc="-1" strike="noStrike">
                          <a:solidFill>
                            <a:srgbClr val="000000"/>
                          </a:solidFill>
                          <a:latin typeface="Arial"/>
                          <a:ea typeface="SimSun"/>
                        </a:rPr>
                        <a:t>исходного текста не сформулирована или сформулирована </a:t>
                      </a:r>
                      <a:r>
                        <a:rPr b="0" lang="ru-RU" sz="1600" spc="-1" strike="noStrike">
                          <a:solidFill>
                            <a:srgbClr val="000000"/>
                          </a:solidFill>
                          <a:latin typeface="Arial"/>
                          <a:ea typeface="SimSun"/>
                        </a:rPr>
                        <a:t> </a:t>
                      </a:r>
                      <a:r>
                        <a:rPr b="0" lang="en-US" sz="1600" spc="-1" strike="noStrike">
                          <a:solidFill>
                            <a:srgbClr val="000000"/>
                          </a:solidFill>
                          <a:latin typeface="Arial"/>
                          <a:ea typeface="SimSun"/>
                        </a:rPr>
                        <a:t>неверно. </a:t>
                      </a:r>
                      <a:r>
                        <a:rPr b="0" lang="ru-RU" sz="1600" spc="-1" strike="noStrike">
                          <a:solidFill>
                            <a:srgbClr val="000000"/>
                          </a:solidFill>
                          <a:latin typeface="Arial"/>
                          <a:ea typeface="SimSun"/>
                        </a:rPr>
                        <a:t>0</a:t>
                      </a:r>
                      <a:endParaRPr b="0" lang="ru-RU" sz="1600" spc="-1" strike="noStrike">
                        <a:latin typeface="Arial"/>
                      </a:endParaRPr>
                    </a:p>
                    <a:p>
                      <a:pPr>
                        <a:lnSpc>
                          <a:spcPct val="100000"/>
                        </a:lnSpc>
                      </a:pPr>
                      <a:r>
                        <a:rPr b="0" lang="en-US" sz="1600" spc="-1" strike="noStrike">
                          <a:solidFill>
                            <a:srgbClr val="000000"/>
                          </a:solidFill>
                          <a:latin typeface="Arial"/>
                          <a:ea typeface="SimSun"/>
                        </a:rPr>
                        <a:t>Указание к оцениванию. </a:t>
                      </a:r>
                      <a:r>
                        <a:rPr b="0" lang="en-US" sz="1600" spc="-1" strike="noStrike" u="sng">
                          <a:solidFill>
                            <a:srgbClr val="000000"/>
                          </a:solidFill>
                          <a:uFillTx/>
                          <a:latin typeface="Arial"/>
                          <a:ea typeface="SimSun"/>
                        </a:rPr>
                        <a:t>Если экзаменуемый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не сформулировал или сформулировал неверно позицию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автора (рассказчика) по указанной проблеме исходного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текста, то такая работа по критериям К2 и К3 </a:t>
                      </a:r>
                      <a:endParaRPr b="0" lang="ru-RU" sz="1600" spc="-1" strike="noStrike">
                        <a:latin typeface="Arial"/>
                      </a:endParaRPr>
                    </a:p>
                    <a:p>
                      <a:pPr>
                        <a:lnSpc>
                          <a:spcPct val="100000"/>
                        </a:lnSpc>
                      </a:pPr>
                      <a:r>
                        <a:rPr b="0" lang="en-US" sz="1600" spc="-1" strike="noStrike" u="sng">
                          <a:solidFill>
                            <a:srgbClr val="000000"/>
                          </a:solidFill>
                          <a:uFillTx/>
                          <a:latin typeface="Arial"/>
                          <a:ea typeface="SimSun"/>
                        </a:rPr>
                        <a:t>оценивается 0 баллов</a:t>
                      </a:r>
                      <a:endParaRPr b="0" lang="ru-RU" sz="1600" spc="-1" strike="noStrike">
                        <a:latin typeface="Arial"/>
                      </a:endParaRPr>
                    </a:p>
                    <a:p>
                      <a:pPr>
                        <a:lnSpc>
                          <a:spcPct val="100000"/>
                        </a:lnSpc>
                      </a:pPr>
                      <a:endParaRPr b="0" lang="ru-RU" sz="16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r>
            </a:tbl>
          </a:graphicData>
        </a:graphic>
      </p:graphicFrame>
    </p:spTree>
  </p:cSld>
  <p:transition spd="slow">
    <p:wheel spokes="8"/>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647640" y="502200"/>
            <a:ext cx="10515240" cy="568080"/>
          </a:xfrm>
          <a:prstGeom prst="rect">
            <a:avLst/>
          </a:prstGeom>
          <a:noFill/>
          <a:ln w="9360">
            <a:noFill/>
          </a:ln>
        </p:spPr>
        <p:txBody>
          <a:bodyPr lIns="90000" rIns="90000" tIns="45000" bIns="45000" anchor="ctr">
            <a:normAutofit/>
          </a:bodyPr>
          <a:p>
            <a:pPr algn="ctr">
              <a:lnSpc>
                <a:spcPct val="100000"/>
              </a:lnSpc>
            </a:pPr>
            <a:r>
              <a:rPr b="0" lang="ru-RU" sz="2670" spc="-1" strike="noStrike">
                <a:solidFill>
                  <a:srgbClr val="000000"/>
                </a:solidFill>
                <a:latin typeface="Arial"/>
                <a:ea typeface="SimSun"/>
              </a:rPr>
              <a:t>Соответственные критерии оценивания задания 27 (часть2): К2</a:t>
            </a:r>
            <a:endParaRPr b="0" lang="ru-RU" sz="2670" spc="-1" strike="noStrike">
              <a:solidFill>
                <a:srgbClr val="000000"/>
              </a:solidFill>
              <a:latin typeface="Arial"/>
            </a:endParaRPr>
          </a:p>
        </p:txBody>
      </p:sp>
      <p:graphicFrame>
        <p:nvGraphicFramePr>
          <p:cNvPr id="92" name="Table 2"/>
          <p:cNvGraphicFramePr/>
          <p:nvPr/>
        </p:nvGraphicFramePr>
        <p:xfrm>
          <a:off x="582480" y="1080000"/>
          <a:ext cx="10721520" cy="5069880"/>
        </p:xfrm>
        <a:graphic>
          <a:graphicData uri="http://schemas.openxmlformats.org/drawingml/2006/table">
            <a:tbl>
              <a:tblPr/>
              <a:tblGrid>
                <a:gridCol w="4898880"/>
                <a:gridCol w="5822640"/>
              </a:tblGrid>
              <a:tr h="347760">
                <a:tc>
                  <a:txBody>
                    <a:bodyPr>
                      <a:noAutofit/>
                    </a:bodyPr>
                    <a:p>
                      <a:pPr algn="ctr">
                        <a:lnSpc>
                          <a:spcPct val="100000"/>
                        </a:lnSpc>
                      </a:pPr>
                      <a:r>
                        <a:rPr b="1" lang="ru-RU" sz="1800" spc="-1" strike="noStrike">
                          <a:solidFill>
                            <a:srgbClr val="ffffff"/>
                          </a:solidFill>
                          <a:latin typeface="Arial"/>
                          <a:ea typeface="SimSun"/>
                        </a:rPr>
                        <a:t>КИМ ЕГЭ-2024</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c>
                  <a:txBody>
                    <a:bodyPr>
                      <a:noAutofit/>
                    </a:bodyPr>
                    <a:p>
                      <a:pPr algn="ctr">
                        <a:lnSpc>
                          <a:spcPct val="100000"/>
                        </a:lnSpc>
                      </a:pPr>
                      <a:r>
                        <a:rPr b="1" lang="ru-RU" sz="1800" spc="-1" strike="noStrike">
                          <a:solidFill>
                            <a:srgbClr val="ffffff"/>
                          </a:solidFill>
                          <a:latin typeface="Arial"/>
                          <a:ea typeface="SimSun"/>
                        </a:rPr>
                        <a:t>КИМ ЕГЭ-2025</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r>
              <a:tr h="5211000">
                <a:tc>
                  <a:txBody>
                    <a:bodyPr>
                      <a:noAutofit/>
                    </a:bodyPr>
                    <a:p>
                      <a:pPr algn="just">
                        <a:lnSpc>
                          <a:spcPct val="100000"/>
                        </a:lnSpc>
                      </a:pPr>
                      <a:r>
                        <a:rPr b="0" lang="en-US" sz="1200" spc="-1" strike="noStrike" u="sng">
                          <a:solidFill>
                            <a:srgbClr val="000000"/>
                          </a:solidFill>
                          <a:uFillTx/>
                          <a:latin typeface="Arial"/>
                          <a:ea typeface="SimSun"/>
                        </a:rPr>
                        <a:t>Проблема прокомментирована с опорой на исходный текст. </a:t>
                      </a:r>
                      <a:r>
                        <a:rPr b="0" lang="en-US" sz="1200" spc="-1" strike="noStrike">
                          <a:solidFill>
                            <a:srgbClr val="000000"/>
                          </a:solidFill>
                          <a:latin typeface="Arial"/>
                          <a:ea typeface="SimSun"/>
                        </a:rPr>
                        <a:t>Приведено не менее 2 </a:t>
                      </a:r>
                      <a:r>
                        <a:rPr b="0" lang="en-US" sz="1200" spc="-1" strike="noStrike" u="sng">
                          <a:solidFill>
                            <a:srgbClr val="000000"/>
                          </a:solidFill>
                          <a:uFillTx/>
                          <a:latin typeface="Arial"/>
                          <a:ea typeface="SimSun"/>
                        </a:rPr>
                        <a:t>примеров-иллюстраций</a:t>
                      </a:r>
                      <a:r>
                        <a:rPr b="0" lang="en-US" sz="1200" spc="-1" strike="noStrike">
                          <a:solidFill>
                            <a:srgbClr val="000000"/>
                          </a:solidFill>
                          <a:latin typeface="Arial"/>
                          <a:ea typeface="SimSun"/>
                        </a:rPr>
                        <a:t> из прочитанного текста, важных для </a:t>
                      </a:r>
                      <a:r>
                        <a:rPr b="0" lang="en-US" sz="1200" spc="-1" strike="noStrike" u="sng">
                          <a:solidFill>
                            <a:srgbClr val="000000"/>
                          </a:solidFill>
                          <a:uFillTx/>
                          <a:latin typeface="Arial"/>
                          <a:ea typeface="SimSun"/>
                        </a:rPr>
                        <a:t>понимания проблемы</a:t>
                      </a:r>
                      <a:r>
                        <a:rPr b="0" lang="en-US" sz="1200" spc="-1" strike="noStrike">
                          <a:solidFill>
                            <a:srgbClr val="000000"/>
                          </a:solidFill>
                          <a:latin typeface="Arial"/>
                          <a:ea typeface="SimSun"/>
                        </a:rPr>
                        <a:t> исходного текста. Дано пояснение к каждому из примеров-иллюстраций. </a:t>
                      </a:r>
                      <a:r>
                        <a:rPr b="0" lang="en-US" sz="1200" spc="-1" strike="noStrike" u="sng">
                          <a:solidFill>
                            <a:srgbClr val="000000"/>
                          </a:solidFill>
                          <a:uFillTx/>
                          <a:latin typeface="Arial"/>
                          <a:ea typeface="SimSun"/>
                        </a:rPr>
                        <a:t>Проанализирована указанная смысловая связь между примерами-иллюстрациями</a:t>
                      </a:r>
                      <a:r>
                        <a:rPr b="1" lang="en-US" sz="1200" spc="-1" strike="noStrike">
                          <a:solidFill>
                            <a:srgbClr val="000000"/>
                          </a:solidFill>
                          <a:latin typeface="Arial"/>
                          <a:ea typeface="SimSun"/>
                        </a:rPr>
                        <a:t> 3</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Проблема прокомментирована с опорой на исходный текст. Приведено не менее 2 примеров-иллюстраций из прочитанного текста, важных для понимания проблемы исходного текста. Дано пояснение к каждому из примеров-иллюстраций.</a:t>
                      </a:r>
                      <a:r>
                        <a:rPr b="0" lang="en-US" sz="1200" spc="-1" strike="noStrike" u="sng">
                          <a:solidFill>
                            <a:srgbClr val="000000"/>
                          </a:solidFill>
                          <a:uFillTx/>
                          <a:latin typeface="Arial"/>
                          <a:ea typeface="SimSun"/>
                        </a:rPr>
                        <a:t> Смысловая связь между примерами-иллюстрациями не проанализирована, или проанализирована неверно, или проанализирована без указания смысловой связи</a:t>
                      </a:r>
                      <a:r>
                        <a:rPr b="0" lang="en-US" sz="1200" spc="-1" strike="noStrike">
                          <a:solidFill>
                            <a:srgbClr val="000000"/>
                          </a:solidFill>
                          <a:latin typeface="Arial"/>
                          <a:ea typeface="SimSun"/>
                        </a:rPr>
                        <a:t> </a:t>
                      </a:r>
                      <a:r>
                        <a:rPr b="1" lang="en-US" sz="1200" spc="-1" strike="noStrike">
                          <a:solidFill>
                            <a:srgbClr val="000000"/>
                          </a:solidFill>
                          <a:latin typeface="Arial"/>
                          <a:ea typeface="SimSun"/>
                        </a:rPr>
                        <a:t>2</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Проблема прокомментирована с опорой на исходный текст. Приведён 1 пример-иллюстрация из прочитанного текста, важный для понимания проблемы исходного текста. Дано пояснение к этому примеру-иллюстрации</a:t>
                      </a:r>
                      <a:r>
                        <a:rPr b="1" lang="en-US" sz="1200" spc="-1" strike="noStrike">
                          <a:solidFill>
                            <a:srgbClr val="000000"/>
                          </a:solidFill>
                          <a:latin typeface="Arial"/>
                          <a:ea typeface="SimSun"/>
                        </a:rPr>
                        <a:t>1</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Проблема прокомментирована без опоры на исходный текст. ИЛИ</a:t>
                      </a:r>
                      <a:r>
                        <a:rPr b="0" lang="ru-RU" sz="1200" spc="-1" strike="noStrike">
                          <a:solidFill>
                            <a:srgbClr val="000000"/>
                          </a:solidFill>
                          <a:latin typeface="Arial"/>
                          <a:ea typeface="SimSun"/>
                        </a:rPr>
                        <a:t> </a:t>
                      </a:r>
                      <a:r>
                        <a:rPr b="0" lang="en-US" sz="1200" spc="-1" strike="noStrike">
                          <a:solidFill>
                            <a:srgbClr val="000000"/>
                          </a:solidFill>
                          <a:latin typeface="Arial"/>
                          <a:ea typeface="SimSun"/>
                        </a:rPr>
                        <a:t>Примеры-иллюстрации из прочитанного текста, важные для понимания проблемы исходного текста, не приведены или приведены с фактическими ошибками, связанными с пониманием проблемы исходного текста. ИЛИ Вместо комментария дан простой пересказ исходного текста. ИЛИ Вместо комментария цитируется большой фрагмент</a:t>
                      </a:r>
                      <a:r>
                        <a:rPr b="0" lang="ru-RU" sz="1200" spc="-1" strike="noStrike">
                          <a:solidFill>
                            <a:srgbClr val="000000"/>
                          </a:solidFill>
                          <a:latin typeface="Arial"/>
                          <a:ea typeface="SimSun"/>
                        </a:rPr>
                        <a:t> </a:t>
                      </a:r>
                      <a:r>
                        <a:rPr b="0" lang="en-US" sz="1200" spc="-1" strike="noStrike">
                          <a:solidFill>
                            <a:srgbClr val="000000"/>
                          </a:solidFill>
                          <a:latin typeface="Arial"/>
                          <a:ea typeface="SimSun"/>
                        </a:rPr>
                        <a:t>ИЛИ </a:t>
                      </a:r>
                      <a:r>
                        <a:rPr b="0" lang="en-US" sz="1200" spc="-1" strike="noStrike" u="sng">
                          <a:solidFill>
                            <a:srgbClr val="000000"/>
                          </a:solidFill>
                          <a:uFillTx/>
                          <a:latin typeface="Arial"/>
                          <a:ea typeface="SimSun"/>
                        </a:rPr>
                        <a:t>Проблема</a:t>
                      </a:r>
                      <a:r>
                        <a:rPr b="0" lang="en-US" sz="1200" spc="-1" strike="noStrike">
                          <a:solidFill>
                            <a:srgbClr val="000000"/>
                          </a:solidFill>
                          <a:latin typeface="Arial"/>
                          <a:ea typeface="SimSun"/>
                        </a:rPr>
                        <a:t> исходного текста не прокомментирована.</a:t>
                      </a:r>
                      <a:r>
                        <a:rPr b="1" lang="en-US" sz="1200" spc="-1" strike="noStrike">
                          <a:solidFill>
                            <a:srgbClr val="000000"/>
                          </a:solidFill>
                          <a:latin typeface="Arial"/>
                          <a:ea typeface="SimSun"/>
                        </a:rPr>
                        <a:t> </a:t>
                      </a:r>
                      <a:r>
                        <a:rPr b="1" lang="ru-RU" sz="1200" spc="-1" strike="noStrike">
                          <a:solidFill>
                            <a:srgbClr val="000000"/>
                          </a:solidFill>
                          <a:latin typeface="Arial"/>
                          <a:ea typeface="SimSun"/>
                        </a:rPr>
                        <a:t>0</a:t>
                      </a:r>
                      <a:endParaRPr b="0" lang="ru-RU" sz="1200" spc="-1" strike="noStrike">
                        <a:latin typeface="Arial"/>
                      </a:endParaRPr>
                    </a:p>
                    <a:p>
                      <a:pPr algn="just">
                        <a:lnSpc>
                          <a:spcPct val="100000"/>
                        </a:lnSpc>
                      </a:pPr>
                      <a:endParaRPr b="0" lang="ru-RU" sz="12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c>
                  <a:txBody>
                    <a:bodyPr>
                      <a:noAutofit/>
                    </a:bodyPr>
                    <a:p>
                      <a:pPr algn="just">
                        <a:lnSpc>
                          <a:spcPct val="100000"/>
                        </a:lnSpc>
                      </a:pPr>
                      <a:r>
                        <a:rPr b="0" lang="en-US" sz="1200" spc="-1" strike="noStrike" u="sng">
                          <a:solidFill>
                            <a:srgbClr val="000000"/>
                          </a:solidFill>
                          <a:uFillTx/>
                          <a:latin typeface="Arial"/>
                          <a:ea typeface="SimSun"/>
                        </a:rPr>
                        <a:t>Позиция автора (рассказчика) по указанной проблеме исходного текста прокомментирована с опорой на исходный текст.</a:t>
                      </a:r>
                      <a:r>
                        <a:rPr b="0" lang="en-US" sz="1200" spc="-1" strike="noStrike">
                          <a:solidFill>
                            <a:srgbClr val="000000"/>
                          </a:solidFill>
                          <a:latin typeface="Arial"/>
                          <a:ea typeface="SimSun"/>
                        </a:rPr>
                        <a:t> Приведено 2 </a:t>
                      </a:r>
                      <a:r>
                        <a:rPr b="0" lang="en-US" sz="1200" spc="-1" strike="noStrike" u="sng">
                          <a:solidFill>
                            <a:srgbClr val="000000"/>
                          </a:solidFill>
                          <a:uFillTx/>
                          <a:latin typeface="Arial"/>
                          <a:ea typeface="SimSun"/>
                        </a:rPr>
                        <a:t>примера-иллюстрации</a:t>
                      </a:r>
                      <a:r>
                        <a:rPr b="0" lang="en-US" sz="1200" spc="-1" strike="noStrike">
                          <a:solidFill>
                            <a:srgbClr val="000000"/>
                          </a:solidFill>
                          <a:latin typeface="Arial"/>
                          <a:ea typeface="SimSun"/>
                        </a:rPr>
                        <a:t> из прочитанного текста, важных </a:t>
                      </a:r>
                      <a:r>
                        <a:rPr b="0" lang="en-US" sz="1200" spc="-1" strike="noStrike" u="sng">
                          <a:solidFill>
                            <a:srgbClr val="000000"/>
                          </a:solidFill>
                          <a:uFillTx/>
                          <a:latin typeface="Arial"/>
                          <a:ea typeface="SimSun"/>
                        </a:rPr>
                        <a:t>для понимания позиции</a:t>
                      </a:r>
                      <a:r>
                        <a:rPr b="0" lang="en-US" sz="1200" spc="-1" strike="noStrike">
                          <a:solidFill>
                            <a:srgbClr val="000000"/>
                          </a:solidFill>
                          <a:latin typeface="Arial"/>
                          <a:ea typeface="SimSun"/>
                        </a:rPr>
                        <a:t> автора (рассказчика) по указанной проблеме исходного текста. Дано пояснение к каждому из примеров-иллюстраций. </a:t>
                      </a:r>
                      <a:r>
                        <a:rPr b="0" lang="en-US" sz="1200" spc="-1" strike="noStrike" u="sng">
                          <a:solidFill>
                            <a:srgbClr val="000000"/>
                          </a:solidFill>
                          <a:uFillTx/>
                          <a:latin typeface="Arial"/>
                          <a:ea typeface="SimSun"/>
                        </a:rPr>
                        <a:t>Указана смысловая связь между приведёнными примерами-иллюстрациями. Дано пояснение к ней</a:t>
                      </a:r>
                      <a:r>
                        <a:rPr b="1" lang="ru-RU" sz="1200" spc="-1" strike="noStrike" u="sng">
                          <a:solidFill>
                            <a:srgbClr val="000000"/>
                          </a:solidFill>
                          <a:uFillTx/>
                          <a:latin typeface="Arial"/>
                          <a:ea typeface="SimSun"/>
                        </a:rPr>
                        <a:t> </a:t>
                      </a:r>
                      <a:r>
                        <a:rPr b="1" lang="en-US" sz="1200" spc="-1" strike="noStrike">
                          <a:solidFill>
                            <a:srgbClr val="000000"/>
                          </a:solidFill>
                          <a:latin typeface="Arial"/>
                          <a:ea typeface="SimSun"/>
                        </a:rPr>
                        <a:t>3</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Позиция автора (рассказчика) по указанной проблеме исходного текста прокомментирована с опорой на исходный текст. Приведено 2 примера-иллюстрации из прочитанного текста, важных для понимания позиции автора (рассказчика) по указанной проблеме исходного текста. Дано пояснение к каждому из примеров-иллюстраций. </a:t>
                      </a:r>
                      <a:r>
                        <a:rPr b="0" lang="en-US" sz="1200" spc="-1" strike="noStrike" u="sng">
                          <a:solidFill>
                            <a:srgbClr val="000000"/>
                          </a:solidFill>
                          <a:uFillTx/>
                          <a:latin typeface="Arial"/>
                          <a:ea typeface="SimSun"/>
                        </a:rPr>
                        <a:t>Смысловая связь между приведёнными примерами-иллюстрациями не указана, или указана неверно, или не дано </a:t>
                      </a:r>
                      <a:r>
                        <a:rPr b="0" lang="ru-RU" sz="1200" spc="-1" strike="noStrike" u="sng">
                          <a:solidFill>
                            <a:srgbClr val="000000"/>
                          </a:solidFill>
                          <a:uFillTx/>
                          <a:latin typeface="Arial"/>
                          <a:ea typeface="SimSun"/>
                        </a:rPr>
                        <a:t>е</a:t>
                      </a:r>
                      <a:r>
                        <a:rPr b="0" lang="en-US" sz="1200" spc="-1" strike="noStrike" u="sng">
                          <a:solidFill>
                            <a:srgbClr val="000000"/>
                          </a:solidFill>
                          <a:uFillTx/>
                          <a:latin typeface="Arial"/>
                          <a:ea typeface="SimSun"/>
                        </a:rPr>
                        <a:t>ё пояснение, или дано неверное её пояснение</a:t>
                      </a:r>
                      <a:r>
                        <a:rPr b="1" lang="en-US" sz="1200" spc="-1" strike="noStrike">
                          <a:solidFill>
                            <a:srgbClr val="000000"/>
                          </a:solidFill>
                          <a:latin typeface="Arial"/>
                          <a:ea typeface="SimSun"/>
                        </a:rPr>
                        <a:t> 2</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Позиция автора (рассказчика) по указанной проблеме исходного текста прокомментирована с опорой на исходный текст. Приведён 1 пример-иллюстрация из прочитанного текста, важный для понимания позиции автора (рассказчика) по указанной проблеме исходного текста. Дано пояснение к этому примеру-иллюстрации </a:t>
                      </a:r>
                      <a:r>
                        <a:rPr b="1" lang="en-US" sz="1200" spc="-1" strike="noStrike">
                          <a:solidFill>
                            <a:srgbClr val="000000"/>
                          </a:solidFill>
                          <a:latin typeface="Arial"/>
                          <a:ea typeface="SimSun"/>
                        </a:rPr>
                        <a:t>1</a:t>
                      </a:r>
                      <a:r>
                        <a:rPr b="0" lang="en-US" sz="1200" spc="-1" strike="noStrike">
                          <a:solidFill>
                            <a:srgbClr val="000000"/>
                          </a:solidFill>
                          <a:latin typeface="Arial"/>
                          <a:ea typeface="SimSun"/>
                        </a:rPr>
                        <a:t> </a:t>
                      </a:r>
                      <a:endParaRPr b="0" lang="ru-RU" sz="1200" spc="-1" strike="noStrike">
                        <a:latin typeface="Arial"/>
                      </a:endParaRPr>
                    </a:p>
                    <a:p>
                      <a:pPr algn="just">
                        <a:lnSpc>
                          <a:spcPct val="100000"/>
                        </a:lnSpc>
                      </a:pPr>
                      <a:r>
                        <a:rPr b="0" lang="en-US" sz="1200" spc="-1" strike="noStrike">
                          <a:solidFill>
                            <a:srgbClr val="000000"/>
                          </a:solidFill>
                          <a:latin typeface="Arial"/>
                          <a:ea typeface="SimSun"/>
                        </a:rPr>
                        <a:t>Приведён 1 пример-иллюстрация из прочитанного текста, важный для понимания позиции автора (рассказчика) по указанной проблеме исходного текста, но </a:t>
                      </a:r>
                      <a:r>
                        <a:rPr b="0" lang="en-US" sz="1200" spc="-1" strike="noStrike" u="sng">
                          <a:solidFill>
                            <a:srgbClr val="000000"/>
                          </a:solidFill>
                          <a:uFillTx/>
                          <a:latin typeface="Arial"/>
                          <a:ea typeface="SimSun"/>
                        </a:rPr>
                        <a:t>пояснение к нему отсутствует</a:t>
                      </a:r>
                      <a:r>
                        <a:rPr b="0" lang="en-US" sz="1200" spc="-1" strike="noStrike">
                          <a:solidFill>
                            <a:srgbClr val="000000"/>
                          </a:solidFill>
                          <a:latin typeface="Arial"/>
                          <a:ea typeface="SimSun"/>
                        </a:rPr>
                        <a:t>. ИЛИ Ни одного примера-иллюстрации из прочитанного текста, важного для понимания позиции автора (рассказчика) по указанной проблеме исходного текста, не приведено. ИЛИ Позиция автора (рассказчика) по указанной проблеме исходного текста прокомментирована без опоры на исходный текст. ИЛИ</a:t>
                      </a:r>
                      <a:r>
                        <a:rPr b="0" lang="ru-RU" sz="1200" spc="-1" strike="noStrike">
                          <a:solidFill>
                            <a:srgbClr val="000000"/>
                          </a:solidFill>
                          <a:latin typeface="Arial"/>
                          <a:ea typeface="SimSun"/>
                        </a:rPr>
                        <a:t> </a:t>
                      </a:r>
                      <a:r>
                        <a:rPr b="0" lang="en-US" sz="1200" spc="-1" strike="noStrike">
                          <a:solidFill>
                            <a:srgbClr val="000000"/>
                          </a:solidFill>
                          <a:latin typeface="Arial"/>
                          <a:ea typeface="SimSun"/>
                        </a:rPr>
                        <a:t>Вместо комментария дан простой пересказ исходного текста. ИЛИ Вместо комментария процитирован большой фрагмент исходного текста. ИЛИ </a:t>
                      </a:r>
                      <a:r>
                        <a:rPr b="0" lang="en-US" sz="1200" spc="-1" strike="noStrike" u="sng">
                          <a:solidFill>
                            <a:srgbClr val="000000"/>
                          </a:solidFill>
                          <a:uFillTx/>
                          <a:latin typeface="Arial"/>
                          <a:ea typeface="SimSun"/>
                        </a:rPr>
                        <a:t>Позиция автора</a:t>
                      </a:r>
                      <a:r>
                        <a:rPr b="0" lang="en-US" sz="1200" spc="-1" strike="noStrike">
                          <a:solidFill>
                            <a:srgbClr val="000000"/>
                          </a:solidFill>
                          <a:latin typeface="Arial"/>
                          <a:ea typeface="SimSun"/>
                        </a:rPr>
                        <a:t> (рассказчика) по указанной проблеме исходного текста не прокомментирована.</a:t>
                      </a:r>
                      <a:r>
                        <a:rPr b="0" lang="ru-RU" sz="1200" spc="-1" strike="noStrike">
                          <a:solidFill>
                            <a:srgbClr val="000000"/>
                          </a:solidFill>
                          <a:latin typeface="Arial"/>
                          <a:ea typeface="SimSun"/>
                        </a:rPr>
                        <a:t> </a:t>
                      </a:r>
                      <a:r>
                        <a:rPr b="1" lang="ru-RU" sz="1200" spc="-1" strike="noStrike">
                          <a:solidFill>
                            <a:srgbClr val="000000"/>
                          </a:solidFill>
                          <a:latin typeface="Arial"/>
                          <a:ea typeface="SimSun"/>
                        </a:rPr>
                        <a:t>0</a:t>
                      </a:r>
                      <a:endParaRPr b="0" lang="ru-RU" sz="1200" spc="-1" strike="noStrike">
                        <a:latin typeface="Arial"/>
                      </a:endParaRPr>
                    </a:p>
                    <a:p>
                      <a:pPr algn="just">
                        <a:lnSpc>
                          <a:spcPct val="100000"/>
                        </a:lnSpc>
                      </a:pPr>
                      <a:endParaRPr b="0" lang="ru-RU" sz="12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r>
            </a:tbl>
          </a:graphicData>
        </a:graphic>
      </p:graphicFrame>
    </p:spTree>
  </p:cSld>
  <p:transition spd="slow">
    <p:wheel spokes="8"/>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TextShape 1"/>
          <p:cNvSpPr txBox="1"/>
          <p:nvPr/>
        </p:nvSpPr>
        <p:spPr>
          <a:xfrm>
            <a:off x="609480" y="190440"/>
            <a:ext cx="10972440" cy="582120"/>
          </a:xfrm>
          <a:prstGeom prst="rect">
            <a:avLst/>
          </a:prstGeom>
          <a:noFill/>
          <a:ln w="9360">
            <a:noFill/>
          </a:ln>
        </p:spPr>
        <p:txBody>
          <a:bodyPr lIns="90000" rIns="90000" tIns="45000" bIns="45000" anchor="ctr">
            <a:normAutofit fontScale="41000"/>
          </a:bodyPr>
          <a:p>
            <a:pPr algn="ctr">
              <a:lnSpc>
                <a:spcPct val="100000"/>
              </a:lnSpc>
            </a:pPr>
            <a:r>
              <a:rPr b="0" lang="ru-RU" sz="3110" spc="-1" strike="noStrike">
                <a:solidFill>
                  <a:srgbClr val="000000"/>
                </a:solidFill>
                <a:latin typeface="Arial"/>
                <a:ea typeface="SimSun"/>
              </a:rPr>
              <a:t>Как мы видим, в КИМ-2025 полностью изменена структура анализа экзаменуемым исходного текста:</a:t>
            </a:r>
            <a:endParaRPr b="0" lang="ru-RU" sz="3110" spc="-1" strike="noStrike">
              <a:solidFill>
                <a:srgbClr val="000000"/>
              </a:solidFill>
              <a:latin typeface="Arial"/>
            </a:endParaRPr>
          </a:p>
        </p:txBody>
      </p:sp>
      <p:graphicFrame>
        <p:nvGraphicFramePr>
          <p:cNvPr id="94" name="Table 2"/>
          <p:cNvGraphicFramePr/>
          <p:nvPr/>
        </p:nvGraphicFramePr>
        <p:xfrm>
          <a:off x="647640" y="1825560"/>
          <a:ext cx="10515240" cy="1895760"/>
        </p:xfrm>
        <a:graphic>
          <a:graphicData uri="http://schemas.openxmlformats.org/drawingml/2006/table">
            <a:tbl>
              <a:tblPr/>
              <a:tblGrid>
                <a:gridCol w="5257800"/>
                <a:gridCol w="5257800"/>
              </a:tblGrid>
              <a:tr h="347760">
                <a:tc>
                  <a:txBody>
                    <a:bodyPr>
                      <a:noAutofit/>
                    </a:bodyPr>
                    <a:p>
                      <a:pPr algn="ctr">
                        <a:lnSpc>
                          <a:spcPct val="100000"/>
                        </a:lnSpc>
                      </a:pPr>
                      <a:r>
                        <a:rPr b="1" lang="ru-RU" sz="1800" spc="-1" strike="noStrike">
                          <a:solidFill>
                            <a:srgbClr val="ffffff"/>
                          </a:solidFill>
                          <a:latin typeface="Arial"/>
                          <a:ea typeface="SimSun"/>
                        </a:rPr>
                        <a:t>если в КИМ ЕГЭ-2024</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c>
                  <a:txBody>
                    <a:bodyPr>
                      <a:noAutofit/>
                    </a:bodyPr>
                    <a:p>
                      <a:pPr algn="ctr">
                        <a:lnSpc>
                          <a:spcPct val="100000"/>
                        </a:lnSpc>
                      </a:pPr>
                      <a:r>
                        <a:rPr b="1" lang="ru-RU" sz="1800" spc="-1" strike="noStrike">
                          <a:solidFill>
                            <a:srgbClr val="ffffff"/>
                          </a:solidFill>
                          <a:latin typeface="Arial"/>
                          <a:ea typeface="SimSun"/>
                        </a:rPr>
                        <a:t>то в КИМ ЕГЭ-2025</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38160">
                      <a:solidFill>
                        <a:srgbClr val="ffffff"/>
                      </a:solidFill>
                    </a:lnB>
                    <a:solidFill>
                      <a:srgbClr val="0066cc"/>
                    </a:solidFill>
                  </a:tcPr>
                </a:tc>
              </a:tr>
              <a:tr h="347760">
                <a:tc>
                  <a:txBody>
                    <a:bodyPr>
                      <a:noAutofit/>
                    </a:bodyPr>
                    <a:p>
                      <a:pPr algn="just">
                        <a:lnSpc>
                          <a:spcPct val="100000"/>
                        </a:lnSpc>
                      </a:pPr>
                      <a:r>
                        <a:rPr b="0" lang="ru-RU" sz="1800" spc="-1" strike="noStrike">
                          <a:solidFill>
                            <a:srgbClr val="000000"/>
                          </a:solidFill>
                          <a:latin typeface="Arial"/>
                          <a:ea typeface="SimSun"/>
                        </a:rPr>
                        <a:t>1) основа анализа - проблематика текста,</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c>
                  <a:txBody>
                    <a:bodyPr>
                      <a:noAutofit/>
                    </a:bodyPr>
                    <a:p>
                      <a:pPr algn="just">
                        <a:lnSpc>
                          <a:spcPct val="100000"/>
                        </a:lnSpc>
                      </a:pPr>
                      <a:r>
                        <a:rPr b="0" lang="ru-RU" sz="1800" spc="-1" strike="noStrike">
                          <a:solidFill>
                            <a:srgbClr val="000000"/>
                          </a:solidFill>
                          <a:latin typeface="Arial"/>
                          <a:ea typeface="SimSun"/>
                        </a:rPr>
                        <a:t>1) основа анализа - авторская позиция,</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r>
              <a:tr h="1371600">
                <a:tc>
                  <a:txBody>
                    <a:bodyPr>
                      <a:noAutofit/>
                    </a:bodyPr>
                    <a:p>
                      <a:pPr algn="just">
                        <a:lnSpc>
                          <a:spcPct val="100000"/>
                        </a:lnSpc>
                      </a:pPr>
                      <a:r>
                        <a:rPr b="0" lang="ru-RU" sz="1800" spc="-1" strike="noStrike">
                          <a:solidFill>
                            <a:srgbClr val="000000"/>
                          </a:solidFill>
                          <a:latin typeface="Arial"/>
                          <a:ea typeface="SimSun"/>
                        </a:rPr>
                        <a:t>2)  допустимы разные линии анализа по ряду ключевых проблем, и их смешение квалифицируется как логико-композиционная ошибка,т.е. предусматривается </a:t>
                      </a:r>
                      <a:r>
                        <a:rPr b="0" lang="ru-RU" sz="1800" spc="-1" strike="noStrike" u="sng">
                          <a:solidFill>
                            <a:srgbClr val="000000"/>
                          </a:solidFill>
                          <a:uFillTx/>
                          <a:latin typeface="Arial"/>
                          <a:ea typeface="SimSun"/>
                        </a:rPr>
                        <a:t>многозначная интерпретация,</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7eaf5"/>
                    </a:solidFill>
                  </a:tcPr>
                </a:tc>
                <a:tc>
                  <a:txBody>
                    <a:bodyPr>
                      <a:noAutofit/>
                    </a:bodyPr>
                    <a:p>
                      <a:pPr algn="just">
                        <a:lnSpc>
                          <a:spcPct val="100000"/>
                        </a:lnSpc>
                      </a:pPr>
                      <a:r>
                        <a:rPr b="0" lang="ru-RU" sz="1800" spc="-1" strike="noStrike">
                          <a:solidFill>
                            <a:srgbClr val="000000"/>
                          </a:solidFill>
                          <a:latin typeface="Arial"/>
                          <a:ea typeface="SimSun"/>
                        </a:rPr>
                        <a:t>2) допустима только одна линия анализа, предусматривающая </a:t>
                      </a:r>
                      <a:r>
                        <a:rPr b="0" lang="ru-RU" sz="1800" spc="-1" strike="noStrike" u="sng">
                          <a:solidFill>
                            <a:srgbClr val="000000"/>
                          </a:solidFill>
                          <a:uFillTx/>
                          <a:latin typeface="Arial"/>
                          <a:ea typeface="SimSun"/>
                        </a:rPr>
                        <a:t>однозначность</a:t>
                      </a:r>
                      <a:r>
                        <a:rPr b="0" lang="ru-RU" sz="1800" spc="-1" strike="noStrike">
                          <a:solidFill>
                            <a:srgbClr val="000000"/>
                          </a:solidFill>
                          <a:latin typeface="Arial"/>
                          <a:ea typeface="SimSun"/>
                        </a:rPr>
                        <a:t> авторской </a:t>
                      </a:r>
                      <a:r>
                        <a:rPr b="0" lang="ru-RU" sz="1800" spc="-1" strike="noStrike" u="sng">
                          <a:solidFill>
                            <a:srgbClr val="000000"/>
                          </a:solidFill>
                          <a:uFillTx/>
                          <a:latin typeface="Arial"/>
                          <a:ea typeface="SimSun"/>
                        </a:rPr>
                        <a:t>точки зрения</a:t>
                      </a:r>
                      <a:r>
                        <a:rPr b="0" lang="ru-RU" sz="1800" spc="-1" strike="noStrike">
                          <a:solidFill>
                            <a:srgbClr val="000000"/>
                          </a:solidFill>
                          <a:latin typeface="Arial"/>
                          <a:ea typeface="SimSun"/>
                        </a:rPr>
                        <a:t> на разрешение указанной  проблемы,</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7eaf5"/>
                    </a:solidFill>
                  </a:tcPr>
                </a:tc>
              </a:tr>
              <a:tr h="603720">
                <a:tc>
                  <a:txBody>
                    <a:bodyPr>
                      <a:noAutofit/>
                    </a:bodyPr>
                    <a:p>
                      <a:pPr algn="just">
                        <a:lnSpc>
                          <a:spcPct val="100000"/>
                        </a:lnSpc>
                      </a:pPr>
                      <a:r>
                        <a:rPr b="0" lang="ru-RU" sz="1800" spc="-1" strike="noStrike">
                          <a:solidFill>
                            <a:srgbClr val="000000"/>
                          </a:solidFill>
                          <a:latin typeface="Arial"/>
                          <a:ea typeface="SimSun"/>
                        </a:rPr>
                        <a:t>3)  в фокусе внимания экзаменуемого - сам текст  в своих семантических возможностях,</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c>
                  <a:txBody>
                    <a:bodyPr>
                      <a:noAutofit/>
                    </a:bodyPr>
                    <a:p>
                      <a:pPr algn="just">
                        <a:lnSpc>
                          <a:spcPct val="100000"/>
                        </a:lnSpc>
                      </a:pPr>
                      <a:r>
                        <a:rPr b="0" lang="ru-RU" sz="1800" spc="-1" strike="noStrike">
                          <a:solidFill>
                            <a:srgbClr val="000000"/>
                          </a:solidFill>
                          <a:latin typeface="Arial"/>
                          <a:ea typeface="SimSun"/>
                        </a:rPr>
                        <a:t>3)  в фокусе внимания экзаменуемого - смысл текста как его идея,</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ccd3ec"/>
                    </a:solidFill>
                  </a:tcPr>
                </a:tc>
              </a:tr>
              <a:tr h="859680">
                <a:tc>
                  <a:txBody>
                    <a:bodyPr>
                      <a:noAutofit/>
                    </a:bodyPr>
                    <a:p>
                      <a:pPr algn="just">
                        <a:lnSpc>
                          <a:spcPct val="100000"/>
                        </a:lnSpc>
                      </a:pPr>
                      <a:r>
                        <a:rPr b="0" lang="ru-RU" sz="1800" spc="-1" strike="noStrike">
                          <a:solidFill>
                            <a:srgbClr val="000000"/>
                          </a:solidFill>
                          <a:latin typeface="Arial"/>
                          <a:ea typeface="SimSun"/>
                        </a:rPr>
                        <a:t>4) примеры-иллюстрации нужны для иллюстрации понимания проблемы,</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7eaf5"/>
                    </a:solidFill>
                  </a:tcPr>
                </a:tc>
                <a:tc>
                  <a:txBody>
                    <a:bodyPr>
                      <a:noAutofit/>
                    </a:bodyPr>
                    <a:p>
                      <a:pPr algn="just">
                        <a:lnSpc>
                          <a:spcPct val="100000"/>
                        </a:lnSpc>
                      </a:pPr>
                      <a:r>
                        <a:rPr b="0" lang="ru-RU" sz="1800" spc="-1" strike="noStrike">
                          <a:solidFill>
                            <a:srgbClr val="000000"/>
                          </a:solidFill>
                          <a:latin typeface="Arial"/>
                          <a:ea typeface="SimSun"/>
                        </a:rPr>
                        <a:t>4) примеры-иллюстрации нужны для иллюстрации понимания (</a:t>
                      </a:r>
                      <a:r>
                        <a:rPr b="0" i="1" lang="ru-RU" sz="1800" spc="-1" strike="noStrike">
                          <a:solidFill>
                            <a:srgbClr val="000000"/>
                          </a:solidFill>
                          <a:latin typeface="Arial"/>
                          <a:ea typeface="SimSun"/>
                        </a:rPr>
                        <a:t>точнее сказать, для подтверджения!</a:t>
                      </a:r>
                      <a:r>
                        <a:rPr b="0" lang="ru-RU" sz="1800" spc="-1" strike="noStrike">
                          <a:solidFill>
                            <a:srgbClr val="000000"/>
                          </a:solidFill>
                          <a:latin typeface="Arial"/>
                          <a:ea typeface="SimSun"/>
                        </a:rPr>
                        <a:t>) позиции автора.</a:t>
                      </a:r>
                      <a:endParaRPr b="0" lang="ru-RU" sz="1800" spc="-1" strike="noStrike">
                        <a:latin typeface="Arial"/>
                      </a:endParaRPr>
                    </a:p>
                  </a:txBody>
                  <a:tcPr marL="91440" marR="91440">
                    <a:lnL w="12240">
                      <a:solidFill>
                        <a:srgbClr val="ffffff"/>
                      </a:solidFill>
                    </a:lnL>
                    <a:lnR w="12240">
                      <a:solidFill>
                        <a:srgbClr val="ffffff"/>
                      </a:solidFill>
                    </a:lnR>
                    <a:lnT w="12240">
                      <a:solidFill>
                        <a:srgbClr val="ffffff"/>
                      </a:solidFill>
                    </a:lnT>
                    <a:lnB w="12240">
                      <a:solidFill>
                        <a:srgbClr val="ffffff"/>
                      </a:solidFill>
                    </a:lnB>
                    <a:solidFill>
                      <a:srgbClr val="e7eaf5"/>
                    </a:solidFill>
                  </a:tcPr>
                </a:tc>
              </a:tr>
            </a:tbl>
          </a:graphicData>
        </a:graphic>
      </p:graphicFrame>
    </p:spTree>
  </p:cSld>
  <p:transition spd="slow">
    <p:wheel spokes="8"/>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TextShape 1"/>
          <p:cNvSpPr txBox="1"/>
          <p:nvPr/>
        </p:nvSpPr>
        <p:spPr>
          <a:xfrm>
            <a:off x="609480" y="190440"/>
            <a:ext cx="10972440" cy="582120"/>
          </a:xfrm>
          <a:prstGeom prst="rect">
            <a:avLst/>
          </a:prstGeom>
          <a:noFill/>
          <a:ln w="9360">
            <a:noFill/>
          </a:ln>
        </p:spPr>
        <p:txBody>
          <a:bodyPr lIns="90000" rIns="90000" tIns="45000" bIns="45000" anchor="ctr">
            <a:normAutofit fontScale="22000"/>
          </a:bodyPr>
          <a:p>
            <a:pPr algn="ctr">
              <a:lnSpc>
                <a:spcPct val="100000"/>
              </a:lnSpc>
            </a:pPr>
            <a:r>
              <a:rPr b="0" lang="ru-RU" sz="3110" spc="-1" strike="noStrike">
                <a:solidFill>
                  <a:srgbClr val="000000"/>
                </a:solidFill>
                <a:latin typeface="Arial"/>
                <a:ea typeface="SimSun"/>
              </a:rPr>
              <a:t>Как выглядела матрица развёрнутого ответа в соответствии с требованиями  КИМ ЕГЭ-2024 в структуре и содержании первой части работы?</a:t>
            </a:r>
            <a:endParaRPr b="0" lang="ru-RU" sz="3110" spc="-1" strike="noStrike">
              <a:solidFill>
                <a:srgbClr val="000000"/>
              </a:solidFill>
              <a:latin typeface="Arial"/>
            </a:endParaRPr>
          </a:p>
        </p:txBody>
      </p:sp>
      <p:pic>
        <p:nvPicPr>
          <p:cNvPr id="96" name="Замещающее содержимое 6" descr=""/>
          <p:cNvPicPr/>
          <p:nvPr/>
        </p:nvPicPr>
        <p:blipFill>
          <a:blip r:embed="rId1"/>
          <a:stretch/>
        </p:blipFill>
        <p:spPr>
          <a:xfrm>
            <a:off x="2585880" y="2343960"/>
            <a:ext cx="6638400" cy="3314520"/>
          </a:xfrm>
          <a:prstGeom prst="rect">
            <a:avLst/>
          </a:prstGeom>
          <a:ln w="9360">
            <a:noFill/>
          </a:ln>
        </p:spPr>
      </p:pic>
    </p:spTree>
  </p:cSld>
  <p:transition spd="slow">
    <p:wheel spokes="8"/>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TextShape 1"/>
          <p:cNvSpPr txBox="1"/>
          <p:nvPr/>
        </p:nvSpPr>
        <p:spPr>
          <a:xfrm>
            <a:off x="609480" y="190440"/>
            <a:ext cx="10972440" cy="582120"/>
          </a:xfrm>
          <a:prstGeom prst="rect">
            <a:avLst/>
          </a:prstGeom>
          <a:noFill/>
          <a:ln w="9360">
            <a:noFill/>
          </a:ln>
        </p:spPr>
        <p:txBody>
          <a:bodyPr lIns="90000" rIns="90000" tIns="45000" bIns="45000" anchor="ctr">
            <a:normAutofit fontScale="19000"/>
          </a:bodyPr>
          <a:p>
            <a:pPr algn="ctr">
              <a:lnSpc>
                <a:spcPct val="100000"/>
              </a:lnSpc>
            </a:pPr>
            <a:r>
              <a:rPr b="0" lang="ru-RU" sz="3600" spc="-1" strike="noStrike">
                <a:solidFill>
                  <a:srgbClr val="000000"/>
                </a:solidFill>
                <a:latin typeface="Arial"/>
                <a:ea typeface="SimSun"/>
              </a:rPr>
              <a:t> </a:t>
            </a:r>
            <a:r>
              <a:rPr b="0" lang="ru-RU" sz="3110" spc="-1" strike="noStrike">
                <a:solidFill>
                  <a:srgbClr val="000000"/>
                </a:solidFill>
                <a:latin typeface="Arial"/>
                <a:ea typeface="SimSun"/>
              </a:rPr>
              <a:t>Чем опасно подобное построение  при написании сочинения в соответствии с требованиями</a:t>
            </a:r>
            <a:r>
              <a:rPr b="0" lang="ru-RU" sz="3600" spc="-1" strike="noStrike">
                <a:solidFill>
                  <a:srgbClr val="000000"/>
                </a:solidFill>
                <a:latin typeface="Arial"/>
                <a:ea typeface="SimSun"/>
              </a:rPr>
              <a:t> </a:t>
            </a:r>
            <a:r>
              <a:rPr b="0" lang="ru-RU" sz="3110" spc="-1" strike="noStrike">
                <a:solidFill>
                  <a:srgbClr val="000000"/>
                </a:solidFill>
                <a:latin typeface="Arial"/>
                <a:ea typeface="SimSun"/>
              </a:rPr>
              <a:t>КИМ ЕГЭ-2025?</a:t>
            </a:r>
            <a:endParaRPr b="0" lang="ru-RU" sz="3110" spc="-1" strike="noStrike">
              <a:solidFill>
                <a:srgbClr val="000000"/>
              </a:solidFill>
              <a:latin typeface="Arial"/>
            </a:endParaRPr>
          </a:p>
        </p:txBody>
      </p:sp>
      <p:sp>
        <p:nvSpPr>
          <p:cNvPr id="98" name="TextShape 2"/>
          <p:cNvSpPr txBox="1"/>
          <p:nvPr/>
        </p:nvSpPr>
        <p:spPr>
          <a:xfrm>
            <a:off x="586800" y="1459080"/>
            <a:ext cx="10576080" cy="4717800"/>
          </a:xfrm>
          <a:prstGeom prst="rect">
            <a:avLst/>
          </a:prstGeom>
          <a:noFill/>
          <a:ln w="9360">
            <a:noFill/>
          </a:ln>
        </p:spPr>
        <p:txBody>
          <a:bodyPr lIns="90000" rIns="90000" tIns="45000" bIns="45000">
            <a:noAutofit/>
          </a:bodyPr>
          <a:p>
            <a:endParaRPr b="0" lang="ru-RU" sz="3200" spc="-1" strike="noStrike">
              <a:solidFill>
                <a:srgbClr val="000000"/>
              </a:solidFill>
              <a:latin typeface="Arial"/>
            </a:endParaRPr>
          </a:p>
        </p:txBody>
      </p:sp>
      <p:graphicFrame>
        <p:nvGraphicFramePr>
          <p:cNvPr id="99" name="Table 3"/>
          <p:cNvGraphicFramePr/>
          <p:nvPr/>
        </p:nvGraphicFramePr>
        <p:xfrm>
          <a:off x="4655880" y="1578600"/>
          <a:ext cx="2880000" cy="4571640"/>
        </p:xfrm>
        <a:graphic>
          <a:graphicData uri="http://schemas.openxmlformats.org/drawingml/2006/table">
            <a:tbl>
              <a:tblPr/>
              <a:tblGrid>
                <a:gridCol w="1011240"/>
                <a:gridCol w="1868760"/>
              </a:tblGrid>
              <a:tr h="15228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структура</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содержание</a:t>
                      </a:r>
                      <a:endParaRPr b="0" lang="ru-RU" sz="1000" spc="-1" strike="noStrike">
                        <a:latin typeface="Arial"/>
                      </a:endParaRPr>
                    </a:p>
                  </a:txBody>
                  <a:tcPr>
                    <a:noFill/>
                  </a:tcPr>
                </a:tc>
              </a:tr>
              <a:tr h="91440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I Вступление: проблема</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а)* Что  в тексте относится не только к героям или рассказчику, но и ко всем?</a:t>
                      </a:r>
                      <a:endParaRPr b="0" lang="ru-RU" sz="1000" spc="-1" strike="noStrike">
                        <a:latin typeface="Arial"/>
                      </a:endParaRPr>
                    </a:p>
                    <a:p>
                      <a:pPr>
                        <a:lnSpc>
                          <a:spcPct val="100000"/>
                        </a:lnSpc>
                        <a:tabLst>
                          <a:tab algn="l" pos="0"/>
                        </a:tabLst>
                      </a:pPr>
                      <a:r>
                        <a:rPr b="0" lang="en-US" sz="1000" spc="-1" strike="noStrike">
                          <a:solidFill>
                            <a:srgbClr val="000000"/>
                          </a:solidFill>
                          <a:latin typeface="Times New Roman"/>
                          <a:ea typeface="Times New Roman"/>
                        </a:rPr>
                        <a:t>б) ** Что будет главной мыслью текста? На какой вопрос она есть ответ?</a:t>
                      </a:r>
                      <a:endParaRPr b="0" lang="ru-RU" sz="1000" spc="-1" strike="noStrike">
                        <a:latin typeface="Arial"/>
                      </a:endParaRPr>
                    </a:p>
                  </a:txBody>
                  <a:tcPr>
                    <a:noFill/>
                  </a:tcPr>
                </a:tc>
              </a:tr>
              <a:tr h="121896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II 1. Комментарий по  проблеме: первый пример и его значение  </a:t>
                      </a:r>
                      <a:endParaRPr b="0" lang="ru-RU" sz="1000" spc="-1" strike="noStrike">
                        <a:latin typeface="Arial"/>
                      </a:endParaRPr>
                    </a:p>
                  </a:txBody>
                  <a:tcPr>
                    <a:noFill/>
                  </a:tcPr>
                </a:tc>
                <a:tc>
                  <a:txBody>
                    <a:bodyPr lIns="0" rIns="0" tIns="0" bIns="0">
                      <a:noAutofit/>
                    </a:bodyPr>
                    <a:p>
                      <a:pPr>
                        <a:lnSpc>
                          <a:spcPct val="100000"/>
                        </a:lnSpc>
                        <a:tabLst>
                          <a:tab algn="l" pos="0"/>
                        </a:tabLst>
                      </a:pPr>
                      <a:r>
                        <a:rPr b="1" lang="en-US" sz="1000" spc="-1" strike="noStrike">
                          <a:solidFill>
                            <a:srgbClr val="000000"/>
                          </a:solidFill>
                          <a:latin typeface="Times New Roman"/>
                          <a:ea typeface="Times New Roman"/>
                        </a:rPr>
                        <a:t>Как автор разбирает данную проблему?</a:t>
                      </a:r>
                      <a:r>
                        <a:rPr b="0" lang="en-US" sz="1000" spc="-1" strike="noStrike">
                          <a:solidFill>
                            <a:srgbClr val="000000"/>
                          </a:solidFill>
                          <a:latin typeface="Times New Roman"/>
                          <a:ea typeface="Times New Roman"/>
                        </a:rPr>
                        <a:t> В каком месте текста становится это явным, особенно заметным? Поясните, почему  именно здесь это явно для вас. Как вы думаете , к чему ведёт автор (что он хочет сказать ) здесь?</a:t>
                      </a:r>
                      <a:endParaRPr b="0" lang="ru-RU" sz="1000" spc="-1" strike="noStrike">
                        <a:latin typeface="Arial"/>
                      </a:endParaRPr>
                    </a:p>
                  </a:txBody>
                  <a:tcPr>
                    <a:noFill/>
                  </a:tcPr>
                </a:tc>
              </a:tr>
              <a:tr h="60948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2. Комментарий по  проблеме:  второй пример и его значение  </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В каком ещё месте текста проблема становится явной? Поясните почему.</a:t>
                      </a:r>
                      <a:endParaRPr b="0" lang="ru-RU" sz="1000" spc="-1" strike="noStrike">
                        <a:latin typeface="Arial"/>
                      </a:endParaRPr>
                    </a:p>
                  </a:txBody>
                  <a:tcPr>
                    <a:noFill/>
                  </a:tcPr>
                </a:tc>
              </a:tr>
              <a:tr h="45720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3 Связь между первым и вторым примером.</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Укажите связь между примерами. Объясните, как и почему связан этот  пример с предыдущим </a:t>
                      </a:r>
                      <a:endParaRPr b="0" lang="ru-RU" sz="1000" spc="-1" strike="noStrike">
                        <a:latin typeface="Arial"/>
                      </a:endParaRPr>
                    </a:p>
                  </a:txBody>
                  <a:tcPr>
                    <a:noFill/>
                  </a:tcPr>
                </a:tc>
              </a:tr>
              <a:tr h="76176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4 Позиция автора (главная мысль текста, идея)</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Как автор </a:t>
                      </a:r>
                      <a:r>
                        <a:rPr b="1" lang="en-US" sz="1000" spc="-1" strike="noStrike">
                          <a:solidFill>
                            <a:srgbClr val="000000"/>
                          </a:solidFill>
                          <a:latin typeface="Times New Roman"/>
                          <a:ea typeface="Times New Roman"/>
                        </a:rPr>
                        <a:t>окончательно решает данную проблему для себя</a:t>
                      </a:r>
                      <a:r>
                        <a:rPr b="0" lang="en-US" sz="1000" spc="-1" strike="noStrike">
                          <a:solidFill>
                            <a:srgbClr val="000000"/>
                          </a:solidFill>
                          <a:latin typeface="Times New Roman"/>
                          <a:ea typeface="Times New Roman"/>
                        </a:rPr>
                        <a:t> ( к чему призывает, чему учит, какую оценку даёт, какой вывод навязывает и т.д.)</a:t>
                      </a:r>
                      <a:endParaRPr b="0" lang="ru-RU" sz="1000" spc="-1" strike="noStrike">
                        <a:latin typeface="Arial"/>
                      </a:endParaRPr>
                    </a:p>
                  </a:txBody>
                  <a:tcPr>
                    <a:noFill/>
                  </a:tcPr>
                </a:tc>
              </a:tr>
              <a:tr h="457560">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5.  Собственное мнение о позиции автора</a:t>
                      </a:r>
                      <a:endParaRPr b="0" lang="ru-RU" sz="1000" spc="-1" strike="noStrike">
                        <a:latin typeface="Arial"/>
                      </a:endParaRPr>
                    </a:p>
                  </a:txBody>
                  <a:tcPr>
                    <a:noFill/>
                  </a:tcPr>
                </a:tc>
                <a:tc>
                  <a:txBody>
                    <a:bodyPr lIns="0" rIns="0" tIns="0" bIns="0">
                      <a:noAutofit/>
                    </a:bodyPr>
                    <a:p>
                      <a:pPr>
                        <a:lnSpc>
                          <a:spcPct val="100000"/>
                        </a:lnSpc>
                        <a:tabLst>
                          <a:tab algn="l" pos="0"/>
                        </a:tabLst>
                      </a:pPr>
                      <a:r>
                        <a:rPr b="0" lang="en-US" sz="1000" spc="-1" strike="noStrike">
                          <a:solidFill>
                            <a:srgbClr val="000000"/>
                          </a:solidFill>
                          <a:latin typeface="Times New Roman"/>
                          <a:ea typeface="Times New Roman"/>
                        </a:rPr>
                        <a:t>Согласны ли вы с автором (сформулировав его позицию ещё раз другими словами) ? </a:t>
                      </a:r>
                      <a:endParaRPr b="0" lang="ru-RU" sz="1000" spc="-1" strike="noStrike">
                        <a:latin typeface="Arial"/>
                      </a:endParaRPr>
                    </a:p>
                  </a:txBody>
                  <a:tcPr>
                    <a:noFill/>
                  </a:tcPr>
                </a:tc>
              </a:tr>
            </a:tbl>
          </a:graphicData>
        </a:graphic>
      </p:graphicFrame>
    </p:spTree>
  </p:cSld>
  <p:transition spd="slow">
    <p:wheel spokes="8"/>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extShape 1"/>
          <p:cNvSpPr txBox="1"/>
          <p:nvPr/>
        </p:nvSpPr>
        <p:spPr>
          <a:xfrm>
            <a:off x="609480" y="190440"/>
            <a:ext cx="10972440" cy="582120"/>
          </a:xfrm>
          <a:prstGeom prst="rect">
            <a:avLst/>
          </a:prstGeom>
          <a:noFill/>
          <a:ln w="9360">
            <a:noFill/>
          </a:ln>
        </p:spPr>
        <p:txBody>
          <a:bodyPr lIns="90000" rIns="90000" tIns="45000" bIns="45000" anchor="ctr">
            <a:noAutofit/>
          </a:bodyPr>
          <a:p>
            <a:pPr algn="ctr">
              <a:lnSpc>
                <a:spcPct val="100000"/>
              </a:lnSpc>
            </a:pPr>
            <a:r>
              <a:rPr b="0" lang="ru-RU" sz="4800" spc="-1" strike="noStrike">
                <a:solidFill>
                  <a:srgbClr val="000000"/>
                </a:solidFill>
                <a:latin typeface="Arial"/>
                <a:ea typeface="SimSun"/>
              </a:rPr>
              <a:t>...то есть...</a:t>
            </a:r>
            <a:endParaRPr b="0" lang="ru-RU" sz="4800" spc="-1" strike="noStrike">
              <a:solidFill>
                <a:srgbClr val="000000"/>
              </a:solidFill>
              <a:latin typeface="Arial"/>
            </a:endParaRPr>
          </a:p>
        </p:txBody>
      </p:sp>
      <p:sp>
        <p:nvSpPr>
          <p:cNvPr id="101" name="TextShape 2"/>
          <p:cNvSpPr txBox="1"/>
          <p:nvPr/>
        </p:nvSpPr>
        <p:spPr>
          <a:xfrm>
            <a:off x="609480" y="1174680"/>
            <a:ext cx="10972440" cy="4952520"/>
          </a:xfrm>
          <a:prstGeom prst="rect">
            <a:avLst/>
          </a:prstGeom>
          <a:noFill/>
          <a:ln w="9360">
            <a:noFill/>
          </a:ln>
        </p:spPr>
        <p:txBody>
          <a:bodyPr lIns="90000" rIns="90000" tIns="45000" bIns="45000">
            <a:normAutofit fontScale="53000"/>
          </a:bodyPr>
          <a:p>
            <a:pPr algn="just">
              <a:lnSpc>
                <a:spcPct val="100000"/>
              </a:lnSpc>
              <a:spcBef>
                <a:spcPts val="641"/>
              </a:spcBef>
              <a:tabLst>
                <a:tab algn="l" pos="0"/>
              </a:tabLst>
            </a:pPr>
            <a:r>
              <a:rPr b="0" lang="ru-RU" sz="3200" spc="-1" strike="noStrike">
                <a:solidFill>
                  <a:srgbClr val="000000"/>
                </a:solidFill>
                <a:latin typeface="Arial"/>
                <a:ea typeface="SimSun"/>
              </a:rPr>
              <a:t>когда пишущий начинает с проблемы, он 1) примеры подбирает такие, которые иллюстрируют его понимание проблемы, а не позиции автора, 2) формулирование позиции автора после комментария чревато опасностью, что пишущий или а) подменит позицию автора своим выводом, завершающим комментирование текста, или б) подменит позицию автора не по указанной , а по смежной с ней проблеме, тем самым обессмысливая по сути всю свою работу, поскольку, согласно критериям оценивания в КИМ ЕГЭ-2025, неверное формулирование  позиции автора по указанной проблеме приводит к обнулению работы по критериям за комментарий и высказывание собственного отношения </a:t>
            </a:r>
            <a:r>
              <a:rPr b="0" lang="en-US" sz="3200" spc="-1" strike="noStrike">
                <a:solidFill>
                  <a:srgbClr val="000000"/>
                </a:solidFill>
                <a:latin typeface="Arial"/>
                <a:ea typeface="SimSun"/>
              </a:rPr>
              <a:t>к позиции автора </a:t>
            </a:r>
            <a:r>
              <a:rPr b="0" lang="ru-RU" sz="3200" spc="-1" strike="noStrike">
                <a:solidFill>
                  <a:srgbClr val="000000"/>
                </a:solidFill>
                <a:latin typeface="Arial"/>
                <a:ea typeface="SimSun"/>
              </a:rPr>
              <a:t> </a:t>
            </a:r>
            <a:r>
              <a:rPr b="0" lang="en-US" sz="3200" spc="-1" strike="noStrike">
                <a:solidFill>
                  <a:srgbClr val="000000"/>
                </a:solidFill>
                <a:latin typeface="Arial"/>
                <a:ea typeface="SimSun"/>
              </a:rPr>
              <a:t>(рассказчика) </a:t>
            </a:r>
            <a:r>
              <a:rPr b="0" lang="ru-RU" sz="3200" spc="-1" strike="noStrike">
                <a:solidFill>
                  <a:srgbClr val="000000"/>
                </a:solidFill>
                <a:latin typeface="Arial"/>
                <a:ea typeface="SimSun"/>
              </a:rPr>
              <a:t>с его обоснованием с помощью примера-аргумента (К1-К3). </a:t>
            </a:r>
            <a:endParaRPr b="0" lang="ru-RU" sz="3200" spc="-1" strike="noStrike">
              <a:solidFill>
                <a:srgbClr val="000000"/>
              </a:solidFill>
              <a:latin typeface="Arial"/>
            </a:endParaRPr>
          </a:p>
        </p:txBody>
      </p:sp>
    </p:spTree>
  </p:cSld>
  <p:transition spd="slow">
    <p:wheel spokes="8"/>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609480" y="190440"/>
            <a:ext cx="10972440" cy="582120"/>
          </a:xfrm>
          <a:prstGeom prst="rect">
            <a:avLst/>
          </a:prstGeom>
          <a:noFill/>
          <a:ln w="9360">
            <a:noFill/>
          </a:ln>
        </p:spPr>
        <p:txBody>
          <a:bodyPr lIns="90000" rIns="90000" tIns="45000" bIns="45000" anchor="ctr">
            <a:noAutofit/>
          </a:bodyPr>
          <a:p>
            <a:pPr algn="ctr">
              <a:lnSpc>
                <a:spcPct val="100000"/>
              </a:lnSpc>
            </a:pPr>
            <a:r>
              <a:rPr b="0" lang="ru-RU" sz="3600" spc="-1" strike="noStrike">
                <a:solidFill>
                  <a:srgbClr val="000000"/>
                </a:solidFill>
                <a:latin typeface="Arial"/>
                <a:ea typeface="SimSun"/>
              </a:rPr>
              <a:t>Поэтому что мы предлагаем?</a:t>
            </a:r>
            <a:endParaRPr b="0" lang="ru-RU" sz="3600" spc="-1" strike="noStrike">
              <a:solidFill>
                <a:srgbClr val="000000"/>
              </a:solidFill>
              <a:latin typeface="Arial"/>
            </a:endParaRPr>
          </a:p>
        </p:txBody>
      </p:sp>
      <p:sp>
        <p:nvSpPr>
          <p:cNvPr id="103" name="TextShape 2"/>
          <p:cNvSpPr txBox="1"/>
          <p:nvPr/>
        </p:nvSpPr>
        <p:spPr>
          <a:xfrm>
            <a:off x="647640" y="1583640"/>
            <a:ext cx="10515240" cy="4593240"/>
          </a:xfrm>
          <a:prstGeom prst="rect">
            <a:avLst/>
          </a:prstGeom>
          <a:noFill/>
          <a:ln w="9360">
            <a:noFill/>
          </a:ln>
        </p:spPr>
        <p:txBody>
          <a:bodyPr lIns="90000" rIns="90000" tIns="45000" bIns="45000">
            <a:normAutofit fontScale="46000"/>
          </a:bodyPr>
          <a:p>
            <a:pPr algn="just">
              <a:lnSpc>
                <a:spcPct val="100000"/>
              </a:lnSpc>
              <a:spcBef>
                <a:spcPts val="799"/>
              </a:spcBef>
              <a:tabLst>
                <a:tab algn="l" pos="0"/>
              </a:tabLst>
            </a:pPr>
            <a:r>
              <a:rPr b="0" lang="ru-RU" sz="3200" spc="-1" strike="noStrike">
                <a:solidFill>
                  <a:srgbClr val="000000"/>
                </a:solidFill>
                <a:latin typeface="Arial"/>
                <a:ea typeface="SimSun"/>
              </a:rPr>
              <a:t>         </a:t>
            </a:r>
            <a:r>
              <a:rPr b="0" lang="ru-RU" sz="4000" spc="-1" strike="noStrike">
                <a:solidFill>
                  <a:srgbClr val="000000"/>
                </a:solidFill>
                <a:latin typeface="Arial"/>
                <a:ea typeface="SimSun"/>
              </a:rPr>
              <a:t>Мы предлагаем формулировать позицию автора не после комментирования примеров-иллюстраций, а перед ним, т.е. использовать не </a:t>
            </a:r>
            <a:r>
              <a:rPr b="1" lang="ru-RU" sz="4000" spc="-1" strike="noStrike">
                <a:solidFill>
                  <a:srgbClr val="000000"/>
                </a:solidFill>
                <a:latin typeface="Arial"/>
                <a:ea typeface="SimSun"/>
              </a:rPr>
              <a:t>индуктивный</a:t>
            </a:r>
            <a:r>
              <a:rPr b="0" lang="ru-RU" sz="4000" spc="-1" strike="noStrike">
                <a:solidFill>
                  <a:srgbClr val="000000"/>
                </a:solidFill>
                <a:latin typeface="Arial"/>
                <a:ea typeface="SimSun"/>
              </a:rPr>
              <a:t> путь построения рассуждения, как было , когда мы двигались от проблемы через примеры к позиции автора,  как бы выводившейся из примеров, а </a:t>
            </a:r>
            <a:r>
              <a:rPr b="1" lang="ru-RU" sz="4000" spc="-1" strike="noStrike">
                <a:solidFill>
                  <a:srgbClr val="000000"/>
                </a:solidFill>
                <a:latin typeface="Arial"/>
                <a:ea typeface="SimSun"/>
              </a:rPr>
              <a:t>дедуктивный </a:t>
            </a:r>
            <a:r>
              <a:rPr b="0" lang="ru-RU" sz="4000" spc="-1" strike="noStrike">
                <a:solidFill>
                  <a:srgbClr val="000000"/>
                </a:solidFill>
                <a:latin typeface="Arial"/>
                <a:ea typeface="SimSun"/>
              </a:rPr>
              <a:t>путь</a:t>
            </a:r>
            <a:r>
              <a:rPr b="1" lang="ru-RU" sz="4000" spc="-1" strike="noStrike">
                <a:solidFill>
                  <a:srgbClr val="000000"/>
                </a:solidFill>
                <a:latin typeface="Arial"/>
                <a:ea typeface="SimSun"/>
              </a:rPr>
              <a:t>, </a:t>
            </a:r>
            <a:r>
              <a:rPr b="0" lang="ru-RU" sz="4000" spc="-1" strike="noStrike">
                <a:solidFill>
                  <a:srgbClr val="000000"/>
                </a:solidFill>
                <a:latin typeface="Arial"/>
                <a:ea typeface="SimSun"/>
              </a:rPr>
              <a:t>когда самое общее положение формулируется исходя из понимания всего текста как целого, а примеры используются уже для подтверждения этого положения.</a:t>
            </a:r>
            <a:endParaRPr b="0" lang="ru-RU" sz="4000" spc="-1" strike="noStrike">
              <a:solidFill>
                <a:srgbClr val="000000"/>
              </a:solidFill>
              <a:latin typeface="Arial"/>
            </a:endParaRPr>
          </a:p>
        </p:txBody>
      </p:sp>
    </p:spTree>
  </p:cSld>
  <p:transition spd="slow">
    <p:wheel spokes="8"/>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TotalTime>
  <Application>LibreOffice/6.4.7.2$Linux_X86_64 LibreOffice_project/40$Build-2</Application>
  <Words>11119</Words>
  <Paragraphs>168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2025-01-20T16:23:00Z</dcterms:created>
  <dc:creator/>
  <dc:description/>
  <dc:language>ru-RU</dc:language>
  <cp:lastModifiedBy/>
  <dcterms:modified xsi:type="dcterms:W3CDTF">2025-01-22T13:18:47Z</dcterms:modified>
  <cp:revision>19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0</vt:bool>
  </property>
  <property fmtid="{D5CDD505-2E9C-101B-9397-08002B2CF9AE}" pid="5" name="ICV">
    <vt:lpwstr>2E11A1AD2D5A4CE8B73D16327AF3D104_11</vt:lpwstr>
  </property>
  <property fmtid="{D5CDD505-2E9C-101B-9397-08002B2CF9AE}" pid="6" name="KSOProductBuildVer">
    <vt:lpwstr>1049-12.2.0.19826</vt:lpwstr>
  </property>
  <property fmtid="{D5CDD505-2E9C-101B-9397-08002B2CF9AE}" pid="7" name="LinksUpToDate">
    <vt:bool>0</vt:bool>
  </property>
  <property fmtid="{D5CDD505-2E9C-101B-9397-08002B2CF9AE}" pid="8" name="MMClips">
    <vt:i4>0</vt:i4>
  </property>
  <property fmtid="{D5CDD505-2E9C-101B-9397-08002B2CF9AE}" pid="9" name="Notes">
    <vt:i4>0</vt:i4>
  </property>
  <property fmtid="{D5CDD505-2E9C-101B-9397-08002B2CF9AE}" pid="10" name="PresentationFormat">
    <vt:lpwstr>宽屏</vt:lpwstr>
  </property>
  <property fmtid="{D5CDD505-2E9C-101B-9397-08002B2CF9AE}" pid="11" name="ScaleCrop">
    <vt:bool>0</vt:bool>
  </property>
  <property fmtid="{D5CDD505-2E9C-101B-9397-08002B2CF9AE}" pid="12" name="ShareDoc">
    <vt:bool>0</vt:bool>
  </property>
  <property fmtid="{D5CDD505-2E9C-101B-9397-08002B2CF9AE}" pid="13" name="Slides">
    <vt:i4>13</vt:i4>
  </property>
</Properties>
</file>