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6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86" r:id="rId10"/>
    <p:sldId id="294" r:id="rId11"/>
    <p:sldId id="287" r:id="rId12"/>
    <p:sldId id="295" r:id="rId13"/>
    <p:sldId id="293" r:id="rId14"/>
    <p:sldId id="296" r:id="rId15"/>
    <p:sldId id="292" r:id="rId16"/>
    <p:sldId id="297" r:id="rId17"/>
    <p:sldId id="291" r:id="rId18"/>
    <p:sldId id="298" r:id="rId19"/>
    <p:sldId id="290" r:id="rId20"/>
    <p:sldId id="299" r:id="rId21"/>
    <p:sldId id="289" r:id="rId22"/>
    <p:sldId id="301" r:id="rId23"/>
    <p:sldId id="283" r:id="rId24"/>
    <p:sldId id="284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9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807DAC-8F74-48DC-B997-F918231D49C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F94332-1CB8-4AC2-A480-276D17DEF8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3866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2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89953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1" y="1009652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2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1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7" y="5357594"/>
            <a:ext cx="1213821" cy="365125"/>
          </a:xfrm>
        </p:spPr>
        <p:txBody>
          <a:bodyPr/>
          <a:lstStyle/>
          <a:p>
            <a:pPr>
              <a:defRPr/>
            </a:pPr>
            <a:fld id="{917A2B33-0AE9-4809-AE65-42E98AD485EA}" type="datetimeFigureOut">
              <a:rPr lang="en-US" smtClean="0">
                <a:solidFill>
                  <a:srgbClr val="465E9C"/>
                </a:solidFill>
              </a:rPr>
              <a:pPr>
                <a:defRPr/>
              </a:pPr>
              <a:t>10/29/2021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5" y="5357594"/>
            <a:ext cx="5034845" cy="365125"/>
          </a:xfrm>
        </p:spPr>
        <p:txBody>
          <a:bodyPr/>
          <a:lstStyle/>
          <a:p>
            <a:pPr>
              <a:defRPr/>
            </a:pPr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1" y="5357594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E164606-ED56-494C-8F05-A6B009F2C326}" type="slidenum">
              <a:rPr lang="en-US" smtClean="0">
                <a:solidFill>
                  <a:srgbClr val="465E9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977760"/>
      </p:ext>
    </p:extLst>
  </p:cSld>
  <p:clrMapOvr>
    <a:masterClrMapping/>
  </p:clrMapOvr>
  <p:transition spd="med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5D8864-E992-4508-8775-0BB56AE381E1}" type="datetimeFigureOut">
              <a:rPr lang="en-US" smtClean="0">
                <a:solidFill>
                  <a:srgbClr val="465E9C"/>
                </a:solidFill>
              </a:rPr>
              <a:pPr>
                <a:defRPr/>
              </a:pPr>
              <a:t>10/29/2021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24EC19-136B-42A8-811C-FB7B74C3DCFA}" type="slidenum">
              <a:rPr lang="en-US" smtClean="0">
                <a:solidFill>
                  <a:srgbClr val="465E9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912612"/>
      </p:ext>
    </p:extLst>
  </p:cSld>
  <p:clrMapOvr>
    <a:masterClrMapping/>
  </p:clrMapOvr>
  <p:transition spd="med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2" y="925692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2" y="1106314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15B706-195C-4A55-B805-C9E6A8A24D90}" type="datetimeFigureOut">
              <a:rPr lang="en-US" smtClean="0">
                <a:solidFill>
                  <a:srgbClr val="465E9C"/>
                </a:solidFill>
              </a:rPr>
              <a:pPr>
                <a:defRPr/>
              </a:pPr>
              <a:t>10/29/2021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F3815A-A8B9-4B73-B62A-CB03F9078793}" type="slidenum">
              <a:rPr lang="en-US" smtClean="0">
                <a:solidFill>
                  <a:srgbClr val="465E9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835696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76CD85-0400-49D6-984E-EC57D7F3E50F}" type="datetimeFigureOut">
              <a:rPr lang="en-US" smtClean="0">
                <a:solidFill>
                  <a:srgbClr val="465E9C"/>
                </a:solidFill>
              </a:rPr>
              <a:pPr>
                <a:defRPr/>
              </a:pPr>
              <a:t>10/29/2021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C863A3-03B1-4630-8FF2-F7E57EB83F10}" type="slidenum">
              <a:rPr lang="en-US" smtClean="0">
                <a:solidFill>
                  <a:srgbClr val="465E9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309657"/>
      </p:ext>
    </p:extLst>
  </p:cSld>
  <p:clrMapOvr>
    <a:masterClrMapping/>
  </p:clrMapOvr>
  <p:transition spd="med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80" y="2239432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8" y="3725336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B7269C-53E5-4066-BA2D-381169F4710B}" type="datetimeFigureOut">
              <a:rPr lang="en-US" smtClean="0">
                <a:solidFill>
                  <a:srgbClr val="465E9C"/>
                </a:solidFill>
              </a:rPr>
              <a:pPr>
                <a:defRPr/>
              </a:pPr>
              <a:t>10/29/2021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21CCA3-56AB-4D00-8703-A47BE27D1E5C}" type="slidenum">
              <a:rPr lang="en-US" smtClean="0">
                <a:solidFill>
                  <a:srgbClr val="465E9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68729"/>
      </p:ext>
    </p:extLst>
  </p:cSld>
  <p:clrMapOvr>
    <a:masterClrMapping/>
  </p:clrMapOvr>
  <p:transition spd="med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41B658-D4BD-4785-9B11-8CC9D2D24E1E}" type="datetimeFigureOut">
              <a:rPr lang="en-US" smtClean="0">
                <a:solidFill>
                  <a:srgbClr val="465E9C"/>
                </a:solidFill>
              </a:rPr>
              <a:pPr>
                <a:defRPr/>
              </a:pPr>
              <a:t>10/29/2021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405523-512C-432F-8957-B13FF9BEA54A}" type="slidenum">
              <a:rPr lang="en-US" smtClean="0">
                <a:solidFill>
                  <a:srgbClr val="465E9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220395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70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742AEC-26CC-4254-9341-6092A8A12A62}" type="datetimeFigureOut">
              <a:rPr lang="en-US" smtClean="0">
                <a:solidFill>
                  <a:srgbClr val="465E9C"/>
                </a:solidFill>
              </a:rPr>
              <a:pPr>
                <a:defRPr/>
              </a:pPr>
              <a:t>10/29/2021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465E9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83EA0B-343A-4D6C-96F7-5ED16235C57C}" type="slidenum">
              <a:rPr lang="en-US" smtClean="0">
                <a:solidFill>
                  <a:srgbClr val="465E9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451895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9040A7-B35A-4D0E-B91E-DA789A3E31A0}" type="datetimeFigureOut">
              <a:rPr lang="en-US" smtClean="0">
                <a:solidFill>
                  <a:srgbClr val="465E9C"/>
                </a:solidFill>
              </a:rPr>
              <a:pPr>
                <a:defRPr/>
              </a:pPr>
              <a:t>10/29/2021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C1FF33-CF6C-498A-9B3E-13C44BBDD340}" type="slidenum">
              <a:rPr lang="en-US" smtClean="0">
                <a:solidFill>
                  <a:srgbClr val="465E9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878021"/>
      </p:ext>
    </p:extLst>
  </p:cSld>
  <p:clrMapOvr>
    <a:masterClrMapping/>
  </p:clrMapOvr>
  <p:transition spd="med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79ABFE-CE47-4389-AC86-05D97664F77B}" type="datetimeFigureOut">
              <a:rPr lang="en-US" smtClean="0">
                <a:solidFill>
                  <a:srgbClr val="465E9C"/>
                </a:solidFill>
              </a:rPr>
              <a:pPr>
                <a:defRPr/>
              </a:pPr>
              <a:t>10/29/2021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465E9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9809E4-9E18-45FA-A4A1-3C48366026F6}" type="slidenum">
              <a:rPr lang="en-US" smtClean="0">
                <a:solidFill>
                  <a:srgbClr val="465E9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465794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 rot="60000">
            <a:off x="4468873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 rot="60000">
            <a:off x="4471417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9205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rot="21540000">
            <a:off x="749809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4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2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6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9" y="5885674"/>
            <a:ext cx="1213821" cy="365125"/>
          </a:xfrm>
        </p:spPr>
        <p:txBody>
          <a:bodyPr/>
          <a:lstStyle/>
          <a:p>
            <a:pPr>
              <a:defRPr/>
            </a:pPr>
            <a:fld id="{2F770795-4611-4D99-A1B7-76782B85462A}" type="datetimeFigureOut">
              <a:rPr lang="en-US" smtClean="0">
                <a:solidFill>
                  <a:srgbClr val="465E9C"/>
                </a:solidFill>
              </a:rPr>
              <a:pPr>
                <a:defRPr/>
              </a:pPr>
              <a:t>10/29/2021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5" y="5829263"/>
            <a:ext cx="3522607" cy="365125"/>
          </a:xfrm>
        </p:spPr>
        <p:txBody>
          <a:bodyPr/>
          <a:lstStyle/>
          <a:p>
            <a:pPr>
              <a:defRPr/>
            </a:pPr>
            <a:endParaRPr lang="en-US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4" y="5896963"/>
            <a:ext cx="554023" cy="365125"/>
          </a:xfrm>
        </p:spPr>
        <p:txBody>
          <a:bodyPr/>
          <a:lstStyle/>
          <a:p>
            <a:pPr>
              <a:defRPr/>
            </a:pPr>
            <a:fld id="{B659D930-9D56-4962-9F25-E1D5FE34725A}" type="slidenum">
              <a:rPr lang="en-US" smtClean="0">
                <a:solidFill>
                  <a:srgbClr val="465E9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531125"/>
      </p:ext>
    </p:extLst>
  </p:cSld>
  <p:clrMapOvr>
    <a:masterClrMapping/>
  </p:clrMapOvr>
  <p:transition spd="med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rot="21540000">
            <a:off x="749205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5059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rot="60000">
            <a:off x="4468873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 rot="60000">
            <a:off x="4464769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6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7" y="5888739"/>
            <a:ext cx="1213821" cy="365125"/>
          </a:xfrm>
        </p:spPr>
        <p:txBody>
          <a:bodyPr/>
          <a:lstStyle/>
          <a:p>
            <a:pPr>
              <a:defRPr/>
            </a:pPr>
            <a:fld id="{8C774BC1-E8C6-48D4-94FC-24794475BB27}" type="datetimeFigureOut">
              <a:rPr lang="en-US" smtClean="0">
                <a:solidFill>
                  <a:srgbClr val="465E9C"/>
                </a:solidFill>
              </a:rPr>
              <a:pPr>
                <a:defRPr/>
              </a:pPr>
              <a:t>10/29/2021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70" y="5831039"/>
            <a:ext cx="3319043" cy="365125"/>
          </a:xfrm>
        </p:spPr>
        <p:txBody>
          <a:bodyPr/>
          <a:lstStyle/>
          <a:p>
            <a:pPr>
              <a:defRPr/>
            </a:pPr>
            <a:endParaRPr lang="en-US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90" y="5900028"/>
            <a:ext cx="554023" cy="365125"/>
          </a:xfrm>
        </p:spPr>
        <p:txBody>
          <a:bodyPr/>
          <a:lstStyle/>
          <a:p>
            <a:pPr>
              <a:defRPr/>
            </a:pPr>
            <a:fld id="{58EF55E0-9221-4DA5-9F84-FFC073CE71F7}" type="slidenum">
              <a:rPr lang="en-US" smtClean="0">
                <a:solidFill>
                  <a:srgbClr val="465E9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841940"/>
      </p:ext>
    </p:extLst>
  </p:cSld>
  <p:clrMapOvr>
    <a:masterClrMapping/>
  </p:clrMapOvr>
  <p:transition spd="med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1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2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4" y="817584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1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9" y="5809154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4BCF1F6-C135-440E-8064-DE6792ED2C2C}" type="datetimeFigureOut">
              <a:rPr lang="en-US" smtClean="0">
                <a:solidFill>
                  <a:srgbClr val="465E9C"/>
                </a:solidFill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10/29/2021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2" y="5809154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3" y="5809154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BC37D38D-58AB-4AC6-A86F-345BDBC17F1A}" type="slidenum">
              <a:rPr lang="en-US" smtClean="0">
                <a:solidFill>
                  <a:srgbClr val="465E9C"/>
                </a:solidFill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303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	</a:t>
            </a: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Кандымов </a:t>
            </a:r>
            <a:r>
              <a:rPr lang="ru-RU" sz="3600" dirty="0">
                <a:latin typeface="Times New Roman" pitchFamily="18" charset="0"/>
                <a:ea typeface="Calibri"/>
                <a:cs typeface="Times New Roman" pitchFamily="18" charset="0"/>
              </a:rPr>
              <a:t>Рустем </a:t>
            </a:r>
            <a:r>
              <a:rPr lang="ru-RU" sz="3600" dirty="0" err="1">
                <a:latin typeface="Times New Roman" pitchFamily="18" charset="0"/>
                <a:ea typeface="Calibri"/>
                <a:cs typeface="Times New Roman" pitchFamily="18" charset="0"/>
              </a:rPr>
              <a:t>Исмаилович</a:t>
            </a:r>
            <a:r>
              <a:rPr lang="ru-RU" sz="3600" dirty="0">
                <a:latin typeface="Times New Roman" pitchFamily="18" charset="0"/>
                <a:ea typeface="Calibri"/>
                <a:cs typeface="Times New Roman" pitchFamily="18" charset="0"/>
              </a:rPr>
              <a:t>, учитель истории и обществознания МБОУ «Донская школа </a:t>
            </a: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                    им. </a:t>
            </a:r>
            <a:r>
              <a:rPr lang="ru-RU" sz="36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В.П.Давиденко</a:t>
            </a:r>
            <a:r>
              <a:rPr lang="ru-RU" sz="3600" dirty="0">
                <a:latin typeface="Times New Roman" pitchFamily="18" charset="0"/>
                <a:ea typeface="Calibri"/>
                <a:cs typeface="Times New Roman" pitchFamily="18" charset="0"/>
              </a:rPr>
              <a:t>»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7112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1" y="836712"/>
            <a:ext cx="6196405" cy="4886357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B050"/>
                </a:solidFill>
              </a:rPr>
              <a:t>Пояснение</a:t>
            </a:r>
            <a:r>
              <a:rPr lang="ru-RU" b="1" dirty="0" smtClean="0">
                <a:solidFill>
                  <a:srgbClr val="00B050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 smtClean="0"/>
              <a:t>Наука </a:t>
            </a:r>
            <a:r>
              <a:rPr lang="ru-RU" dirty="0"/>
              <a:t>— это логика. Художество — это уникальное выражение эмоций и чувств.</a:t>
            </a:r>
          </a:p>
          <a:p>
            <a:pPr marL="0" indent="0">
              <a:buNone/>
            </a:pPr>
            <a:r>
              <a:rPr lang="ru-RU" dirty="0"/>
              <a:t>А) образность — искусство.</a:t>
            </a:r>
          </a:p>
          <a:p>
            <a:pPr marL="0" indent="0">
              <a:buNone/>
            </a:pPr>
            <a:r>
              <a:rPr lang="ru-RU" dirty="0"/>
              <a:t>Б) логическая целостность — наука.</a:t>
            </a:r>
          </a:p>
          <a:p>
            <a:pPr marL="0" indent="0">
              <a:buNone/>
            </a:pPr>
            <a:r>
              <a:rPr lang="ru-RU" dirty="0"/>
              <a:t>В) художественный язык — искусство.</a:t>
            </a:r>
          </a:p>
          <a:p>
            <a:pPr marL="0" indent="0">
              <a:buNone/>
            </a:pPr>
            <a:r>
              <a:rPr lang="ru-RU" dirty="0"/>
              <a:t>Г) чувственно-эмоциональное отражение мира — искусство.</a:t>
            </a:r>
          </a:p>
          <a:p>
            <a:pPr marL="0" indent="0">
              <a:buNone/>
            </a:pPr>
            <a:r>
              <a:rPr lang="ru-RU" dirty="0"/>
              <a:t>Д) обоснованность — наука.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>
                <a:solidFill>
                  <a:srgbClr val="00B050"/>
                </a:solidFill>
              </a:rPr>
              <a:t>Ответ: 21221.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0960312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644056"/>
              </p:ext>
            </p:extLst>
          </p:nvPr>
        </p:nvGraphicFramePr>
        <p:xfrm>
          <a:off x="1524000" y="1397000"/>
          <a:ext cx="6096000" cy="379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609600"/>
                <a:gridCol w="609600"/>
                <a:gridCol w="609600"/>
                <a:gridCol w="609600"/>
                <a:gridCol w="609600"/>
                <a:gridCol w="1828800"/>
              </a:tblGrid>
              <a:tr h="370840">
                <a:tc gridSpan="7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Установите соответствие между главными социальными институтами и сферами жизни общества: к каждой позиции, данной в первом столбце, подберите соответствующую позицию из второго столбца.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ГЛАВНЫЕ СОЦИАЛЬНЫЕ ИНСТИТУТЫ	 	</a:t>
                      </a:r>
                      <a:endParaRPr lang="ru-RU" sz="140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СФЕРЫ ЖИЗНИ ОБЩЕСТВА</a:t>
                      </a:r>
                      <a:endParaRPr lang="ru-RU" sz="140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А) государство</a:t>
                      </a:r>
                    </a:p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Б) религия</a:t>
                      </a:r>
                    </a:p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В) образование</a:t>
                      </a:r>
                    </a:p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Г) производство</a:t>
                      </a:r>
                    </a:p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Д) семья</a:t>
                      </a:r>
                      <a:endParaRPr lang="ru-RU" sz="1400" b="0" i="0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1) экономика</a:t>
                      </a:r>
                    </a:p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2) политика</a:t>
                      </a:r>
                    </a:p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3) духовная культура</a:t>
                      </a:r>
                    </a:p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4) социальные отношения</a:t>
                      </a:r>
                      <a:endParaRPr lang="ru-RU" sz="1400" b="0" i="0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7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effectLst/>
                        </a:rPr>
                        <a:t>Запишите в ответ цифры, расположив их в порядке, соответствующем буквам:</a:t>
                      </a:r>
                    </a:p>
                    <a:p>
                      <a:endParaRPr lang="ru-RU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6680">
                <a:tc rowSpan="2"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А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Б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Г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Д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8308181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836712"/>
            <a:ext cx="65527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i="0" dirty="0" smtClean="0">
                <a:solidFill>
                  <a:srgbClr val="00B050"/>
                </a:solidFill>
                <a:effectLst/>
                <a:latin typeface="Verdana"/>
              </a:rPr>
              <a:t>Пояснение.</a:t>
            </a:r>
          </a:p>
          <a:p>
            <a:pPr algn="just"/>
            <a:r>
              <a:rPr lang="ru-RU" sz="1400" b="0" i="0" dirty="0" smtClean="0">
                <a:solidFill>
                  <a:srgbClr val="000000"/>
                </a:solidFill>
                <a:effectLst/>
              </a:rPr>
              <a:t>Социальный институт — это исторически сложившаяся устойчивая форма организации совместной деятельности людей.</a:t>
            </a:r>
          </a:p>
          <a:p>
            <a:pPr algn="just"/>
            <a:r>
              <a:rPr lang="ru-RU" sz="1400" b="0" i="0" dirty="0" smtClean="0">
                <a:solidFill>
                  <a:srgbClr val="000000"/>
                </a:solidFill>
                <a:effectLst/>
              </a:rPr>
              <a:t>Экономическая сфера связана с производством, обменом, потреблением материальных благ. Ее институты: деньги, капитал, собственность, производство.</a:t>
            </a:r>
          </a:p>
          <a:p>
            <a:pPr algn="just"/>
            <a:r>
              <a:rPr lang="ru-RU" sz="1400" b="0" i="0" dirty="0" smtClean="0">
                <a:solidFill>
                  <a:srgbClr val="000000"/>
                </a:solidFill>
                <a:effectLst/>
              </a:rPr>
              <a:t>Политическая сфера включает в себя управление и руководство в обществе. Ее институты: власть, разделение властей, суд, государство.</a:t>
            </a:r>
          </a:p>
          <a:p>
            <a:pPr algn="just"/>
            <a:r>
              <a:rPr lang="ru-RU" sz="1400" b="0" i="0" dirty="0" smtClean="0">
                <a:solidFill>
                  <a:srgbClr val="000000"/>
                </a:solidFill>
                <a:effectLst/>
              </a:rPr>
              <a:t>Социальная сфера включает отношения между различными социальными общностями и группами. Ее институты: семья, брак, материнство.</a:t>
            </a:r>
          </a:p>
          <a:p>
            <a:pPr algn="just"/>
            <a:r>
              <a:rPr lang="ru-RU" sz="1400" b="0" i="0" dirty="0" smtClean="0">
                <a:solidFill>
                  <a:srgbClr val="000000"/>
                </a:solidFill>
                <a:effectLst/>
              </a:rPr>
              <a:t>Духовная сфера охватывает отношения, складывающиеся в процессе создания, распространения, сохранения и освоения духовных ценностей. Ее институты: церковь, школа, театр, образование, религия.</a:t>
            </a:r>
          </a:p>
          <a:p>
            <a:pPr algn="just"/>
            <a:endParaRPr lang="ru-RU" sz="1400" b="0" i="0" dirty="0" smtClean="0">
              <a:solidFill>
                <a:srgbClr val="000000"/>
              </a:solidFill>
              <a:effectLst/>
            </a:endParaRPr>
          </a:p>
          <a:p>
            <a:pPr algn="just"/>
            <a:r>
              <a:rPr lang="ru-RU" sz="1400" b="0" i="0" dirty="0" smtClean="0">
                <a:solidFill>
                  <a:srgbClr val="000000"/>
                </a:solidFill>
                <a:effectLst/>
              </a:rPr>
              <a:t>А) государство — политика.</a:t>
            </a:r>
          </a:p>
          <a:p>
            <a:pPr algn="just"/>
            <a:r>
              <a:rPr lang="ru-RU" sz="1400" b="0" i="0" dirty="0" smtClean="0">
                <a:solidFill>
                  <a:srgbClr val="000000"/>
                </a:solidFill>
                <a:effectLst/>
              </a:rPr>
              <a:t>Б) религия — духовная культура.</a:t>
            </a:r>
          </a:p>
          <a:p>
            <a:pPr algn="just"/>
            <a:r>
              <a:rPr lang="ru-RU" sz="1400" b="0" i="0" dirty="0" smtClean="0">
                <a:solidFill>
                  <a:srgbClr val="000000"/>
                </a:solidFill>
                <a:effectLst/>
              </a:rPr>
              <a:t>В) образование — духовная культура.</a:t>
            </a:r>
          </a:p>
          <a:p>
            <a:pPr algn="just"/>
            <a:r>
              <a:rPr lang="ru-RU" sz="1400" b="0" i="0" dirty="0" smtClean="0">
                <a:solidFill>
                  <a:srgbClr val="000000"/>
                </a:solidFill>
                <a:effectLst/>
              </a:rPr>
              <a:t>Г) производство — экономика.</a:t>
            </a:r>
          </a:p>
          <a:p>
            <a:pPr algn="just"/>
            <a:r>
              <a:rPr lang="ru-RU" sz="1400" b="0" i="0" dirty="0" smtClean="0">
                <a:solidFill>
                  <a:srgbClr val="000000"/>
                </a:solidFill>
                <a:effectLst/>
              </a:rPr>
              <a:t>Д) семья — социальные отношения.</a:t>
            </a:r>
          </a:p>
          <a:p>
            <a:pPr algn="just"/>
            <a:r>
              <a:rPr lang="ru-RU" sz="1200" b="0" i="0" dirty="0" smtClean="0">
                <a:solidFill>
                  <a:srgbClr val="000000"/>
                </a:solidFill>
                <a:effectLst/>
                <a:latin typeface="Verdana"/>
              </a:rPr>
              <a:t> </a:t>
            </a:r>
          </a:p>
          <a:p>
            <a:pPr algn="just"/>
            <a:r>
              <a:rPr lang="ru-RU" sz="1200" b="0" i="0" dirty="0" smtClean="0">
                <a:solidFill>
                  <a:srgbClr val="00B050"/>
                </a:solidFill>
                <a:effectLst/>
              </a:rPr>
              <a:t>Ответ: 23314.</a:t>
            </a:r>
            <a:endParaRPr lang="ru-RU" sz="1200" b="0" i="0" dirty="0">
              <a:solidFill>
                <a:srgbClr val="00B05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49516362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995893"/>
              </p:ext>
            </p:extLst>
          </p:nvPr>
        </p:nvGraphicFramePr>
        <p:xfrm>
          <a:off x="1524000" y="1397000"/>
          <a:ext cx="6096000" cy="471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609600"/>
                <a:gridCol w="609600"/>
                <a:gridCol w="609600"/>
                <a:gridCol w="609600"/>
                <a:gridCol w="609600"/>
                <a:gridCol w="1828800"/>
              </a:tblGrid>
              <a:tr h="370840">
                <a:tc gridSpan="7">
                  <a:txBody>
                    <a:bodyPr/>
                    <a:lstStyle/>
                    <a:p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Установите соответствие между социальными фактами и формами культуры: к каждой позиции, данной в первом столбце, подберите соответствующую позицию из второго столбца.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СОЦИАЛЬНЫЕ ФАКТЫ</a:t>
                      </a:r>
                      <a:endParaRPr lang="ru-RU" sz="140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ФОРМЫ КУЛЬТУРЫ</a:t>
                      </a:r>
                      <a:endParaRPr lang="ru-RU" sz="140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А) показ многосерийного телевизионного фильма</a:t>
                      </a:r>
                    </a:p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Б) проведение фестиваля фольклорных коллективов</a:t>
                      </a:r>
                    </a:p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В) празднование масленицы</a:t>
                      </a:r>
                    </a:p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Г) завершение экспедиции по записи обрядовых песен</a:t>
                      </a:r>
                    </a:p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Д) концерт эстрадной музыки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1) народная</a:t>
                      </a:r>
                    </a:p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2) массовая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7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effectLst/>
                        </a:rPr>
                        <a:t>Запишите в ответ цифры, расположив их в порядке, соответствующем буквам:</a:t>
                      </a:r>
                    </a:p>
                    <a:p>
                      <a:endParaRPr lang="ru-RU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6680">
                <a:tc rowSpan="2"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А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Б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Г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Д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7320586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3" y="1268760"/>
            <a:ext cx="6399814" cy="4454309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  <a:latin typeface="Verdana"/>
              </a:rPr>
              <a:t>Пояснение</a:t>
            </a:r>
            <a:r>
              <a:rPr lang="ru-RU" b="1" dirty="0" smtClean="0">
                <a:solidFill>
                  <a:srgbClr val="00B050"/>
                </a:solidFill>
                <a:latin typeface="Verdana"/>
              </a:rPr>
              <a:t>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000000"/>
                </a:solidFill>
                <a:latin typeface="Verdana"/>
              </a:rPr>
              <a:t>Народная 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культура — фольклор. Создается неизвестными авторами, сохраняется в виде традиционных праздников, песен, образцов устного народного творчества.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latin typeface="Verdana"/>
              </a:rPr>
              <a:t>Массовая культура. Общедоступна, понятна большинству людей, непритязательна, ее образцы выпускаются большими тиражами. Создается профессионалами. Продукты массовой культуры — продукт для продажи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А) показ многосерийного телевизионного фильма — массовая.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Б) проведение фестиваля фольклорных коллективов — народная.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В) празднование масленицы — народная.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Г) завершение экспедиции по записи обрядовых песен — народная.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Д) концерт эстрадной музыки — массовая.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B050"/>
                </a:solidFill>
                <a:latin typeface="Verdana"/>
              </a:rPr>
              <a:t>Ответ: 21112.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6374659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483529"/>
              </p:ext>
            </p:extLst>
          </p:nvPr>
        </p:nvGraphicFramePr>
        <p:xfrm>
          <a:off x="1331641" y="980728"/>
          <a:ext cx="6696742" cy="5281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9348"/>
                <a:gridCol w="669674"/>
                <a:gridCol w="669674"/>
                <a:gridCol w="669674"/>
                <a:gridCol w="669674"/>
                <a:gridCol w="279576"/>
                <a:gridCol w="390098"/>
                <a:gridCol w="2009024"/>
              </a:tblGrid>
              <a:tr h="992213">
                <a:tc gridSpan="8">
                  <a:txBody>
                    <a:bodyPr/>
                    <a:lstStyle/>
                    <a:p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Установите соответствие между примерами проявления и характеристикой глобальных проблем: к каждой позиции, данной в первом столбце, подберите соответствующую позицию из второго столбца.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0069">
                <a:tc grid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</a:rPr>
                        <a:t>Проявления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</a:rPr>
                        <a:t>Глобальные проблемы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16606">
                <a:tc gridSpan="6">
                  <a:txBody>
                    <a:bodyPr/>
                    <a:lstStyle/>
                    <a:p>
                      <a:pPr algn="l"/>
                      <a:r>
                        <a:rPr lang="ru-RU" sz="12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А) постепенное истощение запасов нефти и металлов</a:t>
                      </a:r>
                    </a:p>
                    <a:p>
                      <a:pPr algn="l"/>
                      <a:r>
                        <a:rPr lang="ru-RU" sz="12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Б) активизация деятельности экстремистских групп (захват заложников, подготовка и проведение взрывов в местах массового скопления людей) </a:t>
                      </a:r>
                    </a:p>
                    <a:p>
                      <a:pPr algn="l"/>
                      <a:r>
                        <a:rPr lang="ru-RU" sz="12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В) быстрый рост населения в странах Азии, Африки и Латинской Америки</a:t>
                      </a:r>
                    </a:p>
                    <a:p>
                      <a:pPr algn="l"/>
                      <a:r>
                        <a:rPr lang="ru-RU" sz="12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Г) увеличение разрыва в уровне валового национального дохода на душу населения между группами стран</a:t>
                      </a:r>
                    </a:p>
                    <a:p>
                      <a:pPr algn="l"/>
                      <a:r>
                        <a:rPr lang="ru-RU" sz="12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Д) рост заболеваний, вызванных отходами вредных производств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1) угроза мирового терроризма</a:t>
                      </a:r>
                    </a:p>
                    <a:p>
                      <a:pPr algn="l"/>
                      <a:r>
                        <a:rPr lang="ru-RU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2) угроза экологического кризиса</a:t>
                      </a:r>
                    </a:p>
                    <a:p>
                      <a:pPr algn="l"/>
                      <a:r>
                        <a:rPr lang="ru-RU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3) проблема «Север — Юг»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2110">
                <a:tc gridSpan="8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effectLst/>
                        </a:rPr>
                        <a:t>Запишите в ответ цифры, расположив их в порядке, соответствующем буквам:</a:t>
                      </a:r>
                    </a:p>
                    <a:p>
                      <a:endParaRPr lang="ru-RU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0069">
                <a:tc rowSpan="2"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А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Б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Г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Д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200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69928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5" y="908720"/>
            <a:ext cx="6912768" cy="4814349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  <a:latin typeface="Verdana"/>
              </a:rPr>
              <a:t>Пояснение</a:t>
            </a:r>
            <a:r>
              <a:rPr lang="ru-RU" b="1" dirty="0" smtClean="0">
                <a:solidFill>
                  <a:srgbClr val="00B050"/>
                </a:solidFill>
                <a:latin typeface="Verdana"/>
              </a:rPr>
              <a:t>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000000"/>
                </a:solidFill>
                <a:latin typeface="Verdana"/>
              </a:rPr>
              <a:t>Экологический 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кризис —  это кризис связанные с истощением природных ресурсов, загрязнении окружающей среды и т.д.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latin typeface="Verdana"/>
              </a:rPr>
              <a:t>Угроза мирового терроризма —  учащение захвата заложников, взрывов в мире, экстремистских взглядом и уничтожения мирного населения.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Проблема «Север-Юг» —  это проблема стран Севера и Юга, стран развитых и отсталых стран Третьего мира (Африка, Латинская Америка).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А) постепенное истощение запасов нефти и металлов — угроза экологического кризиса.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Б) активизация деятельности экстремистских групп (захват заложников, подготовка и проведение взрывов в местах массового скопления людей) — угроза мирового терроризма.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В) быстрый рост населения в странах Азии, Африки и Латинской Америки — проблема «Север — Юг».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Г) увеличение разрыва в уровне валового национального дохода на душу населения между группами стран — проблема «Север — Юг».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Д) рост заболеваний, вызванных отходами вредных производств — угроза экологического кризиса.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  <a:endParaRPr lang="ru-RU" dirty="0">
              <a:solidFill>
                <a:srgbClr val="00B050"/>
              </a:solidFill>
              <a:latin typeface="Verdana"/>
            </a:endParaRPr>
          </a:p>
          <a:p>
            <a:pPr marL="0" indent="0" algn="just">
              <a:buNone/>
            </a:pPr>
            <a:r>
              <a:rPr lang="ru-RU" dirty="0">
                <a:solidFill>
                  <a:srgbClr val="00B050"/>
                </a:solidFill>
                <a:latin typeface="Verdana"/>
              </a:rPr>
              <a:t>Ответ: 21332.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9256562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293484"/>
              </p:ext>
            </p:extLst>
          </p:nvPr>
        </p:nvGraphicFramePr>
        <p:xfrm>
          <a:off x="1331640" y="908719"/>
          <a:ext cx="6480721" cy="4495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1"/>
                <a:gridCol w="720080"/>
                <a:gridCol w="720080"/>
                <a:gridCol w="720080"/>
                <a:gridCol w="720080"/>
                <a:gridCol w="2160240"/>
              </a:tblGrid>
              <a:tr h="856577">
                <a:tc gridSpan="6">
                  <a:txBody>
                    <a:bodyPr/>
                    <a:lstStyle/>
                    <a:p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Установите соответствие между характеристикой и типом общества: к каждой позиции, данной в первом столбце, подберите позицию из второго столбца.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4237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</a:rPr>
                        <a:t>Характеристика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</a:rPr>
                        <a:t>Тип общества</a:t>
                      </a:r>
                    </a:p>
                  </a:txBody>
                  <a:tcPr/>
                </a:tc>
              </a:tr>
              <a:tr h="434237">
                <a:tc gridSpan="5">
                  <a:txBody>
                    <a:bodyPr/>
                    <a:lstStyle/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A) сословная структура общества</a:t>
                      </a:r>
                    </a:p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Б) серийное производство товаров массового потребления</a:t>
                      </a:r>
                    </a:p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B) низкая социальная мобильность</a:t>
                      </a:r>
                    </a:p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Г) ведущая роль информации в жизни общества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1) аграрное</a:t>
                      </a:r>
                    </a:p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2) индустриальное</a:t>
                      </a:r>
                    </a:p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3) постиндустриальное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</a:tr>
              <a:tr h="856577">
                <a:tc grid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effectLst/>
                        </a:rPr>
                        <a:t>Запишите в ответ цифры, расположив их в порядке, соответствующем буквам:</a:t>
                      </a:r>
                    </a:p>
                    <a:p>
                      <a:endParaRPr lang="ru-RU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5946">
                <a:tc rowSpan="2"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А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Б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Г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569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4698013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980728"/>
            <a:ext cx="6768751" cy="4742341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  <a:latin typeface="Verdana"/>
              </a:rPr>
              <a:t>Пояснение</a:t>
            </a:r>
            <a:r>
              <a:rPr lang="ru-RU" b="1" dirty="0" smtClean="0">
                <a:solidFill>
                  <a:srgbClr val="00B050"/>
                </a:solidFill>
                <a:latin typeface="Verdana"/>
              </a:rPr>
              <a:t>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000000"/>
                </a:solidFill>
                <a:latin typeface="Verdana"/>
              </a:rPr>
              <a:t>Аграрное 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общество (аграрная экономика) — этап общественно-экономического развития, при котором наибольший вклад в стоимость материальных благ вносит стоимость ресурсов, производимых в сельском хозяйстве. Формируется в результате неолитической революции. В отличие от охотничье-собирательского (</a:t>
            </a:r>
            <a:r>
              <a:rPr lang="ru-RU" dirty="0" err="1">
                <a:solidFill>
                  <a:srgbClr val="000000"/>
                </a:solidFill>
                <a:latin typeface="Verdana"/>
              </a:rPr>
              <a:t>доаграрного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) общества люди в аграрных обществах обладают искусственными средствами увеличения выхода полезной биомассы с занимаемой ими территории, поэтому плотность населения в таких обществах многократно увеличивается, что влечет за собой радикальное усложнение их социально-политической организации.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latin typeface="Verdana"/>
              </a:rPr>
              <a:t>Индустриальное общество — тип общества, которое достигло такого уровня общественно-экономического развития, при котором наибольший вклад в стоимость материальных благ вносит добыча и переработка природных ресурсов, а также </a:t>
            </a:r>
            <a:r>
              <a:rPr lang="ru-RU" dirty="0" err="1">
                <a:solidFill>
                  <a:srgbClr val="000000"/>
                </a:solidFill>
                <a:latin typeface="Verdana"/>
              </a:rPr>
              <a:t>промышленность.Индустриальное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 общество — это общество, основанное на промышленности с гибкими динамичными структурами, для которого характерны: разделение труда, широкое развитие средств массовой коммуникации и высокий уровень урбанизации.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latin typeface="Verdana"/>
              </a:rPr>
              <a:t>Постиндустриальное </a:t>
            </a:r>
            <a:r>
              <a:rPr lang="ru-RU" dirty="0" err="1">
                <a:solidFill>
                  <a:srgbClr val="000000"/>
                </a:solidFill>
                <a:latin typeface="Verdana"/>
              </a:rPr>
              <a:t>о́бщество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 — это общество, в экономике которого, в результате научно-технической революции и существенного роста доходов населения, приоритет перешёл от преимущественного производства товаров к производству услуг. Производственным ресурсом становятся информация и знания. Научные разработки становятся главной движущей силой экономики. Наиболее ценными качествами являются уровень образования, профессионализм, обучаемость и креативность работника.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A) сословная структура общества — аграрное.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Б) серийное производство товаров массового потребления — индустриальное.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B) низкая социальная мобильность — аграрное.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Г) ведущая роль информации в жизни общества — постиндустриальное.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  <a:endParaRPr lang="ru-RU" dirty="0" smtClean="0">
              <a:solidFill>
                <a:srgbClr val="000000"/>
              </a:solidFill>
              <a:latin typeface="Verdana"/>
            </a:endParaRPr>
          </a:p>
          <a:p>
            <a:pPr marL="0" indent="0" algn="just">
              <a:buNone/>
            </a:pPr>
            <a:endParaRPr lang="ru-RU" dirty="0">
              <a:solidFill>
                <a:srgbClr val="000000"/>
              </a:solidFill>
              <a:latin typeface="Verdana"/>
            </a:endParaRPr>
          </a:p>
          <a:p>
            <a:pPr marL="0" indent="0" algn="just">
              <a:buNone/>
            </a:pPr>
            <a:r>
              <a:rPr lang="ru-RU" b="1" dirty="0">
                <a:solidFill>
                  <a:srgbClr val="00B050"/>
                </a:solidFill>
                <a:latin typeface="Verdana"/>
              </a:rPr>
              <a:t>Ответ: 1213.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5811867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183318"/>
              </p:ext>
            </p:extLst>
          </p:nvPr>
        </p:nvGraphicFramePr>
        <p:xfrm>
          <a:off x="1187622" y="852771"/>
          <a:ext cx="6984779" cy="5273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6956"/>
                <a:gridCol w="698478"/>
                <a:gridCol w="698478"/>
                <a:gridCol w="698478"/>
                <a:gridCol w="698478"/>
                <a:gridCol w="514670"/>
                <a:gridCol w="183808"/>
                <a:gridCol w="2095433"/>
              </a:tblGrid>
              <a:tr h="1073018">
                <a:tc gridSpan="8">
                  <a:txBody>
                    <a:bodyPr/>
                    <a:lstStyle/>
                    <a:p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Установите соответствие между функциями науки и иллюстрирующими их конкретными примерами: к каждой позиции первого столбца подберите соответствующую позицию из второго столбца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1131">
                <a:tc grid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</a:rPr>
                        <a:t>Примеры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</a:rPr>
                        <a:t>Функции науки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1131">
                <a:tc gridSpan="6">
                  <a:txBody>
                    <a:bodyPr/>
                    <a:lstStyle/>
                    <a:p>
                      <a:pPr algn="l"/>
                      <a:r>
                        <a:rPr lang="ru-RU" sz="12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A) экологи предупредили об опасном для живых организмов загрязнении вод Байкала</a:t>
                      </a:r>
                    </a:p>
                    <a:p>
                      <a:pPr algn="l"/>
                      <a:r>
                        <a:rPr lang="ru-RU" sz="12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Б) учёные разработали новую конструкцию истребителя и организовали её серийное производство</a:t>
                      </a:r>
                    </a:p>
                    <a:p>
                      <a:pPr algn="l"/>
                      <a:r>
                        <a:rPr lang="ru-RU" sz="12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B) финансовые аналитики высказали предположения о тенденциях развития банковской системы на ближайшие годы</a:t>
                      </a:r>
                    </a:p>
                    <a:p>
                      <a:pPr algn="l"/>
                      <a:r>
                        <a:rPr lang="ru-RU" sz="12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Г) поля агрофирмы засеяли кукурузой, которая в результате работы специалистов по генной инженерии стала недоступна для вредителей</a:t>
                      </a:r>
                    </a:p>
                    <a:p>
                      <a:pPr algn="l"/>
                      <a:r>
                        <a:rPr lang="ru-RU" sz="12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Д) метеорологи высказали предположение о том, что в результате изменения климата практически исчезает весна в средних широтах, после зимних холодов сразу наступает летняя жара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1)производственная</a:t>
                      </a:r>
                    </a:p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2) прогностическая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2388">
                <a:tc gridSpan="8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effectLst/>
                        </a:rPr>
                        <a:t>Запишите в ответ цифры, расположив их в порядке, соответствующем буквам: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5620">
                <a:tc rowSpan="2"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А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Б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Г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Д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76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331235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Подготовка к ЕГЭ по обществознанию 2022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Задание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858786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980728"/>
            <a:ext cx="6912767" cy="4968552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  <a:latin typeface="Verdana"/>
              </a:rPr>
              <a:t>Пояснение</a:t>
            </a:r>
            <a:r>
              <a:rPr lang="ru-RU" b="1" dirty="0" smtClean="0">
                <a:solidFill>
                  <a:srgbClr val="00B050"/>
                </a:solidFill>
                <a:latin typeface="Verdana"/>
              </a:rPr>
              <a:t>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000000"/>
                </a:solidFill>
                <a:latin typeface="Verdana"/>
              </a:rPr>
              <a:t>	Производственная 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функция науки связана с сближением науки и производства, с внедрением научных открытий в промышленность. 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	Прогностическая 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функция связана с осуществлением прогнозирования последствий изменения окружающего мира, на основе данных предвидит возможные результаты развития процессов, раскрывает возможные опасные тенденции развития общества, формирует рекомендации по их преодолению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.</a:t>
            </a:r>
          </a:p>
          <a:p>
            <a:pPr marL="0" indent="0" algn="just">
              <a:buNone/>
            </a:pP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A) экологи предупредили об опасном для живых организмов загрязнении вод Байкала — прогностическая.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Б) учёные разработали новую конструкцию истребителя и организовали её серийное производство — производственная.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B) финансовые аналитики высказали предположения о тенденциях развития банковской системы на ближайшие годы — прогностическая.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Г) поля агрофирмы засеяли кукурузой, которая в результате работы специалистов по генной инженерии стала недоступна для вредителей — производственная.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Д) метеорологи высказали предположение о том, что в результате изменения климата практически исчезает весна в средних широтах, после зимних холодов сразу наступает летняя жара — прогностическая.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marL="0" indent="0" algn="just">
              <a:buNone/>
            </a:pPr>
            <a:r>
              <a:rPr lang="ru-RU" b="1" dirty="0">
                <a:solidFill>
                  <a:srgbClr val="00B050"/>
                </a:solidFill>
                <a:latin typeface="Verdana"/>
              </a:rPr>
              <a:t>Ответ: 21212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1573335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269170"/>
              </p:ext>
            </p:extLst>
          </p:nvPr>
        </p:nvGraphicFramePr>
        <p:xfrm>
          <a:off x="1524000" y="1397000"/>
          <a:ext cx="6096000" cy="471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609600"/>
                <a:gridCol w="609600"/>
                <a:gridCol w="609600"/>
                <a:gridCol w="609600"/>
                <a:gridCol w="609600"/>
                <a:gridCol w="1828800"/>
              </a:tblGrid>
              <a:tr h="370840">
                <a:tc gridSpan="7">
                  <a:txBody>
                    <a:bodyPr/>
                    <a:lstStyle/>
                    <a:p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Установите соответствие между характерными чертами и уровнями научного познания: к каждой позиции, данной в первом столбце, подберите соответствующую позицию из второго столбца.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</a:rPr>
                        <a:t>Характерные черты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</a:rPr>
                        <a:t>Уровни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</a:rPr>
                        <a:t> научного познания</a:t>
                      </a:r>
                      <a:endParaRPr lang="ru-RU" sz="140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A) формулирование научных законов</a:t>
                      </a:r>
                    </a:p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Б) объяснение сущности изучаемых явлений</a:t>
                      </a:r>
                    </a:p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B) выдвижение гипотез</a:t>
                      </a:r>
                    </a:p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Г) наблюдение изучаемых явлений</a:t>
                      </a:r>
                    </a:p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Д) проведение количественных измерений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1) эмпирический</a:t>
                      </a:r>
                    </a:p>
                    <a:p>
                      <a:pPr algn="l"/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2) теоретический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7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effectLst/>
                        </a:rPr>
                        <a:t>Запишите в ответ цифры, расположив их в порядке, соответствующем буквам:</a:t>
                      </a:r>
                    </a:p>
                    <a:p>
                      <a:endParaRPr lang="ru-RU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6680">
                <a:tc rowSpan="2"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А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Б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Г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Д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1269655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908720"/>
            <a:ext cx="6768751" cy="481434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00B050"/>
                </a:solidFill>
                <a:latin typeface="Verdana"/>
              </a:rPr>
              <a:t>Пояснение.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000000"/>
                </a:solidFill>
                <a:latin typeface="Verdana"/>
              </a:rPr>
              <a:t>	Методы 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научного познания делятся на эмпирические — они предполагают взаимодействие с реальным объектом при помощи приборов или органов чувств — основанные на рациональном познании (предполагают взаимодействие с идеальным объектом). </a:t>
            </a:r>
            <a:endParaRPr lang="ru-RU" dirty="0" smtClean="0">
              <a:solidFill>
                <a:srgbClr val="000000"/>
              </a:solidFill>
              <a:latin typeface="Verdana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000000"/>
                </a:solidFill>
                <a:latin typeface="Verdana"/>
              </a:rPr>
              <a:t>	Гипотеза 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— это научно обоснованное предположение о причинах или закономерных связях каких-либо явлений или событий природы, общества, мышления.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A) формулирование научных законов — теоретический.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Б) объяснение сущности изучаемых явлений — теоретический.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B) выдвижение гипотез — теоретический.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Г) наблюдение изучаемых явлений — эмпирический.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Д) проведение количественных измерений — эмпирический.</a:t>
            </a:r>
          </a:p>
          <a:p>
            <a:pPr algn="just"/>
            <a:endParaRPr lang="ru-RU" dirty="0">
              <a:solidFill>
                <a:srgbClr val="000000"/>
              </a:solidFill>
              <a:latin typeface="Verdana"/>
            </a:endParaRPr>
          </a:p>
          <a:p>
            <a:pPr marL="0" indent="0" algn="just">
              <a:buNone/>
            </a:pPr>
            <a:r>
              <a:rPr lang="ru-RU" dirty="0">
                <a:solidFill>
                  <a:srgbClr val="00B050"/>
                </a:solidFill>
                <a:latin typeface="Verdana"/>
              </a:rPr>
              <a:t>Ответ: 22211.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9677499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52953" y="902676"/>
            <a:ext cx="5978770" cy="398570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defTabSz="457200" eaLnBrk="0" fontAlgn="base" hangingPunct="0">
              <a:lnSpc>
                <a:spcPct val="115000"/>
              </a:lnSpc>
              <a:spcBef>
                <a:spcPct val="0"/>
              </a:spcBef>
            </a:pPr>
            <a:r>
              <a:rPr lang="ru-RU" sz="4400" dirty="0">
                <a:solidFill>
                  <a:prstClr val="white"/>
                </a:solidFill>
                <a:latin typeface="Times New Roman"/>
                <a:ea typeface="Times New Roman"/>
                <a:cs typeface="Times New Roman"/>
              </a:rPr>
              <a:t>Знание теории</a:t>
            </a:r>
          </a:p>
          <a:p>
            <a:pPr defTabSz="457200" eaLnBrk="0" fontAlgn="base" hangingPunct="0">
              <a:lnSpc>
                <a:spcPct val="115000"/>
              </a:lnSpc>
              <a:spcBef>
                <a:spcPct val="0"/>
              </a:spcBef>
            </a:pPr>
            <a:r>
              <a:rPr lang="ru-RU" sz="4400" dirty="0">
                <a:solidFill>
                  <a:prstClr val="white"/>
                </a:solidFill>
                <a:latin typeface="Times New Roman"/>
                <a:ea typeface="Times New Roman"/>
                <a:cs typeface="Times New Roman"/>
              </a:rPr>
              <a:t>+ </a:t>
            </a:r>
            <a:r>
              <a:rPr lang="ru-RU" sz="4400" dirty="0">
                <a:solidFill>
                  <a:prstClr val="white"/>
                </a:solidFill>
                <a:latin typeface="Times New Roman"/>
                <a:ea typeface="Times New Roman"/>
                <a:cs typeface="Times New Roman"/>
              </a:rPr>
              <a:t>практика </a:t>
            </a:r>
            <a:endParaRPr lang="ru-RU" sz="4400" dirty="0">
              <a:solidFill>
                <a:prstClr val="white"/>
              </a:solidFill>
              <a:latin typeface="Times New Roman"/>
              <a:ea typeface="Times New Roman"/>
              <a:cs typeface="Times New Roman"/>
            </a:endParaRPr>
          </a:p>
          <a:p>
            <a:pPr defTabSz="457200" eaLnBrk="0" fontAlgn="base" hangingPunct="0">
              <a:lnSpc>
                <a:spcPct val="115000"/>
              </a:lnSpc>
              <a:spcBef>
                <a:spcPct val="0"/>
              </a:spcBef>
            </a:pPr>
            <a:r>
              <a:rPr lang="ru-RU" sz="4400" dirty="0">
                <a:solidFill>
                  <a:prstClr val="white"/>
                </a:solidFill>
                <a:latin typeface="Times New Roman"/>
                <a:ea typeface="Times New Roman"/>
                <a:cs typeface="Times New Roman"/>
              </a:rPr>
              <a:t>+ </a:t>
            </a:r>
            <a:r>
              <a:rPr lang="ru-RU" sz="4400" dirty="0">
                <a:solidFill>
                  <a:prstClr val="white"/>
                </a:solidFill>
                <a:latin typeface="Times New Roman"/>
                <a:ea typeface="Times New Roman"/>
                <a:cs typeface="Times New Roman"/>
              </a:rPr>
              <a:t>систематическое повторение </a:t>
            </a:r>
            <a:r>
              <a:rPr lang="ru-RU" sz="4400" dirty="0">
                <a:solidFill>
                  <a:prstClr val="white"/>
                </a:solidFill>
                <a:latin typeface="Times New Roman"/>
                <a:ea typeface="Times New Roman"/>
                <a:cs typeface="Times New Roman"/>
              </a:rPr>
              <a:t>= 100 баллов</a:t>
            </a:r>
            <a:endParaRPr lang="ru-RU" sz="4400" dirty="0">
              <a:solidFill>
                <a:prstClr val="white"/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46115207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61401" y="2967335"/>
            <a:ext cx="74211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5400" b="1" spc="50" dirty="0">
                <a:ln w="11430"/>
                <a:gradFill>
                  <a:gsLst>
                    <a:gs pos="25000">
                      <a:srgbClr val="AA2B1E">
                        <a:satMod val="155000"/>
                      </a:srgbClr>
                    </a:gs>
                    <a:gs pos="100000">
                      <a:srgbClr val="AA2B1E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</a:rPr>
              <a:t>Спасибо за внимание! </a:t>
            </a:r>
            <a:endParaRPr lang="ru-RU" sz="5400" b="1" spc="50" dirty="0">
              <a:ln w="11430"/>
              <a:gradFill>
                <a:gsLst>
                  <a:gs pos="25000">
                    <a:srgbClr val="AA2B1E">
                      <a:satMod val="155000"/>
                    </a:srgbClr>
                  </a:gs>
                  <a:gs pos="100000">
                    <a:srgbClr val="AA2B1E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961222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7727" y="1055078"/>
            <a:ext cx="7202091" cy="4410686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Clr>
                <a:srgbClr val="415588"/>
              </a:buClr>
              <a:buNone/>
            </a:pP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 части 1 КИМ исключены задания </a:t>
            </a:r>
            <a:r>
              <a:rPr lang="ru-RU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1, 2 и 20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 нумерации 2021 г</a:t>
            </a:r>
          </a:p>
          <a:p>
            <a:pPr marL="0" indent="0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Изменения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в КИМ 2022 года в сравнении с КИМ 2021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года.</a:t>
            </a:r>
          </a:p>
          <a:p>
            <a:pPr marL="0" indent="0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864016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7727" y="691662"/>
            <a:ext cx="7612705" cy="477410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Изменения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КИМ 2021                                                                              КИМ 2022  </a:t>
            </a: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(Исключить 2 позиции)                                (Установить соответствие)						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Уровень сложности задания </a:t>
            </a:r>
          </a:p>
          <a:p>
            <a:pPr marL="0" indent="0">
              <a:buNone/>
            </a:pP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Базовый				           Базовый</a:t>
            </a:r>
          </a:p>
          <a:p>
            <a:pPr marL="0" indent="0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                            Максимальный балл за выполнение задания 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балл			</a:t>
            </a:r>
            <a:r>
              <a:rPr lang="ru-RU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2(1) балла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Примерное время выполнения задания 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минуты		</a:t>
            </a:r>
            <a:r>
              <a:rPr lang="ru-RU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7 минут</a:t>
            </a:r>
            <a:endParaRPr lang="ru-RU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155126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20970" y="984740"/>
            <a:ext cx="7526216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 defTabSz="457200" eaLnBrk="0" fontAlgn="base" hangingPunct="0">
              <a:lnSpc>
                <a:spcPct val="115000"/>
              </a:lnSpc>
              <a:spcBef>
                <a:spcPct val="0"/>
              </a:spcBef>
            </a:pP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itchFamily="18" charset="0"/>
              </a:rPr>
              <a:t>Задание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itchFamily="18" charset="0"/>
              </a:rPr>
              <a:t>3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itchFamily="18" charset="0"/>
              </a:rPr>
              <a:t> </a:t>
            </a:r>
            <a:endParaRPr lang="ru-RU" sz="3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itchFamily="18" charset="0"/>
            </a:endParaRPr>
          </a:p>
          <a:p>
            <a:pPr marL="342900" indent="-342900" algn="just" defTabSz="457200" eaLnBrk="0" fontAlgn="base" hangingPunct="0">
              <a:lnSpc>
                <a:spcPct val="115000"/>
              </a:lnSpc>
              <a:spcBef>
                <a:spcPct val="0"/>
              </a:spcBef>
              <a:buFont typeface="+mj-lt"/>
              <a:buAutoNum type="arabicPeriod"/>
            </a:pP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itchFamily="18" charset="0"/>
              </a:rPr>
              <a:t>Коды проверяемых требований к уровню подготовки (по кодификатору) 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itchFamily="18" charset="0"/>
              </a:rPr>
              <a:t>-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itchFamily="18" charset="0"/>
              </a:rPr>
              <a:t>2.2</a:t>
            </a:r>
            <a:endParaRPr lang="ru-RU" sz="3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itchFamily="18" charset="0"/>
            </a:endParaRPr>
          </a:p>
          <a:p>
            <a:pPr marL="342900" indent="-342900" algn="just" defTabSz="457200" eaLnBrk="0" fontAlgn="base" hangingPunct="0">
              <a:lnSpc>
                <a:spcPct val="115000"/>
              </a:lnSpc>
              <a:spcBef>
                <a:spcPct val="0"/>
              </a:spcBef>
              <a:buFont typeface="+mj-lt"/>
              <a:buAutoNum type="arabicPeriod"/>
            </a:pP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itchFamily="18" charset="0"/>
              </a:rPr>
              <a:t> Коды проверяемых элементов содержания (по кодификатору) 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itchFamily="18" charset="0"/>
              </a:rPr>
              <a:t>-</a:t>
            </a: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itchFamily="18" charset="0"/>
              </a:rPr>
              <a:t>1.1–1.18</a:t>
            </a:r>
          </a:p>
          <a:p>
            <a:pPr algn="just" defTabSz="457200" eaLnBrk="0" fontAlgn="base" hangingPunct="0">
              <a:lnSpc>
                <a:spcPct val="115000"/>
              </a:lnSpc>
              <a:spcBef>
                <a:spcPct val="0"/>
              </a:spcBef>
            </a:pPr>
            <a:endParaRPr lang="ru-RU" sz="3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233703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7727" y="961297"/>
            <a:ext cx="7202091" cy="4504471"/>
          </a:xfrm>
        </p:spPr>
        <p:txBody>
          <a:bodyPr>
            <a:normAutofit lnSpcReduction="10000"/>
          </a:bodyPr>
          <a:lstStyle/>
          <a:p>
            <a:pPr marL="4572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B273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	Правильное </a:t>
            </a:r>
            <a:r>
              <a:rPr lang="ru-RU" sz="2400" dirty="0">
                <a:solidFill>
                  <a:srgbClr val="0B273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выполнение заданий </a:t>
            </a:r>
            <a:r>
              <a:rPr lang="ru-RU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2,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3</a:t>
            </a:r>
            <a:r>
              <a:rPr lang="ru-RU" sz="2400" dirty="0" smtClean="0">
                <a:solidFill>
                  <a:srgbClr val="0B273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–8</a:t>
            </a:r>
            <a:r>
              <a:rPr lang="ru-RU" sz="2400" dirty="0">
                <a:solidFill>
                  <a:srgbClr val="0B273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10, 11, 13–16 оценивается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</a:t>
            </a:r>
            <a:r>
              <a:rPr lang="ru-RU" sz="2400" dirty="0">
                <a:solidFill>
                  <a:srgbClr val="0B273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баллами. Ответы на эти задания оцениваются следующим образом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: полное правильное выполнение задания –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 балла; </a:t>
            </a:r>
            <a:r>
              <a:rPr lang="ru-RU" sz="2400" dirty="0">
                <a:solidFill>
                  <a:srgbClr val="0B273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выполнение задания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 одной ошибкой </a:t>
            </a:r>
            <a:r>
              <a:rPr lang="ru-RU" sz="2400" dirty="0">
                <a:solidFill>
                  <a:srgbClr val="0B273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(одной неверно указанной, в том числе лишней, цифрой наряду со всеми верными цифрами)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ИЛИ</a:t>
            </a:r>
            <a:r>
              <a:rPr lang="ru-RU" sz="2400" dirty="0">
                <a:solidFill>
                  <a:srgbClr val="0B273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неполное выполнение задания </a:t>
            </a:r>
            <a:r>
              <a:rPr lang="ru-RU" sz="2400" dirty="0">
                <a:solidFill>
                  <a:srgbClr val="0B273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(отсутствие одной необходимой цифры) </a:t>
            </a:r>
            <a:r>
              <a:rPr lang="ru-RU" sz="2400" b="1" dirty="0">
                <a:solidFill>
                  <a:srgbClr val="0B273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–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 балл; </a:t>
            </a:r>
            <a:r>
              <a:rPr lang="ru-RU" sz="2400" dirty="0">
                <a:solidFill>
                  <a:srgbClr val="0B273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неверное выполнение задания (при указании двух или более ошибочных цифр) –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0 баллов</a:t>
            </a:r>
            <a:r>
              <a:rPr lang="ru-RU" sz="2400" dirty="0">
                <a:solidFill>
                  <a:srgbClr val="0B273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51283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7727" y="855786"/>
            <a:ext cx="7202091" cy="4609978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Задания 2–16 представляют традиционные пять тематических модулей обществоведческого курса: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«Человек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общество, включая «Познание и духовную культуру» (задания 2–4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«Экономика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(задания 5–7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«Социальные отношения» (задания 8, 9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«Политика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(задания 10, 11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«Правовое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регулирование общественных отношений в Российской Федерации» (задания 12–16).</a:t>
            </a:r>
          </a:p>
        </p:txBody>
      </p:sp>
    </p:spTree>
    <p:extLst>
      <p:ext uri="{BB962C8B-B14F-4D97-AF65-F5344CB8AC3E}">
        <p14:creationId xmlns:p14="http://schemas.microsoft.com/office/powerpoint/2010/main" val="2500219143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0778" y="902678"/>
            <a:ext cx="7323993" cy="4563086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Алгоритм выполнения задания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b="1" dirty="0" smtClean="0"/>
              <a:t> </a:t>
            </a:r>
            <a:r>
              <a:rPr lang="ru-RU" sz="2800" b="1" dirty="0"/>
              <a:t>- внимательно читаем задание;</a:t>
            </a:r>
            <a:endParaRPr lang="ru-RU" sz="2800" dirty="0"/>
          </a:p>
          <a:p>
            <a:pPr marL="0" indent="0">
              <a:buNone/>
            </a:pPr>
            <a:r>
              <a:rPr lang="ru-RU" sz="2800" b="1" dirty="0" smtClean="0"/>
              <a:t> - </a:t>
            </a:r>
            <a:r>
              <a:rPr lang="ru-RU" sz="2800" b="1" dirty="0"/>
              <a:t>анализируем приведенные в нем позиции;</a:t>
            </a:r>
            <a:endParaRPr lang="ru-RU" sz="2800" dirty="0"/>
          </a:p>
          <a:p>
            <a:pPr marL="0" indent="0">
              <a:buNone/>
            </a:pPr>
            <a:r>
              <a:rPr lang="ru-RU" sz="2800" b="1" dirty="0" smtClean="0"/>
              <a:t> - </a:t>
            </a:r>
            <a:r>
              <a:rPr lang="ru-RU" sz="2800" b="1" dirty="0"/>
              <a:t>вспоминаем различия между перечисленными элементами второго столбца;</a:t>
            </a:r>
            <a:endParaRPr lang="ru-RU" sz="2800" dirty="0"/>
          </a:p>
          <a:p>
            <a:pPr marL="0" indent="0">
              <a:buNone/>
            </a:pPr>
            <a:r>
              <a:rPr lang="ru-RU" sz="2800" b="1" dirty="0"/>
              <a:t>  </a:t>
            </a:r>
            <a:r>
              <a:rPr lang="ru-RU" sz="2800" b="1" dirty="0" smtClean="0"/>
              <a:t>       - </a:t>
            </a:r>
            <a:r>
              <a:rPr lang="ru-RU" sz="2800" b="1" dirty="0"/>
              <a:t>подбираем пары к каждому пункту первого столбца;</a:t>
            </a:r>
            <a:endParaRPr lang="ru-RU" sz="2800" dirty="0"/>
          </a:p>
          <a:p>
            <a:pPr marL="0" indent="0">
              <a:buNone/>
            </a:pPr>
            <a:r>
              <a:rPr lang="ru-RU" sz="2800" b="1" dirty="0"/>
              <a:t>- записываем цифры в таблицу под соответствующими буквами в поле ответа КИМ. Переносим в бланк ответа № 1 только последовательность цифр.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88557536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753304"/>
              </p:ext>
            </p:extLst>
          </p:nvPr>
        </p:nvGraphicFramePr>
        <p:xfrm>
          <a:off x="1524000" y="1397000"/>
          <a:ext cx="6096000" cy="449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609600"/>
                <a:gridCol w="609600"/>
                <a:gridCol w="609600"/>
                <a:gridCol w="609600"/>
                <a:gridCol w="609600"/>
                <a:gridCol w="1828800"/>
              </a:tblGrid>
              <a:tr h="370840">
                <a:tc gridSpan="7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effectLst/>
                        </a:rPr>
                        <a:t>Установите соответствие между признаком и отраслью культуры, произведения которой он характеризует: к каждой позиции, данной в первом столбце, подберите соответствующую позицию из второго столбца.</a:t>
                      </a:r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ПРИЗНАК</a:t>
                      </a:r>
                      <a:endParaRPr lang="ru-RU" sz="140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ОТРАСЛЬ КУЛЬТУРЫ</a:t>
                      </a:r>
                      <a:endParaRPr lang="ru-RU" sz="1400" dirty="0" smtClean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pPr algn="l" fontAlgn="t"/>
                      <a:r>
                        <a:rPr lang="ru-RU" sz="1400" dirty="0" smtClean="0">
                          <a:effectLst/>
                        </a:rPr>
                        <a:t>А) образность</a:t>
                      </a:r>
                    </a:p>
                    <a:p>
                      <a:pPr algn="l" fontAlgn="t"/>
                      <a:r>
                        <a:rPr lang="ru-RU" sz="1400" dirty="0" smtClean="0">
                          <a:effectLst/>
                        </a:rPr>
                        <a:t>Б) логическая целостность</a:t>
                      </a:r>
                    </a:p>
                    <a:p>
                      <a:pPr algn="l" fontAlgn="t"/>
                      <a:r>
                        <a:rPr lang="ru-RU" sz="1400" dirty="0" smtClean="0">
                          <a:effectLst/>
                        </a:rPr>
                        <a:t>В) художественный язык</a:t>
                      </a:r>
                    </a:p>
                    <a:p>
                      <a:pPr algn="l" fontAlgn="t"/>
                      <a:r>
                        <a:rPr lang="ru-RU" sz="1400" dirty="0" smtClean="0">
                          <a:effectLst/>
                        </a:rPr>
                        <a:t>Г) чувственно-эмоциональное отражение мира</a:t>
                      </a:r>
                    </a:p>
                    <a:p>
                      <a:pPr algn="l" fontAlgn="t"/>
                      <a:r>
                        <a:rPr lang="ru-RU" sz="1400" dirty="0" smtClean="0">
                          <a:effectLst/>
                        </a:rPr>
                        <a:t>Д) обоснованность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kern="1200" dirty="0" smtClean="0">
                          <a:effectLst/>
                        </a:rPr>
                        <a:t>1) наука</a:t>
                      </a:r>
                    </a:p>
                    <a:p>
                      <a:r>
                        <a:rPr lang="ru-RU" sz="1400" kern="1200" dirty="0" smtClean="0">
                          <a:effectLst/>
                        </a:rPr>
                        <a:t>2)искусство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7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effectLst/>
                        </a:rPr>
                        <a:t>Запишите в ответ цифры, расположив их в порядке, соответствующем буквам:</a:t>
                      </a:r>
                    </a:p>
                    <a:p>
                      <a:endParaRPr lang="ru-RU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6680">
                <a:tc rowSpan="2"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А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Б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Г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Д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2367297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1375</Words>
  <Application>Microsoft Office PowerPoint</Application>
  <PresentationFormat>Экран (4:3)</PresentationFormat>
  <Paragraphs>226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Кнопка</vt:lpstr>
      <vt:lpstr>Презентация PowerPoint</vt:lpstr>
      <vt:lpstr>Подготовка к ЕГЭ по обществознанию 2022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12</cp:revision>
  <dcterms:created xsi:type="dcterms:W3CDTF">2021-10-29T02:09:55Z</dcterms:created>
  <dcterms:modified xsi:type="dcterms:W3CDTF">2021-10-29T04:37:01Z</dcterms:modified>
</cp:coreProperties>
</file>