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10.02.2020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30963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Вычисление элементов четырёхугольников 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8. На клетчатой бумаге с размером клетки 1х1 изображён ромб. Найдите длину его большей диагонали.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3" y="1700808"/>
            <a:ext cx="4104456" cy="23762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Считаем клетки по диагоналям, получаем </a:t>
                </a:r>
              </a:p>
              <a:p>
                <a:pPr marL="0" indent="0">
                  <a:buNone/>
                </a:pPr>
                <a:r>
                  <a:rPr lang="ru-RU" dirty="0" smtClean="0"/>
                  <a:t>6 и 12.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12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Ответ : 12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0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9. </a:t>
            </a:r>
            <a:r>
              <a:rPr lang="ru-RU" sz="2800" dirty="0"/>
              <a:t>На клетчатой бумаге с размером клетки 1х1 </a:t>
            </a:r>
            <a:r>
              <a:rPr lang="ru-RU" sz="2800" dirty="0" smtClean="0"/>
              <a:t>изображена трапеция. </a:t>
            </a:r>
            <a:r>
              <a:rPr lang="ru-RU" sz="2800" dirty="0"/>
              <a:t>Найдите </a:t>
            </a:r>
            <a:r>
              <a:rPr lang="ru-RU" sz="2800" dirty="0" smtClean="0"/>
              <a:t>длину её средней линии.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" y="1700808"/>
            <a:ext cx="4227567" cy="25202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свойству средней линии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𝔟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8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Ответ : 8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0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10. Основания трапеции равны 10 и 11. Найдите больший из отрезков, на которые делит среднюю линию этой трапеции одна из её диагоналей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4316164" cy="22608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24428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КМ и МР – средние линии треугольников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АВС и АС</a:t>
                </a:r>
                <a:r>
                  <a:rPr lang="en-US" dirty="0" smtClean="0"/>
                  <a:t>D</a:t>
                </a:r>
                <a:r>
                  <a:rPr lang="ru-RU" dirty="0" smtClean="0"/>
                  <a:t> соответственно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КМ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ВС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5,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А</a:t>
                </a:r>
                <a:r>
                  <a:rPr lang="en-US" dirty="0" smtClean="0"/>
                  <a:t>D</a:t>
                </a:r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5,5.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Ответ : 5,5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244280" cy="4525963"/>
              </a:xfrm>
              <a:blipFill rotWithShape="0">
                <a:blip r:embed="rId3"/>
                <a:stretch>
                  <a:fillRect l="-3017" t="-1348" r="-2874"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1206" y="359943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2865" y="1338590"/>
            <a:ext cx="28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36645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89796" y="3599438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7719" y="2375302"/>
            <a:ext cx="34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546" y="26369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7454" y="2405492"/>
            <a:ext cx="2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79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11. Основания трапеции равны 11 и 19, а высота равна 9. Найдите среднюю линию трапеции.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2" y="1844824"/>
            <a:ext cx="4099940" cy="233272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Решение :</a:t>
                </a:r>
              </a:p>
              <a:p>
                <a:pPr marL="0" indent="0">
                  <a:buNone/>
                </a:pPr>
                <a:r>
                  <a:rPr lang="ru-RU" dirty="0"/>
                  <a:t>По свойству средней линии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𝔟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:r>
                  <a:rPr lang="ru-RU" dirty="0" smtClean="0"/>
                  <a:t>15</a:t>
                </a: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Ответ : 15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12. Высота равнобедренной трапеции, проведённая из вершины С, делит основание А</a:t>
            </a:r>
            <a:r>
              <a:rPr lang="en-US" sz="2800" dirty="0" smtClean="0"/>
              <a:t>D</a:t>
            </a:r>
            <a:r>
              <a:rPr lang="ru-RU" sz="2800" dirty="0" smtClean="0"/>
              <a:t> на отрезки длиной 8 и 15. Найдите длину основания ВС.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3" y="1577072"/>
            <a:ext cx="4179043" cy="34361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Решение :</a:t>
            </a:r>
          </a:p>
          <a:p>
            <a:pPr marL="0" indent="0">
              <a:buNone/>
            </a:pPr>
            <a:r>
              <a:rPr lang="ru-RU" dirty="0" smtClean="0"/>
              <a:t>По свойству равнобедренной трапеции</a:t>
            </a:r>
          </a:p>
          <a:p>
            <a:pPr marL="0" indent="0">
              <a:buNone/>
            </a:pPr>
            <a:r>
              <a:rPr lang="ru-RU" dirty="0" smtClean="0"/>
              <a:t>АМ = К</a:t>
            </a:r>
            <a:r>
              <a:rPr lang="en-US" dirty="0" smtClean="0"/>
              <a:t>D</a:t>
            </a:r>
            <a:r>
              <a:rPr lang="ru-RU" dirty="0" smtClean="0"/>
              <a:t> = 8, тогда</a:t>
            </a:r>
          </a:p>
          <a:p>
            <a:pPr marL="0" indent="0">
              <a:buNone/>
            </a:pPr>
            <a:r>
              <a:rPr lang="ru-RU" dirty="0" smtClean="0"/>
              <a:t>МК = 15 – 8 = 7.</a:t>
            </a:r>
          </a:p>
          <a:p>
            <a:pPr marL="0" indent="0">
              <a:buNone/>
            </a:pPr>
            <a:r>
              <a:rPr lang="ru-RU" dirty="0" smtClean="0"/>
              <a:t>МВСК – прямоугольник,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ВС = МК = 7</a:t>
            </a: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Ответ : 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2204864"/>
            <a:ext cx="0" cy="216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20840" y="4346565"/>
            <a:ext cx="45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52393" y="436510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24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27" y="274638"/>
            <a:ext cx="8708122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№ 13. Диагонали АС и В</a:t>
            </a:r>
            <a:r>
              <a:rPr lang="en-US" sz="2400" dirty="0" smtClean="0"/>
              <a:t>D</a:t>
            </a:r>
            <a:r>
              <a:rPr lang="ru-RU" sz="2400" dirty="0" smtClean="0"/>
              <a:t> трапеции АВС</a:t>
            </a:r>
            <a:r>
              <a:rPr lang="en-US" sz="2400" dirty="0" smtClean="0"/>
              <a:t>D</a:t>
            </a:r>
            <a:r>
              <a:rPr lang="ru-RU" sz="2400" dirty="0" smtClean="0"/>
              <a:t> с основаниями ВС и А</a:t>
            </a:r>
            <a:r>
              <a:rPr lang="en-US" sz="2400" dirty="0" smtClean="0"/>
              <a:t>D</a:t>
            </a:r>
            <a:r>
              <a:rPr lang="ru-RU" sz="2400" dirty="0" smtClean="0"/>
              <a:t> пересекаются в точке О, ВС=11, А</a:t>
            </a:r>
            <a:r>
              <a:rPr lang="en-US" sz="2400" dirty="0" smtClean="0"/>
              <a:t>D</a:t>
            </a:r>
            <a:r>
              <a:rPr lang="ru-RU" sz="2400" dirty="0" smtClean="0"/>
              <a:t>=15, АС=52. Найдите АО.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7" y="1586646"/>
            <a:ext cx="4023833" cy="29944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417638"/>
                <a:ext cx="4824536" cy="316348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              </a:t>
                </a:r>
                <a:r>
                  <a:rPr lang="ru-RU" sz="3800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sz="3400" dirty="0" smtClean="0"/>
                  <a:t>1)</a:t>
                </a:r>
                <a14:m>
                  <m:oMath xmlns:m="http://schemas.openxmlformats.org/officeDocument/2006/math">
                    <m:r>
                      <a:rPr lang="ru-RU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ВОС ∽</m:t>
                    </m:r>
                    <m:r>
                      <a:rPr lang="ru-RU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m:rPr>
                        <m:sty m:val="p"/>
                      </m:rPr>
                      <a:rPr lang="en-US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ru-RU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ОА </m:t>
                    </m:r>
                    <m:r>
                      <a:rPr lang="ru-RU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 двум углам</m:t>
                    </m:r>
                  </m:oMath>
                </a14:m>
                <a:r>
                  <a:rPr lang="ru-RU" sz="3400" dirty="0"/>
                  <a:t>: </a:t>
                </a:r>
                <a:endParaRPr lang="ru-RU" sz="3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3400" dirty="0" smtClean="0"/>
                  <a:t> </a:t>
                </a:r>
                <a14:m>
                  <m:oMath xmlns:m="http://schemas.openxmlformats.org/officeDocument/2006/math">
                    <m:r>
                      <a:rPr lang="ru-RU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3400" dirty="0" smtClean="0"/>
                  <a:t>ВОС=</a:t>
                </a:r>
                <a:r>
                  <a:rPr lang="ru-RU" sz="3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400" dirty="0" smtClean="0"/>
                  <a:t>D</a:t>
                </a:r>
                <a:r>
                  <a:rPr lang="ru-RU" sz="3400" dirty="0" smtClean="0"/>
                  <a:t>ОА как вертикальные,</a:t>
                </a:r>
              </a:p>
              <a:p>
                <a:pPr marL="0" indent="0">
                  <a:buNone/>
                </a:pPr>
                <a:r>
                  <a:rPr lang="ru-RU" sz="3400" dirty="0" smtClean="0"/>
                  <a:t> </a:t>
                </a:r>
                <a14:m>
                  <m:oMath xmlns:m="http://schemas.openxmlformats.org/officeDocument/2006/math">
                    <m:r>
                      <a:rPr lang="ru-RU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СВО=</m:t>
                    </m:r>
                    <m:r>
                      <a:rPr lang="ru-RU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</m:t>
                    </m:r>
                    <m:r>
                      <m:rPr>
                        <m:sty m:val="p"/>
                      </m:rPr>
                      <a:rPr lang="en-US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ru-RU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 накрест лежащие при </m:t>
                    </m:r>
                  </m:oMath>
                </a14:m>
                <a:endParaRPr lang="ru-RU" sz="3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ВС∥А</m:t>
                      </m:r>
                      <m:r>
                        <m:rPr>
                          <m:sty m:val="p"/>
                        </m:rP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ru-RU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и секущей В</m:t>
                      </m:r>
                      <m:r>
                        <m:rPr>
                          <m:sty m:val="p"/>
                        </m:rP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ru-RU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400" dirty="0" smtClean="0"/>
              </a:p>
              <a:p>
                <a:pPr marL="0" indent="0">
                  <a:buNone/>
                </a:pPr>
                <a:r>
                  <a:rPr lang="ru-RU" sz="3400" dirty="0" smtClean="0"/>
                  <a:t>2) Из подобия треугольников следует, что</a:t>
                </a:r>
              </a:p>
              <a:p>
                <a:pPr marL="0" indent="0">
                  <a:buNone/>
                </a:pPr>
                <a:r>
                  <a:rPr lang="ru-RU" sz="3400" dirty="0" smtClean="0"/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ОС</m:t>
                        </m:r>
                      </m:num>
                      <m:den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ОА</m:t>
                        </m:r>
                      </m:den>
                    </m:f>
                  </m:oMath>
                </a14:m>
                <a:r>
                  <a:rPr lang="ru-RU" sz="3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ВС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3400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sz="3400" i="1">
                            <a:latin typeface="Cambria Math" panose="02040503050406030204" pitchFamily="18" charset="0"/>
                          </a:rPr>
                          <m:t>А</m:t>
                        </m:r>
                      </m:den>
                    </m:f>
                  </m:oMath>
                </a14:m>
                <a:endParaRPr lang="ru-RU" sz="34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417638"/>
                <a:ext cx="4824536" cy="3163489"/>
              </a:xfrm>
              <a:blipFill rotWithShape="0">
                <a:blip r:embed="rId3"/>
                <a:stretch>
                  <a:fillRect l="-1517" t="-3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581843"/>
                <a:ext cx="8284689" cy="1951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Пусть ОА=х, тогда ОС=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−х, получим уравнение</m:t>
                      </m:r>
                    </m:oMath>
                  </m:oMathPara>
                </a14:m>
                <a:endParaRPr lang="ru-RU" sz="2400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−х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400" dirty="0" smtClean="0"/>
                  <a:t> ;   11х = 15(52-х) ; 11х = 15 </a:t>
                </a:r>
                <a:r>
                  <a:rPr lang="he-IL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52 – 15х ; 26х = </a:t>
                </a:r>
                <a:r>
                  <a:rPr lang="ru-RU" sz="2400" dirty="0"/>
                  <a:t> 15 </a:t>
                </a: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52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х=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dirty="0"/>
                          <m:t>15 </m:t>
                        </m:r>
                        <m:r>
                          <m:rPr>
                            <m:nor/>
                          </m:rPr>
                          <a:rPr lang="he-IL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ּ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52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ru-RU" sz="2400" dirty="0" smtClean="0"/>
                  <a:t>  ;   х = 30.</a:t>
                </a:r>
              </a:p>
              <a:p>
                <a:r>
                  <a:rPr lang="ru-RU" sz="2400" dirty="0" smtClean="0"/>
                  <a:t>                                                      Ответ : 30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81843"/>
                <a:ext cx="8284689" cy="1951432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31640" y="32129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38610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104757" y="184482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66959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52-х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14. В равнобедренной трапеции известны высота, меньшее основание и угол при основании(</a:t>
            </a:r>
            <a:r>
              <a:rPr lang="ru-RU" sz="2800" dirty="0" err="1" smtClean="0"/>
              <a:t>см.рис</a:t>
            </a:r>
            <a:r>
              <a:rPr lang="ru-RU" sz="2800" dirty="0" smtClean="0"/>
              <a:t>.). Найдите большее основание.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" y="1700808"/>
            <a:ext cx="4150709" cy="295232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600200"/>
                <a:ext cx="446449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АВК: ∠К=90°,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∠А=∠АВК=45°⇒</m:t>
                      </m:r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АК=ВК=5,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</a:t>
                </a:r>
                <a:r>
                  <a:rPr lang="en-US" dirty="0" smtClean="0"/>
                  <a:t>D</a:t>
                </a:r>
                <a:r>
                  <a:rPr lang="ru-RU" dirty="0" smtClean="0"/>
                  <a:t> = 2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5+6=16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Ответ : 16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600200"/>
                <a:ext cx="4464496" cy="4525963"/>
              </a:xfrm>
              <a:blipFill rotWithShape="0">
                <a:blip r:embed="rId3"/>
                <a:stretch>
                  <a:fillRect l="-2729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4605" y="4250923"/>
            <a:ext cx="44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73567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82168" y="173567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425092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636" y="4260140"/>
            <a:ext cx="40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15816" y="23204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15. В равнобедренной трапеции известны высота, </a:t>
            </a:r>
            <a:r>
              <a:rPr lang="ru-RU" sz="2800" dirty="0"/>
              <a:t>большее</a:t>
            </a:r>
            <a:r>
              <a:rPr lang="ru-RU" sz="2800" dirty="0" smtClean="0"/>
              <a:t> основание и угол при основании(</a:t>
            </a:r>
            <a:r>
              <a:rPr lang="ru-RU" sz="2800" dirty="0" err="1" smtClean="0"/>
              <a:t>см.рис</a:t>
            </a:r>
            <a:r>
              <a:rPr lang="ru-RU" sz="2800" dirty="0" smtClean="0"/>
              <a:t>.). Найдите меньшее основание.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600200"/>
                <a:ext cx="446449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АВК: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АВК=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°⇒</m:t>
                      </m:r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               АК=ВК=5,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ВС = 14 - 5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Ответ : 4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600200"/>
                <a:ext cx="4464496" cy="4525963"/>
              </a:xfrm>
              <a:blipFill rotWithShape="0">
                <a:blip r:embed="rId2"/>
                <a:stretch>
                  <a:fillRect l="-2729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900" y="174766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41394" y="173567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15816" y="23204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2233494"/>
            <a:ext cx="3466728" cy="2055275"/>
          </a:xfrm>
        </p:spPr>
      </p:pic>
      <p:sp>
        <p:nvSpPr>
          <p:cNvPr id="14" name="TextBox 13"/>
          <p:cNvSpPr txBox="1"/>
          <p:nvPr/>
        </p:nvSpPr>
        <p:spPr>
          <a:xfrm>
            <a:off x="251519" y="3863181"/>
            <a:ext cx="28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5587" y="3863181"/>
            <a:ext cx="31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392520" y="3864514"/>
            <a:ext cx="37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64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88840"/>
            <a:ext cx="7342584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Презентацию подготовила учитель МБОУ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Молодёжненская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школа № 2» Гаврилюк О.М.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37971" y="1018864"/>
            <a:ext cx="4678288" cy="86652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занятия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3634656"/>
            <a:ext cx="784887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D7181F"/>
                </a:solidFill>
              </a:rPr>
              <a:t>2. </a:t>
            </a:r>
            <a:r>
              <a:rPr lang="ru-RU" sz="3200" b="1" dirty="0" smtClean="0">
                <a:solidFill>
                  <a:srgbClr val="D7181F"/>
                </a:solidFill>
              </a:rPr>
              <a:t>Трапеция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3608" y="2196381"/>
            <a:ext cx="784887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D7181F"/>
                </a:solidFill>
              </a:rPr>
              <a:t>1. </a:t>
            </a:r>
            <a:r>
              <a:rPr lang="ru-RU" sz="3200" b="1" dirty="0" smtClean="0">
                <a:solidFill>
                  <a:srgbClr val="D7181F"/>
                </a:solidFill>
              </a:rPr>
              <a:t>Параллелограммы</a:t>
            </a:r>
            <a:endParaRPr lang="en-US" sz="3200" b="1" dirty="0">
              <a:solidFill>
                <a:srgbClr val="D7181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1. Биссектриса угла А параллелограмма АВС</a:t>
            </a:r>
            <a:r>
              <a:rPr lang="en-US" sz="2800" dirty="0" smtClean="0"/>
              <a:t>D</a:t>
            </a:r>
            <a:r>
              <a:rPr lang="ru-RU" sz="2800" dirty="0" smtClean="0"/>
              <a:t> пересекает сторону ВС в точке К. Найдите периметр параллелограмма, если ВК=7, СК=12.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235594" cy="136815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98290" y="1643795"/>
                <a:ext cx="4438206" cy="26493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Решение :</a:t>
                </a:r>
              </a:p>
              <a:p>
                <a:pPr marL="514350" indent="-514350">
                  <a:buAutoNum type="arabicParenR"/>
                </a:pPr>
                <a:r>
                  <a:rPr lang="ru-RU" dirty="0" smtClean="0"/>
                  <a:t>ВС = 7 + 12 = 19</a:t>
                </a:r>
              </a:p>
              <a:p>
                <a:pPr marL="0" indent="0">
                  <a:buNone/>
                </a:pPr>
                <a:r>
                  <a:rPr lang="ru-RU" dirty="0" smtClean="0"/>
                  <a:t>2)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−биссектриса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ВС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dirty="0" smtClean="0"/>
                  <a:t>3 –накрест лежащие при секущей </a:t>
                </a:r>
                <a:r>
                  <a:rPr lang="ru-RU" dirty="0" smtClean="0"/>
                  <a:t>А</a:t>
                </a:r>
                <a:r>
                  <a:rPr lang="ru-RU" dirty="0"/>
                  <a:t>К</a:t>
                </a:r>
                <a:r>
                  <a:rPr lang="ru-RU" dirty="0" smtClean="0"/>
                  <a:t>,</a:t>
                </a:r>
                <a:r>
                  <a:rPr lang="ru-RU" dirty="0" smtClean="0">
                    <a:ea typeface="Cambria Math" panose="020405030504060302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98290" y="1643795"/>
                <a:ext cx="4438206" cy="2649301"/>
              </a:xfrm>
              <a:blipFill>
                <a:blip r:embed="rId3"/>
                <a:stretch>
                  <a:fillRect l="-2885" t="-2304" b="-32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395536" y="2060848"/>
            <a:ext cx="3312368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1" y="3284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1732166"/>
            <a:ext cx="33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10257" y="1871113"/>
            <a:ext cx="32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4021" y="3243886"/>
            <a:ext cx="5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11696" y="1617776"/>
            <a:ext cx="32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9" y="2771718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0381" y="2945998"/>
            <a:ext cx="41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09343" y="1973127"/>
            <a:ext cx="23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flipH="1">
                <a:off x="251520" y="4950296"/>
                <a:ext cx="8780784" cy="181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⊿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АВК−ра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внобедренный, и АВ=ВК=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b="0" dirty="0" smtClean="0">
                  <a:ea typeface="Cambria Math" panose="02040503050406030204" pitchFamily="18" charset="0"/>
                </a:endParaRPr>
              </a:p>
              <a:p>
                <a:r>
                  <a:rPr lang="ru-RU" sz="2800" dirty="0" smtClean="0"/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ru-RU" sz="2800" dirty="0" smtClean="0"/>
                  <a:t>= 2(АВ+ВС) = 2(19 + 7) = 52</a:t>
                </a:r>
              </a:p>
              <a:p>
                <a:r>
                  <a:rPr lang="ru-RU" sz="2800" dirty="0"/>
                  <a:t> </a:t>
                </a:r>
                <a:r>
                  <a:rPr lang="ru-RU" sz="2800" dirty="0" smtClean="0"/>
                  <a:t>                                                                    Ответ : 52</a:t>
                </a:r>
                <a:endParaRPr lang="ru-RU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4950296"/>
                <a:ext cx="8780784" cy="1810624"/>
              </a:xfrm>
              <a:prstGeom prst="rect">
                <a:avLst/>
              </a:prstGeom>
              <a:blipFill>
                <a:blip r:embed="rId4"/>
                <a:stretch>
                  <a:fillRect l="-1388" b="-8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№2. Диагонали АС и В</a:t>
            </a:r>
            <a:r>
              <a:rPr lang="en-US" sz="2800" dirty="0" smtClean="0"/>
              <a:t>D</a:t>
            </a:r>
            <a:r>
              <a:rPr lang="ru-RU" sz="2800" dirty="0" smtClean="0"/>
              <a:t> параллелограмма АВС</a:t>
            </a:r>
            <a:r>
              <a:rPr lang="en-US" sz="2800" dirty="0" smtClean="0"/>
              <a:t>D</a:t>
            </a:r>
            <a:r>
              <a:rPr lang="ru-RU" sz="2800" dirty="0" smtClean="0"/>
              <a:t> пересекаются в точке О, АС=24, В</a:t>
            </a:r>
            <a:r>
              <a:rPr lang="en-US" sz="2800" dirty="0" smtClean="0"/>
              <a:t>D</a:t>
            </a:r>
            <a:r>
              <a:rPr lang="ru-RU" sz="2800" dirty="0" smtClean="0"/>
              <a:t>=28, АВ=6. Найдите </a:t>
            </a:r>
            <a:r>
              <a:rPr lang="en-US" sz="2800" dirty="0" smtClean="0"/>
              <a:t>D</a:t>
            </a:r>
            <a:r>
              <a:rPr lang="ru-RU" sz="2800" dirty="0" smtClean="0"/>
              <a:t>О.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4" y="1631819"/>
            <a:ext cx="3926224" cy="17751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свойству диагоналей параллелограмма</a:t>
                </a:r>
              </a:p>
              <a:p>
                <a:pPr marL="0" indent="0">
                  <a:buNone/>
                </a:pPr>
                <a:r>
                  <a:rPr lang="ru-RU" dirty="0" smtClean="0"/>
                  <a:t>DО=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r>
                  <a:rPr lang="en-US" dirty="0" smtClean="0"/>
                  <a:t>D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D</a:t>
                </a:r>
                <a:r>
                  <a:rPr lang="ru-RU" dirty="0" smtClean="0"/>
                  <a:t>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 </a:t>
                </a:r>
                <a:r>
                  <a:rPr lang="he-I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 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28 = 14</a:t>
                </a:r>
              </a:p>
              <a:p>
                <a:pPr marL="0" indent="0">
                  <a:buNone/>
                </a:pP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Ответ : 14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 r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7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3. Диагонали АС и В</a:t>
            </a:r>
            <a:r>
              <a:rPr lang="en-US" sz="2800" dirty="0" smtClean="0"/>
              <a:t>D</a:t>
            </a:r>
            <a:r>
              <a:rPr lang="ru-RU" sz="2800" dirty="0" smtClean="0"/>
              <a:t> прямоугольника АВС</a:t>
            </a:r>
            <a:r>
              <a:rPr lang="en-US" sz="2800" dirty="0" smtClean="0"/>
              <a:t>D</a:t>
            </a:r>
            <a:r>
              <a:rPr lang="ru-RU" sz="2800" dirty="0" smtClean="0"/>
              <a:t> пересекаются в точке О, ВО = 7, АВ = 6. Найдите АС.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10744" cy="24048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Решение :</a:t>
            </a:r>
          </a:p>
          <a:p>
            <a:pPr marL="0" indent="0">
              <a:buNone/>
            </a:pPr>
            <a:r>
              <a:rPr lang="ru-RU" dirty="0" smtClean="0"/>
              <a:t>По свойству диагоналей прямоугольника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АС = В</a:t>
            </a:r>
            <a:r>
              <a:rPr lang="en-US" dirty="0" smtClean="0"/>
              <a:t>D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</a:t>
            </a:r>
            <a:r>
              <a:rPr lang="en-US" dirty="0" smtClean="0"/>
              <a:t>D</a:t>
            </a:r>
            <a:r>
              <a:rPr lang="ru-RU" dirty="0" smtClean="0"/>
              <a:t> = 2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= 2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7 = 14,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АС = В</a:t>
            </a:r>
            <a:r>
              <a:rPr lang="en-US" dirty="0" smtClean="0"/>
              <a:t>D</a:t>
            </a:r>
            <a:r>
              <a:rPr lang="ru-RU" dirty="0" smtClean="0"/>
              <a:t> = 14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Ответ :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7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4. Площадь параллелограмма равна 48, а две его стороны равны 8 и 16. Найдите его высоты. В ответе укажите меньшую высоту.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2" y="1916832"/>
            <a:ext cx="4070430" cy="223690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</a:t>
                </a:r>
                <a:r>
                  <a:rPr lang="ru-RU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</a:t>
                </a:r>
                <a:r>
                  <a:rPr lang="ru-RU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α</m:t>
                        </m:r>
                      </m:den>
                    </m:f>
                  </m:oMath>
                </a14:m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h₁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6,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Меньшая высота равна 3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Ответ : 3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 r="-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6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sz="2800" dirty="0" smtClean="0"/>
                  <a:t>№ 5. Сторона квадрата равна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2800" dirty="0" smtClean="0"/>
                  <a:t> Найдите диагональ этого квадрата.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6" y="1772816"/>
            <a:ext cx="3516962" cy="363227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теореме Пифагора: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𝒹</m:t>
                          </m:r>
                        </m:e>
                        <m:sup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𝒶</m:t>
                          </m:r>
                        </m:e>
                        <m:sup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𝒶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𝒹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𝒶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𝒹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𝒶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𝒹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ru-RU" dirty="0"/>
                      <m:t>7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 smtClean="0"/>
                  <a:t> = 14</a:t>
                </a: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            Ответ : 14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6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6. </a:t>
            </a:r>
            <a:r>
              <a:rPr lang="ru-RU" sz="2800" dirty="0"/>
              <a:t>С</a:t>
            </a:r>
            <a:r>
              <a:rPr lang="ru-RU" sz="2800" dirty="0" smtClean="0"/>
              <a:t>торона ромба равна 38, а один из углов этого ромба равен 150⁰. Найдите высоту этого ромба.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3" y="1844824"/>
            <a:ext cx="4082431" cy="2327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свойству углов ромба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А=180°−150°=30°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⊿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АВК,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К=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dirty="0" smtClean="0"/>
                  <a:t>А =30⁰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ВК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АВ,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 </a:t>
                </a:r>
                <a:r>
                  <a:rPr lang="he-I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 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38 =19</a:t>
                </a:r>
              </a:p>
              <a:p>
                <a:pPr marL="0" indent="0">
                  <a:buNone/>
                </a:pP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Ответ : 19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 r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3187" y="3988121"/>
            <a:ext cx="35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50627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44972" y="1468739"/>
            <a:ext cx="32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397104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63742" y="3988121"/>
            <a:ext cx="40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22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7. Высота АН ромба АВС</a:t>
            </a:r>
            <a:r>
              <a:rPr lang="en-US" sz="2800" dirty="0" smtClean="0"/>
              <a:t>D</a:t>
            </a:r>
            <a:r>
              <a:rPr lang="ru-RU" sz="2800" dirty="0" smtClean="0"/>
              <a:t> делит сторону С</a:t>
            </a:r>
            <a:r>
              <a:rPr lang="en-US" sz="2800" dirty="0" smtClean="0"/>
              <a:t>D</a:t>
            </a:r>
            <a:r>
              <a:rPr lang="ru-RU" sz="2800" dirty="0" smtClean="0"/>
              <a:t> на отрезки </a:t>
            </a:r>
            <a:r>
              <a:rPr lang="en-US" sz="2800" dirty="0" smtClean="0"/>
              <a:t>D</a:t>
            </a:r>
            <a:r>
              <a:rPr lang="ru-RU" sz="2800" dirty="0" smtClean="0"/>
              <a:t>Н = 8 и СН = 2. Найдите высоту ромба.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3" y="1844824"/>
            <a:ext cx="4082431" cy="2327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316288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</a:t>
                </a:r>
                <a:r>
                  <a:rPr lang="en-US" dirty="0" smtClean="0"/>
                  <a:t>D</a:t>
                </a:r>
                <a:r>
                  <a:rPr lang="ru-RU" dirty="0" smtClean="0"/>
                  <a:t> = </a:t>
                </a:r>
                <a:r>
                  <a:rPr lang="en-US" dirty="0" smtClean="0"/>
                  <a:t>D</a:t>
                </a:r>
                <a:r>
                  <a:rPr lang="ru-RU" dirty="0" smtClean="0"/>
                  <a:t>С = 8 +2 = 10</a:t>
                </a:r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⊿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Н,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Н=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о теореме Пифагора:</m:t>
                      </m:r>
                    </m:oMath>
                  </m:oMathPara>
                </a14:m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D²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DH²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+ АН²,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АН² = 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D²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DH²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АН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6</a:t>
                </a:r>
              </a:p>
              <a:p>
                <a:pPr marL="0" indent="0">
                  <a:buNone/>
                </a:pP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Ответ : 6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316288" cy="5069160"/>
              </a:xfrm>
              <a:blipFill rotWithShape="0">
                <a:blip r:embed="rId3"/>
                <a:stretch>
                  <a:fillRect l="-2966" t="-1203" b="-1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3187" y="3988121"/>
            <a:ext cx="35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150627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4972" y="1468739"/>
            <a:ext cx="32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397104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3742" y="3988121"/>
            <a:ext cx="40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31776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827</Words>
  <Application>Microsoft Office PowerPoint</Application>
  <PresentationFormat>Экран (4:3)</PresentationFormat>
  <Paragraphs>186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Тема Office</vt:lpstr>
      <vt:lpstr>Специальное оформление</vt:lpstr>
      <vt:lpstr>Вычисление элементов четырёхугольников </vt:lpstr>
      <vt:lpstr>План занятия</vt:lpstr>
      <vt:lpstr>№ 1. Биссектриса угла А параллелограмма АВСD пересекает сторону ВС в точке К. Найдите периметр параллелограмма, если ВК=7, СК=12.</vt:lpstr>
      <vt:lpstr>№2. Диагонали АС и ВD параллелограмма АВСD пересекаются в точке О, АС=24, ВD=28, АВ=6. Найдите DО.</vt:lpstr>
      <vt:lpstr>№ 3. Диагонали АС и ВD прямоугольника АВСD пересекаются в точке О, ВО = 7, АВ = 6. Найдите АС.</vt:lpstr>
      <vt:lpstr>№ 4. Площадь параллелограмма равна 48, а две его стороны равны 8 и 16. Найдите его высоты. В ответе укажите меньшую высоту.</vt:lpstr>
      <vt:lpstr>№ 5. Сторона квадрата равна 7√(2.) Найдите диагональ этого квадрата.</vt:lpstr>
      <vt:lpstr>№ 6. Сторона ромба равна 38, а один из углов этого ромба равен 150⁰. Найдите высоту этого ромба.</vt:lpstr>
      <vt:lpstr>№ 7. Высота АН ромба АВСD делит сторону СD на отрезки DН = 8 и СН = 2. Найдите высоту ромба.</vt:lpstr>
      <vt:lpstr>№ 8. На клетчатой бумаге с размером клетки 1х1 изображён ромб. Найдите длину его большей диагонали.</vt:lpstr>
      <vt:lpstr>№ 9. На клетчатой бумаге с размером клетки 1х1 изображена трапеция. Найдите длину её средней линии.</vt:lpstr>
      <vt:lpstr>№ 10. Основания трапеции равны 10 и 11. Найдите больший из отрезков, на которые делит среднюю линию этой трапеции одна из её диагоналей</vt:lpstr>
      <vt:lpstr>№ 11. Основания трапеции равны 11 и 19, а высота равна 9. Найдите среднюю линию трапеции.</vt:lpstr>
      <vt:lpstr>№ 12. Высота равнобедренной трапеции, проведённая из вершины С, делит основание АD на отрезки длиной 8 и 15. Найдите длину основания ВС.</vt:lpstr>
      <vt:lpstr>№ 13. Диагонали АС и ВD трапеции АВСD с основаниями ВС и АD пересекаются в точке О, ВС=11, АD=15, АС=52. Найдите АО.</vt:lpstr>
      <vt:lpstr>№ 14. В равнобедренной трапеции известны высота, меньшее основание и угол при основании(см.рис.). Найдите большее основание.</vt:lpstr>
      <vt:lpstr>№ 15. В равнобедренной трапеции известны высота, большее основание и угол при основании(см.рис.). Найдите меньшее основание.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ЦДЮТ</cp:lastModifiedBy>
  <cp:revision>68</cp:revision>
  <dcterms:created xsi:type="dcterms:W3CDTF">2009-01-08T12:15:48Z</dcterms:created>
  <dcterms:modified xsi:type="dcterms:W3CDTF">2020-02-10T11:00:52Z</dcterms:modified>
</cp:coreProperties>
</file>