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71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2"/>
            <a:ext cx="9143999" cy="68401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t>10.02.2020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2"/>
            <a:ext cx="8712968" cy="309634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Вычисление элементов четырёхугольников </a:t>
            </a:r>
            <a:endParaRPr lang="uk-UA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№ 8. На клетчатой бумаге с размером клетки 1х1 изображён ромб. Найдите длину его большей диагонали.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93" y="1700808"/>
            <a:ext cx="4104456" cy="2376264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Считаем клетки по диагоналям, получаем </a:t>
                </a:r>
              </a:p>
              <a:p>
                <a:pPr marL="0" indent="0">
                  <a:buNone/>
                </a:pPr>
                <a:r>
                  <a:rPr lang="ru-RU" dirty="0" smtClean="0"/>
                  <a:t>6 и 12. </a:t>
                </a:r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12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ru-RU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r>
                  <a:rPr lang="ru-RU" dirty="0" smtClean="0"/>
                  <a:t>           Ответ : 12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3"/>
                <a:stretch>
                  <a:fillRect l="-3172" t="-1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800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№ 9. </a:t>
            </a:r>
            <a:r>
              <a:rPr lang="ru-RU" sz="2800" dirty="0"/>
              <a:t>На клетчатой бумаге с размером клетки 1х1 </a:t>
            </a:r>
            <a:r>
              <a:rPr lang="ru-RU" sz="2800" dirty="0" smtClean="0"/>
              <a:t>изображена трапеция. </a:t>
            </a:r>
            <a:r>
              <a:rPr lang="ru-RU" sz="2800" dirty="0"/>
              <a:t>Найдите </a:t>
            </a:r>
            <a:r>
              <a:rPr lang="ru-RU" sz="2800" dirty="0" smtClean="0"/>
              <a:t>длину её средней линии.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46" y="1700808"/>
            <a:ext cx="4227567" cy="252028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По свойству средней линии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ℓ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𝒶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𝔟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,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ℓ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 = 8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      Ответ : 8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3"/>
                <a:stretch>
                  <a:fillRect l="-3172" t="-1348" b="-21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000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№ 10. Основания трапеции равны 10 и 11. Найдите больший из отрезков, на которые делит среднюю линию этой трапеции одна из её диагоналей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00200"/>
            <a:ext cx="4316164" cy="2260848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48200" y="1600200"/>
                <a:ext cx="4244280" cy="4525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КМ и МР – средние линии треугольников </a:t>
                </a:r>
              </a:p>
              <a:p>
                <a:pPr marL="0" indent="0">
                  <a:buNone/>
                </a:pPr>
                <a:r>
                  <a:rPr lang="ru-RU" dirty="0" smtClean="0"/>
                  <a:t>АВС и АС</a:t>
                </a:r>
                <a:r>
                  <a:rPr lang="en-US" dirty="0" smtClean="0"/>
                  <a:t>D</a:t>
                </a:r>
                <a:r>
                  <a:rPr lang="ru-RU" dirty="0" smtClean="0"/>
                  <a:t> соответственно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КМ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 ВС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 = 5,</a:t>
                </a:r>
              </a:p>
              <a:p>
                <a:pPr marL="0" indent="0">
                  <a:buNone/>
                </a:pPr>
                <a:r>
                  <a:rPr lang="ru-RU" dirty="0" smtClean="0"/>
                  <a:t>МР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 А</a:t>
                </a:r>
                <a:r>
                  <a:rPr lang="en-US" dirty="0" smtClean="0"/>
                  <a:t>D</a:t>
                </a:r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 = 5,5.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r>
                  <a:rPr lang="ru-RU" dirty="0" smtClean="0"/>
                  <a:t>            Ответ : 5,5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48200" y="1600200"/>
                <a:ext cx="4244280" cy="4525963"/>
              </a:xfrm>
              <a:blipFill rotWithShape="0">
                <a:blip r:embed="rId3"/>
                <a:stretch>
                  <a:fillRect l="-3017" t="-1348" r="-2874" b="-1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21206" y="3599438"/>
            <a:ext cx="393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А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142865" y="1338590"/>
            <a:ext cx="288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347864" y="1366459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4089796" y="3599438"/>
            <a:ext cx="4058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D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597719" y="2375302"/>
            <a:ext cx="345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905546" y="2636912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</a:t>
            </a:r>
            <a:endParaRPr lang="ru-RU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3917454" y="2405492"/>
            <a:ext cx="292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2791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№ 11. Основания трапеции равны 11 и 19, а высота равна 9. Найдите среднюю линию трапеции.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42" y="1844824"/>
            <a:ext cx="4099940" cy="2332726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Решение :</a:t>
                </a:r>
              </a:p>
              <a:p>
                <a:pPr marL="0" indent="0">
                  <a:buNone/>
                </a:pPr>
                <a:r>
                  <a:rPr lang="ru-RU" dirty="0"/>
                  <a:t>По свойству средней линии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ℓ=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𝒶</m:t>
                        </m:r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𝔟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/>
                  <a:t>,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ℓ=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</m:t>
                        </m:r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:r>
                  <a:rPr lang="ru-RU" dirty="0" smtClean="0"/>
                  <a:t>15</a:t>
                </a: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r>
                  <a:rPr lang="ru-RU" dirty="0" smtClean="0"/>
                  <a:t>       Ответ : 15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3"/>
                <a:stretch>
                  <a:fillRect l="-3172" t="-1348" b="-21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438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№ 12. Высота равнобедренной трапеции, проведённая из вершины С, делит основание А</a:t>
            </a:r>
            <a:r>
              <a:rPr lang="en-US" sz="2800" dirty="0" smtClean="0"/>
              <a:t>D</a:t>
            </a:r>
            <a:r>
              <a:rPr lang="ru-RU" sz="2800" dirty="0" smtClean="0"/>
              <a:t> на отрезки длиной 8 и 15. Найдите длину основания ВС.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73" y="1577072"/>
            <a:ext cx="4179043" cy="3436104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16288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 Решение :</a:t>
            </a:r>
          </a:p>
          <a:p>
            <a:pPr marL="0" indent="0">
              <a:buNone/>
            </a:pPr>
            <a:r>
              <a:rPr lang="ru-RU" dirty="0" smtClean="0"/>
              <a:t>По свойству равнобедренной трапеции</a:t>
            </a:r>
          </a:p>
          <a:p>
            <a:pPr marL="0" indent="0">
              <a:buNone/>
            </a:pPr>
            <a:r>
              <a:rPr lang="ru-RU" dirty="0" smtClean="0"/>
              <a:t>АМ = К</a:t>
            </a:r>
            <a:r>
              <a:rPr lang="en-US" dirty="0" smtClean="0"/>
              <a:t>D</a:t>
            </a:r>
            <a:r>
              <a:rPr lang="ru-RU" dirty="0" smtClean="0"/>
              <a:t> = 8, тогда</a:t>
            </a:r>
          </a:p>
          <a:p>
            <a:pPr marL="0" indent="0">
              <a:buNone/>
            </a:pPr>
            <a:r>
              <a:rPr lang="ru-RU" dirty="0" smtClean="0"/>
              <a:t>МК = 15 – 8 = 7.</a:t>
            </a:r>
          </a:p>
          <a:p>
            <a:pPr marL="0" indent="0">
              <a:buNone/>
            </a:pPr>
            <a:r>
              <a:rPr lang="ru-RU" dirty="0" smtClean="0"/>
              <a:t>МВСК – прямоугольник, 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⇒</a:t>
            </a:r>
          </a:p>
          <a:p>
            <a:pPr marL="0" indent="0">
              <a:buNone/>
            </a:pP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ВС = МК = 7</a:t>
            </a:r>
          </a:p>
          <a:p>
            <a:pPr marL="0" indent="0">
              <a:buNone/>
            </a:pP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                Ответ : 7</a:t>
            </a:r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547664" y="2204864"/>
            <a:ext cx="0" cy="216024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320840" y="4346565"/>
            <a:ext cx="453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М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3052393" y="4365104"/>
            <a:ext cx="36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3242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127" y="274638"/>
            <a:ext cx="8708122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>№ 13. Диагонали АС и В</a:t>
            </a:r>
            <a:r>
              <a:rPr lang="en-US" sz="2400" dirty="0" smtClean="0"/>
              <a:t>D</a:t>
            </a:r>
            <a:r>
              <a:rPr lang="ru-RU" sz="2400" dirty="0" smtClean="0"/>
              <a:t> трапеции АВС</a:t>
            </a:r>
            <a:r>
              <a:rPr lang="en-US" sz="2400" dirty="0" smtClean="0"/>
              <a:t>D</a:t>
            </a:r>
            <a:r>
              <a:rPr lang="ru-RU" sz="2400" dirty="0" smtClean="0"/>
              <a:t> с основаниями ВС и А</a:t>
            </a:r>
            <a:r>
              <a:rPr lang="en-US" sz="2400" dirty="0" smtClean="0"/>
              <a:t>D</a:t>
            </a:r>
            <a:r>
              <a:rPr lang="ru-RU" sz="2400" dirty="0" smtClean="0"/>
              <a:t> пересекаются в точке О, ВС=11, А</a:t>
            </a:r>
            <a:r>
              <a:rPr lang="en-US" sz="2400" dirty="0" smtClean="0"/>
              <a:t>D</a:t>
            </a:r>
            <a:r>
              <a:rPr lang="ru-RU" sz="2400" dirty="0" smtClean="0"/>
              <a:t>=15, АС=52. Найдите АО.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27" y="1586646"/>
            <a:ext cx="4023833" cy="299448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211960" y="1417638"/>
                <a:ext cx="4824536" cy="3163489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                          </a:t>
                </a:r>
                <a:r>
                  <a:rPr lang="ru-RU" sz="3800" dirty="0" smtClean="0"/>
                  <a:t>Решение :</a:t>
                </a:r>
              </a:p>
              <a:p>
                <a:pPr marL="0" indent="0">
                  <a:buNone/>
                </a:pPr>
                <a:r>
                  <a:rPr lang="ru-RU" sz="3400" dirty="0" smtClean="0"/>
                  <a:t>1)</a:t>
                </a:r>
                <a14:m>
                  <m:oMath xmlns:m="http://schemas.openxmlformats.org/officeDocument/2006/math">
                    <m:r>
                      <a:rPr lang="ru-RU" sz="3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⊿</m:t>
                    </m:r>
                    <m:r>
                      <a:rPr lang="ru-RU" sz="3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ВОС ∽</m:t>
                    </m:r>
                    <m:r>
                      <a:rPr lang="ru-RU" sz="3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⊿</m:t>
                    </m:r>
                    <m:r>
                      <m:rPr>
                        <m:sty m:val="p"/>
                      </m:rPr>
                      <a:rPr lang="en-US" sz="3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</m:t>
                    </m:r>
                    <m:r>
                      <a:rPr lang="ru-RU" sz="3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ОА </m:t>
                    </m:r>
                    <m:r>
                      <a:rPr lang="ru-RU" sz="3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по двум углам</m:t>
                    </m:r>
                  </m:oMath>
                </a14:m>
                <a:r>
                  <a:rPr lang="ru-RU" sz="3400" dirty="0"/>
                  <a:t>: </a:t>
                </a:r>
                <a:endParaRPr lang="ru-RU" sz="34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sz="3400" dirty="0" smtClean="0"/>
                  <a:t> </a:t>
                </a:r>
                <a14:m>
                  <m:oMath xmlns:m="http://schemas.openxmlformats.org/officeDocument/2006/math">
                    <m:r>
                      <a:rPr lang="ru-RU" sz="3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sz="3400" dirty="0" smtClean="0"/>
                  <a:t>ВОС=</a:t>
                </a:r>
                <a:r>
                  <a:rPr lang="ru-RU" sz="3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400" dirty="0" smtClean="0"/>
                  <a:t>D</a:t>
                </a:r>
                <a:r>
                  <a:rPr lang="ru-RU" sz="3400" dirty="0" smtClean="0"/>
                  <a:t>ОА как вертикальные,</a:t>
                </a:r>
              </a:p>
              <a:p>
                <a:pPr marL="0" indent="0">
                  <a:buNone/>
                </a:pPr>
                <a:r>
                  <a:rPr lang="ru-RU" sz="3400" dirty="0" smtClean="0"/>
                  <a:t> </a:t>
                </a:r>
                <a14:m>
                  <m:oMath xmlns:m="http://schemas.openxmlformats.org/officeDocument/2006/math">
                    <m:r>
                      <a:rPr lang="ru-RU" sz="3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ru-RU" sz="3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СВО=</m:t>
                    </m:r>
                    <m:r>
                      <a:rPr lang="ru-RU" sz="3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ru-RU" sz="3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</m:t>
                    </m:r>
                    <m:r>
                      <m:rPr>
                        <m:sty m:val="p"/>
                      </m:rPr>
                      <a:rPr lang="en-US" sz="3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</m:t>
                    </m:r>
                    <m:r>
                      <a:rPr lang="ru-RU" sz="3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О накрест лежащие при </m:t>
                    </m:r>
                  </m:oMath>
                </a14:m>
                <a:endParaRPr lang="ru-RU" sz="34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ВС∥А</m:t>
                      </m:r>
                      <m:r>
                        <m:rPr>
                          <m:sty m:val="p"/>
                        </m:rPr>
                        <a:rPr lang="en-US" sz="3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</m:t>
                      </m:r>
                      <m:r>
                        <a:rPr lang="ru-RU" sz="3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и секущей В</m:t>
                      </m:r>
                      <m:r>
                        <m:rPr>
                          <m:sty m:val="p"/>
                        </m:rPr>
                        <a:rPr lang="en-US" sz="3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</m:t>
                      </m:r>
                      <m:r>
                        <a:rPr lang="ru-RU" sz="3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3400" dirty="0" smtClean="0"/>
              </a:p>
              <a:p>
                <a:pPr marL="0" indent="0">
                  <a:buNone/>
                </a:pPr>
                <a:r>
                  <a:rPr lang="ru-RU" sz="3400" dirty="0" smtClean="0"/>
                  <a:t>2) Из подобия треугольников следует, что</a:t>
                </a:r>
              </a:p>
              <a:p>
                <a:pPr marL="0" indent="0">
                  <a:buNone/>
                </a:pPr>
                <a:r>
                  <a:rPr lang="ru-RU" sz="3400" dirty="0" smtClean="0"/>
                  <a:t>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400" i="1">
                            <a:latin typeface="Cambria Math" panose="02040503050406030204" pitchFamily="18" charset="0"/>
                          </a:rPr>
                          <m:t>ОС</m:t>
                        </m:r>
                      </m:num>
                      <m:den>
                        <m:r>
                          <a:rPr lang="ru-RU" sz="3400" i="1">
                            <a:latin typeface="Cambria Math" panose="02040503050406030204" pitchFamily="18" charset="0"/>
                          </a:rPr>
                          <m:t>ОА</m:t>
                        </m:r>
                      </m:den>
                    </m:f>
                  </m:oMath>
                </a14:m>
                <a:r>
                  <a:rPr lang="ru-RU" sz="3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400" i="1">
                            <a:latin typeface="Cambria Math" panose="02040503050406030204" pitchFamily="18" charset="0"/>
                          </a:rPr>
                          <m:t>ВС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ru-RU" sz="3400" i="1"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ru-RU" sz="3400" i="1">
                            <a:latin typeface="Cambria Math" panose="02040503050406030204" pitchFamily="18" charset="0"/>
                          </a:rPr>
                          <m:t>А</m:t>
                        </m:r>
                      </m:den>
                    </m:f>
                  </m:oMath>
                </a14:m>
                <a:endParaRPr lang="ru-RU" sz="3400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211960" y="1417638"/>
                <a:ext cx="4824536" cy="3163489"/>
              </a:xfrm>
              <a:blipFill rotWithShape="0">
                <a:blip r:embed="rId3"/>
                <a:stretch>
                  <a:fillRect l="-1517" t="-36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11560" y="4581843"/>
                <a:ext cx="8284689" cy="1951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Пусть ОА=х, тогда ОС=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52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−х, получим уравнение</m:t>
                      </m:r>
                    </m:oMath>
                  </m:oMathPara>
                </a14:m>
                <a:endParaRPr lang="ru-RU" sz="2400" b="0" dirty="0" smtClean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52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−х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х</m:t>
                        </m:r>
                      </m:den>
                    </m:f>
                  </m:oMath>
                </a14:m>
                <a:r>
                  <a:rPr lang="ru-RU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ru-RU" sz="2400" dirty="0" smtClean="0"/>
                  <a:t> ;   11х = 15(52-х) ; 11х = 15 </a:t>
                </a:r>
                <a:r>
                  <a:rPr lang="he-IL" sz="2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ּ</a:t>
                </a:r>
                <a:r>
                  <a:rPr lang="ru-RU" sz="2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52 – 15х ; 26х = </a:t>
                </a:r>
                <a:r>
                  <a:rPr lang="ru-RU" sz="2400" dirty="0"/>
                  <a:t> 15 </a:t>
                </a:r>
                <a:r>
                  <a:rPr lang="he-IL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ּ</a:t>
                </a:r>
                <a:r>
                  <a:rPr lang="ru-RU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52 </a:t>
                </a:r>
                <a:r>
                  <a:rPr lang="ru-RU" sz="2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;</a:t>
                </a:r>
              </a:p>
              <a:p>
                <a:r>
                  <a:rPr lang="ru-RU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х=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2400" dirty="0"/>
                          <m:t>15 </m:t>
                        </m:r>
                        <m:r>
                          <m:rPr>
                            <m:nor/>
                          </m:rPr>
                          <a:rPr lang="he-IL" sz="2400" dirty="0"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m:t>ּ</m:t>
                        </m:r>
                        <m:r>
                          <m:rPr>
                            <m:nor/>
                          </m:rPr>
                          <a:rPr lang="ru-RU" sz="2400" dirty="0"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m:t> 52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26</m:t>
                        </m:r>
                      </m:den>
                    </m:f>
                  </m:oMath>
                </a14:m>
                <a:r>
                  <a:rPr lang="ru-RU" sz="2400" dirty="0" smtClean="0"/>
                  <a:t>  ;   х = 30.</a:t>
                </a:r>
              </a:p>
              <a:p>
                <a:r>
                  <a:rPr lang="ru-RU" sz="2400" dirty="0" smtClean="0"/>
                  <a:t>                                                      Ответ : 30</a:t>
                </a:r>
                <a:endParaRPr lang="ru-RU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581843"/>
                <a:ext cx="8284689" cy="1951432"/>
              </a:xfrm>
              <a:prstGeom prst="rect">
                <a:avLst/>
              </a:prstGeom>
              <a:blipFill rotWithShape="0">
                <a:blip r:embed="rId4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331640" y="3212976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123728" y="38610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 flipH="1">
            <a:off x="2104757" y="1844824"/>
            <a:ext cx="4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566959" y="249289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52-х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915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№ 14. В равнобедренной трапеции известны высота, меньшее основание и угол при основании(</a:t>
            </a:r>
            <a:r>
              <a:rPr lang="ru-RU" sz="2800" dirty="0" err="1" smtClean="0"/>
              <a:t>см.рис</a:t>
            </a:r>
            <a:r>
              <a:rPr lang="ru-RU" sz="2800" dirty="0" smtClean="0"/>
              <a:t>.). Найдите большее основание.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05" y="1700808"/>
            <a:ext cx="4150709" cy="2952328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427984" y="1600200"/>
                <a:ext cx="4464496" cy="4525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В 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⊿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АВК: ∠К=90°,</m:t>
                    </m:r>
                  </m:oMath>
                </a14:m>
                <a:endParaRPr lang="ru-RU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∠А=∠АВК=45°⇒</m:t>
                      </m:r>
                    </m:oMath>
                  </m:oMathPara>
                </a14:m>
                <a:endParaRPr lang="ru-RU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dirty="0" smtClean="0"/>
                  <a:t>АК=ВК=5,</a:t>
                </a:r>
              </a:p>
              <a:p>
                <a:pPr marL="0" indent="0">
                  <a:buNone/>
                </a:pPr>
                <a:r>
                  <a:rPr lang="ru-RU" dirty="0" smtClean="0"/>
                  <a:t>А</a:t>
                </a:r>
                <a:r>
                  <a:rPr lang="en-US" dirty="0" smtClean="0"/>
                  <a:t>D</a:t>
                </a:r>
                <a:r>
                  <a:rPr lang="ru-RU" dirty="0" smtClean="0"/>
                  <a:t> = 2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5+6=16</m:t>
                    </m:r>
                  </m:oMath>
                </a14:m>
                <a:endParaRPr lang="ru-RU" dirty="0" smtClean="0"/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Ответ : 16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427984" y="1600200"/>
                <a:ext cx="4464496" cy="4525963"/>
              </a:xfrm>
              <a:blipFill rotWithShape="0">
                <a:blip r:embed="rId3"/>
                <a:stretch>
                  <a:fillRect l="-2729" t="-1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34605" y="4250923"/>
            <a:ext cx="442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А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115616" y="1735678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2882168" y="1735677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3923928" y="4250923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</a:t>
            </a:r>
            <a:endParaRPr lang="ru-RU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1295636" y="4260140"/>
            <a:ext cx="400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</a:t>
            </a:r>
            <a:endParaRPr lang="ru-RU" sz="32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915816" y="232045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39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№ 15. В равнобедренной трапеции известны высота, </a:t>
            </a:r>
            <a:r>
              <a:rPr lang="ru-RU" sz="2800" dirty="0"/>
              <a:t>большее</a:t>
            </a:r>
            <a:r>
              <a:rPr lang="ru-RU" sz="2800" dirty="0" smtClean="0"/>
              <a:t> основание и угол при основании(</a:t>
            </a:r>
            <a:r>
              <a:rPr lang="ru-RU" sz="2800" dirty="0" err="1" smtClean="0"/>
              <a:t>см.рис</a:t>
            </a:r>
            <a:r>
              <a:rPr lang="ru-RU" sz="2800" dirty="0" smtClean="0"/>
              <a:t>.). Найдите меньшее основание.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427984" y="1600200"/>
                <a:ext cx="4464496" cy="4525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В 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⊿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АВК: 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К=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90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°,</m:t>
                    </m:r>
                  </m:oMath>
                </a14:m>
                <a:endParaRPr lang="ru-RU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А=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АВК=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45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°⇒</m:t>
                      </m:r>
                    </m:oMath>
                  </m:oMathPara>
                </a14:m>
                <a:endParaRPr lang="ru-RU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dirty="0" smtClean="0"/>
                  <a:t>               АК=ВК=5,</a:t>
                </a:r>
              </a:p>
              <a:p>
                <a:pPr marL="0" indent="0">
                  <a:buNone/>
                </a:pPr>
                <a:r>
                  <a:rPr lang="ru-RU" dirty="0" smtClean="0"/>
                  <a:t>       ВС = 14 - 5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</m:oMath>
                </a14:m>
                <a:endParaRPr lang="ru-RU" dirty="0" smtClean="0"/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Ответ : 4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427984" y="1600200"/>
                <a:ext cx="4464496" cy="4525963"/>
              </a:xfrm>
              <a:blipFill rotWithShape="0">
                <a:blip r:embed="rId2"/>
                <a:stretch>
                  <a:fillRect l="-2729" t="-1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190900" y="1747662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2441394" y="1735677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</a:t>
            </a:r>
            <a:endParaRPr lang="ru-RU" sz="32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915816" y="232045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5" y="2233494"/>
            <a:ext cx="3466728" cy="2055275"/>
          </a:xfrm>
        </p:spPr>
      </p:pic>
      <p:sp>
        <p:nvSpPr>
          <p:cNvPr id="14" name="TextBox 13"/>
          <p:cNvSpPr txBox="1"/>
          <p:nvPr/>
        </p:nvSpPr>
        <p:spPr>
          <a:xfrm>
            <a:off x="251519" y="3863181"/>
            <a:ext cx="288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</a:t>
            </a:r>
            <a:endParaRPr lang="ru-RU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395587" y="3863181"/>
            <a:ext cx="310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</a:t>
            </a:r>
            <a:endParaRPr lang="ru-RU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3392520" y="3864514"/>
            <a:ext cx="374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4642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ru-RU" sz="6000" i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6000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988840"/>
            <a:ext cx="7342584" cy="17526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Презентацию подготовила учитель МБОУ «</a:t>
            </a:r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Молодёжненская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школа № 2» Гаврилюк О.М.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43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037971" y="1018864"/>
            <a:ext cx="4678288" cy="866527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План занятия</a:t>
            </a:r>
            <a:endParaRPr lang="uk-UA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043608" y="3634656"/>
            <a:ext cx="7848872" cy="6832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="1" dirty="0">
                <a:solidFill>
                  <a:srgbClr val="D7181F"/>
                </a:solidFill>
              </a:rPr>
              <a:t>2. </a:t>
            </a:r>
            <a:r>
              <a:rPr lang="ru-RU" sz="3200" b="1" dirty="0" smtClean="0">
                <a:solidFill>
                  <a:srgbClr val="D7181F"/>
                </a:solidFill>
              </a:rPr>
              <a:t>Трапеция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043608" y="2196381"/>
            <a:ext cx="7848872" cy="6832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="1" dirty="0">
                <a:solidFill>
                  <a:srgbClr val="D7181F"/>
                </a:solidFill>
              </a:rPr>
              <a:t>1. </a:t>
            </a:r>
            <a:r>
              <a:rPr lang="ru-RU" sz="3200" b="1" dirty="0" smtClean="0">
                <a:solidFill>
                  <a:srgbClr val="D7181F"/>
                </a:solidFill>
              </a:rPr>
              <a:t>Параллелограммы</a:t>
            </a:r>
            <a:endParaRPr lang="en-US" sz="3200" b="1" dirty="0">
              <a:solidFill>
                <a:srgbClr val="D7181F"/>
              </a:solidFill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white">
          <a:xfrm>
            <a:off x="1356491" y="5642124"/>
            <a:ext cx="222682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EFEFE"/>
                </a:solidFill>
              </a:rPr>
              <a:t>Название графика</a:t>
            </a:r>
            <a:endParaRPr lang="en-US" sz="2000" b="1" dirty="0">
              <a:solidFill>
                <a:srgbClr val="FEFEFE"/>
              </a:solidFill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gray">
          <a:xfrm>
            <a:off x="891240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200</a:t>
            </a:r>
            <a:r>
              <a:rPr lang="ru-RU" sz="1600" dirty="0" smtClean="0">
                <a:solidFill>
                  <a:srgbClr val="FEFEFE"/>
                </a:solidFill>
              </a:rPr>
              <a:t>8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gray">
          <a:xfrm>
            <a:off x="1681815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200</a:t>
            </a:r>
            <a:r>
              <a:rPr lang="ru-RU" sz="1600" dirty="0" smtClean="0">
                <a:solidFill>
                  <a:srgbClr val="FEFEFE"/>
                </a:solidFill>
              </a:rPr>
              <a:t>9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gray">
          <a:xfrm>
            <a:off x="2462865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10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black">
          <a:xfrm>
            <a:off x="966539" y="419114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EFEFE"/>
                </a:solidFill>
              </a:rPr>
              <a:t>30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EFEFE"/>
                </a:solidFill>
              </a:rPr>
              <a:t>120</a:t>
            </a:r>
          </a:p>
        </p:txBody>
      </p:sp>
    </p:spTree>
    <p:extLst>
      <p:ext uri="{BB962C8B-B14F-4D97-AF65-F5344CB8AC3E}">
        <p14:creationId xmlns:p14="http://schemas.microsoft.com/office/powerpoint/2010/main" val="97379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№ 1. Биссектриса угла А параллелограмма АВС</a:t>
            </a:r>
            <a:r>
              <a:rPr lang="en-US" sz="2800" dirty="0" smtClean="0"/>
              <a:t>D</a:t>
            </a:r>
            <a:r>
              <a:rPr lang="ru-RU" sz="2800" dirty="0" smtClean="0"/>
              <a:t> пересекает сторону ВС в точке К. Найдите периметр параллелограмма, если ВК=7, СК=12.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88840"/>
            <a:ext cx="4235594" cy="1368152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598290" y="1643795"/>
                <a:ext cx="4438206" cy="2649301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       Решение :</a:t>
                </a:r>
              </a:p>
              <a:p>
                <a:pPr marL="514350" indent="-514350">
                  <a:buAutoNum type="arabicParenR"/>
                </a:pPr>
                <a:r>
                  <a:rPr lang="ru-RU" dirty="0" smtClean="0"/>
                  <a:t>ВС = 7 + 12 = 19</a:t>
                </a:r>
              </a:p>
              <a:p>
                <a:pPr marL="0" indent="0">
                  <a:buNone/>
                </a:pPr>
                <a:r>
                  <a:rPr lang="ru-RU" dirty="0" smtClean="0"/>
                  <a:t>2) 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−биссектриса</m:t>
                    </m:r>
                  </m:oMath>
                </a14:m>
                <a:endParaRPr lang="ru-RU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dirty="0" smtClean="0"/>
                  <a:t>ВС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⇒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dirty="0" smtClean="0"/>
                  <a:t>3 –накрест лежащие при секущей </a:t>
                </a:r>
                <a:r>
                  <a:rPr lang="ru-RU" dirty="0" smtClean="0"/>
                  <a:t>А</a:t>
                </a:r>
                <a:r>
                  <a:rPr lang="ru-RU" dirty="0"/>
                  <a:t>К</a:t>
                </a:r>
                <a:r>
                  <a:rPr lang="ru-RU" dirty="0" smtClean="0"/>
                  <a:t>,</a:t>
                </a:r>
                <a:r>
                  <a:rPr lang="ru-RU" dirty="0" smtClean="0">
                    <a:ea typeface="Cambria Math" panose="02040503050406030204" pitchFamily="18" charset="0"/>
                  </a:rPr>
                  <a:t> </a:t>
                </a:r>
                <a:endParaRPr lang="ru-RU" dirty="0"/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598290" y="1643795"/>
                <a:ext cx="4438206" cy="2649301"/>
              </a:xfrm>
              <a:blipFill>
                <a:blip r:embed="rId3"/>
                <a:stretch>
                  <a:fillRect l="-2885" t="-2304" b="-327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V="1">
            <a:off x="395536" y="2060848"/>
            <a:ext cx="3312368" cy="11521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51521" y="328498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547664" y="1732166"/>
            <a:ext cx="333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310257" y="1871113"/>
            <a:ext cx="320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804021" y="3243886"/>
            <a:ext cx="579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511696" y="1617776"/>
            <a:ext cx="324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683569" y="2771718"/>
            <a:ext cx="216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820381" y="2945998"/>
            <a:ext cx="414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909343" y="1973127"/>
            <a:ext cx="236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 flipH="1">
                <a:off x="251520" y="4950296"/>
                <a:ext cx="8780784" cy="18106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ru-RU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ru-RU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ru-RU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ru-RU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ru-RU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ru-RU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⊿</m:t>
                      </m:r>
                      <m:r>
                        <a:rPr lang="ru-RU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АВК−ра</m:t>
                      </m:r>
                      <m:r>
                        <a:rPr lang="ru-RU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внобедренный, и АВ=ВК=</m:t>
                      </m:r>
                      <m:r>
                        <a:rPr lang="ru-RU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2800" b="0" dirty="0" smtClean="0">
                  <a:ea typeface="Cambria Math" panose="02040503050406030204" pitchFamily="18" charset="0"/>
                </a:endParaRPr>
              </a:p>
              <a:p>
                <a:r>
                  <a:rPr lang="ru-RU" sz="2800" dirty="0" smtClean="0"/>
                  <a:t>3)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Ρ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АВС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ru-RU" sz="2800" dirty="0" smtClean="0"/>
                  <a:t>= 2(АВ+ВС) = 2(19 + 7) = 52</a:t>
                </a:r>
              </a:p>
              <a:p>
                <a:r>
                  <a:rPr lang="ru-RU" sz="2800" dirty="0"/>
                  <a:t> </a:t>
                </a:r>
                <a:r>
                  <a:rPr lang="ru-RU" sz="2800" dirty="0" smtClean="0"/>
                  <a:t>                                                                    Ответ : 52</a:t>
                </a:r>
                <a:endParaRPr lang="ru-RU" sz="28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51520" y="4950296"/>
                <a:ext cx="8780784" cy="1810624"/>
              </a:xfrm>
              <a:prstGeom prst="rect">
                <a:avLst/>
              </a:prstGeom>
              <a:blipFill>
                <a:blip r:embed="rId4"/>
                <a:stretch>
                  <a:fillRect l="-1388" b="-84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99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800" dirty="0" smtClean="0"/>
              <a:t>№2. Диагонали АС и В</a:t>
            </a:r>
            <a:r>
              <a:rPr lang="en-US" sz="2800" dirty="0" smtClean="0"/>
              <a:t>D</a:t>
            </a:r>
            <a:r>
              <a:rPr lang="ru-RU" sz="2800" dirty="0" smtClean="0"/>
              <a:t> параллелограмма АВС</a:t>
            </a:r>
            <a:r>
              <a:rPr lang="en-US" sz="2800" dirty="0" smtClean="0"/>
              <a:t>D</a:t>
            </a:r>
            <a:r>
              <a:rPr lang="ru-RU" sz="2800" dirty="0" smtClean="0"/>
              <a:t> пересекаются в точке О, АС=24, В</a:t>
            </a:r>
            <a:r>
              <a:rPr lang="en-US" sz="2800" dirty="0" smtClean="0"/>
              <a:t>D</a:t>
            </a:r>
            <a:r>
              <a:rPr lang="ru-RU" sz="2800" dirty="0" smtClean="0"/>
              <a:t>=28, АВ=6. Найдите </a:t>
            </a:r>
            <a:r>
              <a:rPr lang="en-US" sz="2800" dirty="0" smtClean="0"/>
              <a:t>D</a:t>
            </a:r>
            <a:r>
              <a:rPr lang="ru-RU" sz="2800" dirty="0" smtClean="0"/>
              <a:t>О.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64" y="1631819"/>
            <a:ext cx="3926224" cy="1775154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По свойству диагоналей параллелограмма</a:t>
                </a:r>
              </a:p>
              <a:p>
                <a:pPr marL="0" indent="0">
                  <a:buNone/>
                </a:pPr>
                <a:r>
                  <a:rPr lang="ru-RU" dirty="0" smtClean="0"/>
                  <a:t>DО=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ru-RU" b="0" i="1" smtClean="0">
                        <a:latin typeface="Cambria Math" panose="02040503050406030204" pitchFamily="18" charset="0"/>
                      </a:rPr>
                      <m:t>В</m:t>
                    </m:r>
                  </m:oMath>
                </a14:m>
                <a:r>
                  <a:rPr lang="en-US" dirty="0" smtClean="0"/>
                  <a:t>D</a:t>
                </a:r>
                <a:endParaRPr lang="ru-RU" dirty="0" smtClean="0"/>
              </a:p>
              <a:p>
                <a:pPr marL="0" indent="0">
                  <a:buNone/>
                </a:pPr>
                <a:r>
                  <a:rPr lang="en-US" dirty="0" smtClean="0"/>
                  <a:t>D</a:t>
                </a:r>
                <a:r>
                  <a:rPr lang="ru-RU" dirty="0" smtClean="0"/>
                  <a:t>О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 </a:t>
                </a:r>
                <a:r>
                  <a:rPr lang="he-IL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ּ 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28 = 14</a:t>
                </a:r>
              </a:p>
              <a:p>
                <a:pPr marL="0" indent="0">
                  <a:buNone/>
                </a:pPr>
                <a:endParaRPr lang="ru-RU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               Ответ : 14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3"/>
                <a:stretch>
                  <a:fillRect l="-3172" t="-1348" r="-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279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№ 3. Диагонали АС и В</a:t>
            </a:r>
            <a:r>
              <a:rPr lang="en-US" sz="2800" dirty="0" smtClean="0"/>
              <a:t>D</a:t>
            </a:r>
            <a:r>
              <a:rPr lang="ru-RU" sz="2800" dirty="0" smtClean="0"/>
              <a:t> прямоугольника АВС</a:t>
            </a:r>
            <a:r>
              <a:rPr lang="en-US" sz="2800" dirty="0" smtClean="0"/>
              <a:t>D</a:t>
            </a:r>
            <a:r>
              <a:rPr lang="ru-RU" sz="2800" dirty="0" smtClean="0"/>
              <a:t> пересекаются в точке О, ВО = 7, АВ = 6. Найдите АС.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3610744" cy="2404864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  Решение :</a:t>
            </a:r>
          </a:p>
          <a:p>
            <a:pPr marL="0" indent="0">
              <a:buNone/>
            </a:pPr>
            <a:r>
              <a:rPr lang="ru-RU" dirty="0" smtClean="0"/>
              <a:t>По свойству диагоналей прямоугольника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АС = В</a:t>
            </a:r>
            <a:r>
              <a:rPr lang="en-US" dirty="0" smtClean="0"/>
              <a:t>D</a:t>
            </a:r>
            <a:r>
              <a:rPr lang="ru-RU" dirty="0" smtClean="0"/>
              <a:t>,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В</a:t>
            </a:r>
            <a:r>
              <a:rPr lang="en-US" dirty="0" smtClean="0"/>
              <a:t>D</a:t>
            </a:r>
            <a:r>
              <a:rPr lang="ru-RU" dirty="0" smtClean="0"/>
              <a:t> = 2</a:t>
            </a:r>
            <a:r>
              <a:rPr lang="he-IL" dirty="0" smtClean="0">
                <a:latin typeface="Calibri" panose="020F0502020204030204" pitchFamily="34" charset="0"/>
                <a:cs typeface="Calibri" panose="020F0502020204030204" pitchFamily="34" charset="0"/>
              </a:rPr>
              <a:t>ּ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ВО = 2</a:t>
            </a:r>
            <a:r>
              <a:rPr lang="he-IL" dirty="0" smtClean="0">
                <a:latin typeface="Calibri" panose="020F0502020204030204" pitchFamily="34" charset="0"/>
                <a:cs typeface="Calibri" panose="020F0502020204030204" pitchFamily="34" charset="0"/>
              </a:rPr>
              <a:t>ּ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7 = 14,</a:t>
            </a: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АС = В</a:t>
            </a:r>
            <a:r>
              <a:rPr lang="en-US" dirty="0" smtClean="0"/>
              <a:t>D</a:t>
            </a:r>
            <a:r>
              <a:rPr lang="ru-RU" dirty="0" smtClean="0"/>
              <a:t> = 14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Ответ : 14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75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№ 4. Площадь параллелограмма равна 48, а две его стороны равны 8 и 16. Найдите его высоты. В ответе укажите меньшую высоту.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22" y="1916832"/>
            <a:ext cx="4070430" cy="223690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        Решение :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    </a:t>
                </a:r>
                <a:r>
                  <a:rPr lang="en-US" dirty="0" smtClean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S</a:t>
                </a:r>
                <a:r>
                  <a:rPr lang="ru-RU" dirty="0" smtClean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𝒶</m:t>
                    </m:r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h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⇒ </a:t>
                </a:r>
                <a:r>
                  <a:rPr lang="en-US" dirty="0" smtClean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h</a:t>
                </a:r>
                <a:r>
                  <a:rPr lang="ru-RU" dirty="0" smtClean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S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α</m:t>
                        </m:r>
                      </m:den>
                    </m:f>
                  </m:oMath>
                </a14:m>
                <a:endParaRPr lang="ru-RU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h₁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48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 6,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h₂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48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16</m:t>
                        </m:r>
                      </m:den>
                    </m:f>
                    <m:r>
                      <a:rPr lang="ru-RU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=3</m:t>
                    </m:r>
                  </m:oMath>
                </a14:m>
                <a:r>
                  <a:rPr lang="ru-RU" dirty="0" smtClean="0"/>
                  <a:t>.</a:t>
                </a:r>
              </a:p>
              <a:p>
                <a:pPr marL="0" indent="0">
                  <a:buNone/>
                </a:pPr>
                <a:r>
                  <a:rPr lang="ru-RU" dirty="0" smtClean="0"/>
                  <a:t>Меньшая высота равна 3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r>
                  <a:rPr lang="ru-RU" dirty="0" smtClean="0"/>
                  <a:t>    Ответ : 3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3"/>
                <a:stretch>
                  <a:fillRect l="-3172" t="-1348" r="-1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169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sz="2800" dirty="0" smtClean="0"/>
                  <a:t>№ 5. Сторона квадрата равна 7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rad>
                  </m:oMath>
                </a14:m>
                <a:r>
                  <a:rPr lang="ru-RU" sz="2800" dirty="0" smtClean="0"/>
                  <a:t> Найдите диагональ этого квадрата.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b="-7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06" y="1772816"/>
            <a:ext cx="3516962" cy="3632274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По теореме Пифагора: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𝒹</m:t>
                          </m:r>
                        </m:e>
                        <m:sup>
                          <m: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𝒶</m:t>
                          </m:r>
                        </m:e>
                        <m:sup>
                          <m: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𝒶</m:t>
                      </m:r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ru-RU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𝒹</m:t>
                          </m:r>
                        </m:e>
                        <m:sup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𝒶</m:t>
                          </m:r>
                        </m:e>
                        <m:sup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𝒹</m:t>
                          </m:r>
                        </m:e>
                        <m:sup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𝒶</m:t>
                      </m:r>
                    </m:oMath>
                  </m:oMathPara>
                </a14:m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>
                    <a:ea typeface="Cambria Math" panose="02040503050406030204" pitchFamily="18" charset="0"/>
                  </a:rPr>
                  <a:t>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𝒹</m:t>
                        </m:r>
                      </m:e>
                      <m:sup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dirty="0"/>
                      <m:t>7</m:t>
                    </m:r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dirty="0" smtClean="0"/>
                  <a:t> = 14</a:t>
                </a: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                 Ответ : 14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4"/>
                <a:stretch>
                  <a:fillRect l="-3172" t="-1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862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№ 6. </a:t>
            </a:r>
            <a:r>
              <a:rPr lang="ru-RU" sz="2800" dirty="0"/>
              <a:t>С</a:t>
            </a:r>
            <a:r>
              <a:rPr lang="ru-RU" sz="2800" dirty="0" smtClean="0"/>
              <a:t>торона ромба равна 38, а один из углов этого ромба равен 150⁰. Найдите высоту этого ромба.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53" y="1844824"/>
            <a:ext cx="4082431" cy="2327963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По свойству углов ромба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А=180°−150°=30°</m:t>
                      </m:r>
                    </m:oMath>
                  </m:oMathPara>
                </a14:m>
                <a:endParaRPr lang="ru-RU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В </m:t>
                      </m:r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⊿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АВК,</m:t>
                      </m:r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К=</m:t>
                      </m:r>
                      <m:sSup>
                        <m:sSupPr>
                          <m:ctrlP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90</m:t>
                          </m:r>
                        </m:e>
                        <m:sup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,  </m:t>
                      </m:r>
                    </m:oMath>
                  </m:oMathPara>
                </a14:m>
                <a:endParaRPr lang="ru-RU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dirty="0" smtClean="0"/>
                  <a:t>А =30⁰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ВК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 АВ,</a:t>
                </a:r>
              </a:p>
              <a:p>
                <a:pPr marL="0" indent="0">
                  <a:buNone/>
                </a:pPr>
                <a:r>
                  <a:rPr lang="ru-RU" dirty="0" smtClean="0"/>
                  <a:t>ВК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 </a:t>
                </a:r>
                <a:r>
                  <a:rPr lang="he-IL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ּ 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38 =19</a:t>
                </a:r>
              </a:p>
              <a:p>
                <a:pPr marL="0" indent="0">
                  <a:buNone/>
                </a:pPr>
                <a:endParaRPr lang="ru-RU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     Ответ : 19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3"/>
                <a:stretch>
                  <a:fillRect l="-3172" t="-1348" r="-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53187" y="3988121"/>
            <a:ext cx="358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475656" y="1506270"/>
            <a:ext cx="288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044972" y="1468739"/>
            <a:ext cx="328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771800" y="3971045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663742" y="3988121"/>
            <a:ext cx="401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2227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№ 7. Высота АН ромба АВС</a:t>
            </a:r>
            <a:r>
              <a:rPr lang="en-US" sz="2800" dirty="0" smtClean="0"/>
              <a:t>D</a:t>
            </a:r>
            <a:r>
              <a:rPr lang="ru-RU" sz="2800" dirty="0" smtClean="0"/>
              <a:t> делит сторону С</a:t>
            </a:r>
            <a:r>
              <a:rPr lang="en-US" sz="2800" dirty="0" smtClean="0"/>
              <a:t>D</a:t>
            </a:r>
            <a:r>
              <a:rPr lang="ru-RU" sz="2800" dirty="0" smtClean="0"/>
              <a:t> на отрезки </a:t>
            </a:r>
            <a:r>
              <a:rPr lang="en-US" sz="2800" dirty="0" smtClean="0"/>
              <a:t>D</a:t>
            </a:r>
            <a:r>
              <a:rPr lang="ru-RU" sz="2800" dirty="0" smtClean="0"/>
              <a:t>Н = 8 и СН = 2. Найдите высоту ромба.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53" y="1844824"/>
            <a:ext cx="4082431" cy="2327963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48200" y="1600200"/>
                <a:ext cx="4316288" cy="50691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 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А</a:t>
                </a:r>
                <a:r>
                  <a:rPr lang="en-US" dirty="0" smtClean="0"/>
                  <a:t>D</a:t>
                </a:r>
                <a:r>
                  <a:rPr lang="ru-RU" dirty="0" smtClean="0"/>
                  <a:t> = </a:t>
                </a:r>
                <a:r>
                  <a:rPr lang="en-US" dirty="0" smtClean="0"/>
                  <a:t>D</a:t>
                </a:r>
                <a:r>
                  <a:rPr lang="ru-RU" dirty="0" smtClean="0"/>
                  <a:t>С = 8 +2 = 10</a:t>
                </a:r>
                <a:endParaRPr lang="ru-RU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В </m:t>
                      </m:r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⊿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А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Н,</m:t>
                      </m:r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Н=</m:t>
                      </m:r>
                      <m:sSup>
                        <m:sSupPr>
                          <m:ctrlP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90</m:t>
                          </m:r>
                        </m:e>
                        <m:sup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</m:oMath>
                  </m:oMathPara>
                </a14:m>
                <a:endParaRPr lang="ru-RU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П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о теореме Пифагора:</m:t>
                      </m:r>
                    </m:oMath>
                  </m:oMathPara>
                </a14:m>
                <a:endParaRPr lang="ru-RU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А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D²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DH²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+ АН²,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АН² = </a:t>
                </a:r>
                <a:r>
                  <a:rPr lang="ru-RU" dirty="0">
                    <a:latin typeface="Calibri" panose="020F0502020204030204" pitchFamily="34" charset="0"/>
                    <a:cs typeface="Calibri" panose="020F0502020204030204" pitchFamily="34" charset="0"/>
                  </a:rPr>
                  <a:t>А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D²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-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DH²</a:t>
                </a:r>
                <a:r>
                  <a:rPr lang="ru-R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,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АН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ru-RU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8</m:t>
                            </m:r>
                          </m:e>
                          <m:sup>
                            <m:r>
                              <a:rPr lang="ru-RU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radPr>
                      <m:deg/>
                      <m:e>
                        <m:r>
                          <a:rPr lang="ru-RU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100</m:t>
                        </m:r>
                        <m:r>
                          <a:rPr lang="ru-RU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ru-RU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64</m:t>
                        </m:r>
                      </m:e>
                    </m:rad>
                  </m:oMath>
                </a14:m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radPr>
                      <m:deg/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36</m:t>
                        </m:r>
                      </m:e>
                    </m:rad>
                  </m:oMath>
                </a14:m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 6</a:t>
                </a:r>
              </a:p>
              <a:p>
                <a:pPr marL="0" indent="0">
                  <a:buNone/>
                </a:pPr>
                <a:endParaRPr lang="ru-RU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            Ответ : 6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48200" y="1600200"/>
                <a:ext cx="4316288" cy="5069160"/>
              </a:xfrm>
              <a:blipFill rotWithShape="0">
                <a:blip r:embed="rId3"/>
                <a:stretch>
                  <a:fillRect l="-2966" t="-1203" b="-15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53187" y="3988121"/>
            <a:ext cx="358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75656" y="1506270"/>
            <a:ext cx="288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44972" y="1468739"/>
            <a:ext cx="328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71800" y="3971045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63742" y="3988121"/>
            <a:ext cx="401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Н</a:t>
            </a:r>
          </a:p>
        </p:txBody>
      </p:sp>
    </p:spTree>
    <p:extLst>
      <p:ext uri="{BB962C8B-B14F-4D97-AF65-F5344CB8AC3E}">
        <p14:creationId xmlns:p14="http://schemas.microsoft.com/office/powerpoint/2010/main" val="317764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827</Words>
  <Application>Microsoft Office PowerPoint</Application>
  <PresentationFormat>Экран (4:3)</PresentationFormat>
  <Paragraphs>186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 Math</vt:lpstr>
      <vt:lpstr>Тема Office</vt:lpstr>
      <vt:lpstr>Специальное оформление</vt:lpstr>
      <vt:lpstr>Вычисление элементов четырёхугольников </vt:lpstr>
      <vt:lpstr>План занятия</vt:lpstr>
      <vt:lpstr>№ 1. Биссектриса угла А параллелограмма АВСD пересекает сторону ВС в точке К. Найдите периметр параллелограмма, если ВК=7, СК=12.</vt:lpstr>
      <vt:lpstr>№2. Диагонали АС и ВD параллелограмма АВСD пересекаются в точке О, АС=24, ВD=28, АВ=6. Найдите DО.</vt:lpstr>
      <vt:lpstr>№ 3. Диагонали АС и ВD прямоугольника АВСD пересекаются в точке О, ВО = 7, АВ = 6. Найдите АС.</vt:lpstr>
      <vt:lpstr>№ 4. Площадь параллелограмма равна 48, а две его стороны равны 8 и 16. Найдите его высоты. В ответе укажите меньшую высоту.</vt:lpstr>
      <vt:lpstr>№ 5. Сторона квадрата равна 7√(2.) Найдите диагональ этого квадрата.</vt:lpstr>
      <vt:lpstr>№ 6. Сторона ромба равна 38, а один из углов этого ромба равен 150⁰. Найдите высоту этого ромба.</vt:lpstr>
      <vt:lpstr>№ 7. Высота АН ромба АВСD делит сторону СD на отрезки DН = 8 и СН = 2. Найдите высоту ромба.</vt:lpstr>
      <vt:lpstr>№ 8. На клетчатой бумаге с размером клетки 1х1 изображён ромб. Найдите длину его большей диагонали.</vt:lpstr>
      <vt:lpstr>№ 9. На клетчатой бумаге с размером клетки 1х1 изображена трапеция. Найдите длину её средней линии.</vt:lpstr>
      <vt:lpstr>№ 10. Основания трапеции равны 10 и 11. Найдите больший из отрезков, на которые делит среднюю линию этой трапеции одна из её диагоналей</vt:lpstr>
      <vt:lpstr>№ 11. Основания трапеции равны 11 и 19, а высота равна 9. Найдите среднюю линию трапеции.</vt:lpstr>
      <vt:lpstr>№ 12. Высота равнобедренной трапеции, проведённая из вершины С, делит основание АD на отрезки длиной 8 и 15. Найдите длину основания ВС.</vt:lpstr>
      <vt:lpstr>№ 13. Диагонали АС и ВD трапеции АВСD с основаниями ВС и АD пересекаются в точке О, ВС=11, АD=15, АС=52. Найдите АО.</vt:lpstr>
      <vt:lpstr>№ 14. В равнобедренной трапеции известны высота, меньшее основание и угол при основании(см.рис.). Найдите большее основание.</vt:lpstr>
      <vt:lpstr>№ 15. В равнобедренной трапеции известны высота, большее основание и угол при основании(см.рис.). Найдите меньшее основание.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ЦДЮТ</cp:lastModifiedBy>
  <cp:revision>68</cp:revision>
  <dcterms:created xsi:type="dcterms:W3CDTF">2009-01-08T12:15:48Z</dcterms:created>
  <dcterms:modified xsi:type="dcterms:W3CDTF">2020-02-10T11:00:52Z</dcterms:modified>
</cp:coreProperties>
</file>