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7" r:id="rId4"/>
    <p:sldId id="258" r:id="rId5"/>
    <p:sldId id="260" r:id="rId6"/>
    <p:sldId id="261" r:id="rId7"/>
    <p:sldId id="262" r:id="rId8"/>
    <p:sldId id="263" r:id="rId9"/>
    <p:sldId id="285" r:id="rId10"/>
    <p:sldId id="259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2" r:id="rId28"/>
    <p:sldId id="280" r:id="rId29"/>
    <p:sldId id="281" r:id="rId30"/>
    <p:sldId id="28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animalreader.ru/krevetki-v-prirode.html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odrug.ru/topic1974.html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ои документы\МОИ РИСУНКИ\зверюшки\walrus-510x368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4724130" cy="340878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00CC"/>
                </a:solidFill>
              </a:rPr>
              <a:t>Зона арктических пустынь</a:t>
            </a:r>
            <a:endParaRPr lang="ru-RU" sz="7200" b="1" dirty="0">
              <a:solidFill>
                <a:srgbClr val="0000CC"/>
              </a:solidFill>
            </a:endParaRPr>
          </a:p>
        </p:txBody>
      </p:sp>
      <p:pic>
        <p:nvPicPr>
          <p:cNvPr id="1026" name="Picture 2" descr="D:\Мои документы\МОИ РИСУНКИ\зверюшки\0_64eb9_183e2ec9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0928"/>
            <a:ext cx="4783698" cy="367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337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80915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К </a:t>
            </a:r>
            <a:r>
              <a:rPr lang="ru-RU" sz="3200" b="1" dirty="0" smtClean="0">
                <a:solidFill>
                  <a:srgbClr val="0000CC"/>
                </a:solidFill>
              </a:rPr>
              <a:t>жизни в условиях арктических пустынь приспособились немногие организмы. Растительный и животный мир очень скуден.</a:t>
            </a:r>
            <a:endParaRPr lang="ru-RU" sz="3200" b="1" dirty="0">
              <a:solidFill>
                <a:srgbClr val="0000CC"/>
              </a:solidFill>
            </a:endParaRPr>
          </a:p>
        </p:txBody>
      </p:sp>
      <p:pic>
        <p:nvPicPr>
          <p:cNvPr id="1026" name="Picture 2" descr="Картинки по запросу животные арктических пустын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25127"/>
            <a:ext cx="7876529" cy="513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516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384" y="260648"/>
            <a:ext cx="906261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На островах прямо на камнях встречаются </a:t>
            </a:r>
            <a:r>
              <a:rPr lang="ru-RU" sz="3600" b="1" dirty="0" smtClean="0">
                <a:solidFill>
                  <a:srgbClr val="000066"/>
                </a:solidFill>
              </a:rPr>
              <a:t>лишайники</a:t>
            </a:r>
            <a:r>
              <a:rPr lang="ru-RU" sz="3200" b="1" dirty="0" smtClean="0">
                <a:solidFill>
                  <a:srgbClr val="0000CC"/>
                </a:solidFill>
              </a:rPr>
              <a:t>, они очень малы.</a:t>
            </a:r>
            <a:endParaRPr lang="ru-RU" sz="3200" b="1" dirty="0">
              <a:solidFill>
                <a:srgbClr val="0000CC"/>
              </a:solidFill>
            </a:endParaRPr>
          </a:p>
        </p:txBody>
      </p:sp>
      <p:pic>
        <p:nvPicPr>
          <p:cNvPr id="6148" name="Picture 4" descr="Картинки по запросу растительный мир арктических пустын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153555" cy="496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Картинки по запросу растительный мир арктических пустын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855439" cy="614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337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растительный мир арктических пустын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198011" cy="546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1" y="0"/>
            <a:ext cx="88924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Кое-где растут </a:t>
            </a:r>
            <a:r>
              <a:rPr lang="ru-RU" sz="3600" b="1" dirty="0" smtClean="0">
                <a:solidFill>
                  <a:srgbClr val="000066"/>
                </a:solidFill>
              </a:rPr>
              <a:t>мхи. </a:t>
            </a:r>
          </a:p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Иногда можно встретить </a:t>
            </a:r>
            <a:r>
              <a:rPr lang="ru-RU" sz="3600" b="1" dirty="0" smtClean="0">
                <a:solidFill>
                  <a:srgbClr val="000066"/>
                </a:solidFill>
              </a:rPr>
              <a:t>моховые подушки</a:t>
            </a:r>
            <a:r>
              <a:rPr lang="ru-RU" sz="3200" b="1" dirty="0" smtClean="0">
                <a:solidFill>
                  <a:srgbClr val="0000CC"/>
                </a:solidFill>
              </a:rPr>
              <a:t>.</a:t>
            </a:r>
            <a:endParaRPr lang="ru-RU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2692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384" y="0"/>
            <a:ext cx="9062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Среди цветов встречается </a:t>
            </a:r>
            <a:r>
              <a:rPr lang="ru-RU" sz="3600" b="1" dirty="0" smtClean="0">
                <a:solidFill>
                  <a:srgbClr val="000066"/>
                </a:solidFill>
              </a:rPr>
              <a:t>полярный мак.</a:t>
            </a:r>
            <a:endParaRPr lang="ru-RU" sz="3600" b="1" dirty="0">
              <a:solidFill>
                <a:srgbClr val="000066"/>
              </a:solidFill>
            </a:endParaRPr>
          </a:p>
        </p:txBody>
      </p:sp>
      <p:pic>
        <p:nvPicPr>
          <p:cNvPr id="4098" name="Picture 2" descr="Картинки по запросу растительный мир арктических пустын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4138"/>
            <a:ext cx="8338483" cy="625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6583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растительный мир арктических пустын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495" y="1754806"/>
            <a:ext cx="7203897" cy="478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88640"/>
            <a:ext cx="63911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66"/>
                </a:solidFill>
              </a:rPr>
              <a:t>Растительный мир Арктики 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384" y="764704"/>
            <a:ext cx="906261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Коротким летом на ещё не сошедшем снегу появляется </a:t>
            </a:r>
            <a:r>
              <a:rPr lang="ru-RU" sz="3600" b="1" dirty="0" smtClean="0">
                <a:solidFill>
                  <a:srgbClr val="000066"/>
                </a:solidFill>
              </a:rPr>
              <a:t>камнеломка</a:t>
            </a:r>
            <a:r>
              <a:rPr lang="ru-RU" sz="3200" b="1" dirty="0" smtClean="0">
                <a:solidFill>
                  <a:srgbClr val="0000CC"/>
                </a:solidFill>
              </a:rPr>
              <a:t>.</a:t>
            </a:r>
            <a:endParaRPr lang="ru-RU" sz="3200" b="1" dirty="0">
              <a:solidFill>
                <a:srgbClr val="0000CC"/>
              </a:solidFill>
            </a:endParaRPr>
          </a:p>
        </p:txBody>
      </p:sp>
      <p:pic>
        <p:nvPicPr>
          <p:cNvPr id="2" name="Picture 2" descr="D:\Мои документы\МОИ РИСУНКИ\зверюшки\0_64eb9_183e2ec9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58462"/>
            <a:ext cx="2438400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5457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76672"/>
            <a:ext cx="406669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Из </a:t>
            </a:r>
            <a:r>
              <a:rPr lang="ru-RU" sz="3200" b="1" dirty="0">
                <a:solidFill>
                  <a:srgbClr val="0000CC"/>
                </a:solidFill>
              </a:rPr>
              <a:t>животных в этих местах </a:t>
            </a:r>
            <a:r>
              <a:rPr lang="ru-RU" sz="3200" b="1" dirty="0">
                <a:solidFill>
                  <a:srgbClr val="000066"/>
                </a:solidFill>
              </a:rPr>
              <a:t>больше всего птиц. </a:t>
            </a:r>
            <a:r>
              <a:rPr lang="ru-RU" sz="3200" b="1" dirty="0">
                <a:solidFill>
                  <a:srgbClr val="0000CC"/>
                </a:solidFill>
              </a:rPr>
              <a:t>Летом на скалистых берегах собираются: </a:t>
            </a:r>
            <a:endParaRPr lang="ru-RU" sz="3200" b="1" dirty="0" smtClean="0">
              <a:solidFill>
                <a:srgbClr val="0000CC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0066"/>
                </a:solidFill>
              </a:rPr>
              <a:t>чайки</a:t>
            </a:r>
            <a:r>
              <a:rPr lang="ru-RU" sz="3600" b="1" dirty="0">
                <a:solidFill>
                  <a:srgbClr val="000066"/>
                </a:solidFill>
              </a:rPr>
              <a:t>, кайры, гагарки. </a:t>
            </a:r>
            <a:endParaRPr lang="ru-RU" sz="3600" b="1" dirty="0" smtClean="0">
              <a:solidFill>
                <a:srgbClr val="000066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Их </a:t>
            </a:r>
            <a:r>
              <a:rPr lang="ru-RU" sz="3200" b="1" dirty="0">
                <a:solidFill>
                  <a:srgbClr val="0000CC"/>
                </a:solidFill>
              </a:rPr>
              <a:t>шумные скопления называют </a:t>
            </a:r>
            <a:r>
              <a:rPr lang="ru-RU" sz="3600" b="1" dirty="0" smtClean="0">
                <a:solidFill>
                  <a:srgbClr val="000066"/>
                </a:solidFill>
              </a:rPr>
              <a:t>птичьими </a:t>
            </a:r>
            <a:r>
              <a:rPr lang="ru-RU" sz="3600" b="1" dirty="0">
                <a:solidFill>
                  <a:srgbClr val="000066"/>
                </a:solidFill>
              </a:rPr>
              <a:t>базарами.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332656"/>
            <a:ext cx="50040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66"/>
                </a:solidFill>
              </a:rPr>
              <a:t>Животные  арктической пустыни </a:t>
            </a:r>
            <a:endParaRPr lang="ru-RU" sz="4000" b="1" dirty="0">
              <a:solidFill>
                <a:srgbClr val="000066"/>
              </a:solidFill>
            </a:endParaRPr>
          </a:p>
        </p:txBody>
      </p:sp>
      <p:pic>
        <p:nvPicPr>
          <p:cNvPr id="2054" name="Picture 6" descr="Картинки по запросу птичьи базары аркти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70"/>
          <a:stretch/>
        </p:blipFill>
        <p:spPr bwMode="auto">
          <a:xfrm>
            <a:off x="3995936" y="1700807"/>
            <a:ext cx="5112568" cy="450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4577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532" y="24877"/>
            <a:ext cx="90457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На отвесных скалах арктических островов селятся огромные </a:t>
            </a:r>
            <a:r>
              <a:rPr lang="ru-RU" sz="3200" b="1" dirty="0">
                <a:solidFill>
                  <a:srgbClr val="0000CC"/>
                </a:solidFill>
              </a:rPr>
              <a:t>колонии </a:t>
            </a:r>
            <a:r>
              <a:rPr lang="ru-RU" sz="3200" b="1" dirty="0" smtClean="0">
                <a:solidFill>
                  <a:srgbClr val="0000CC"/>
                </a:solidFill>
              </a:rPr>
              <a:t>птиц, </a:t>
            </a:r>
            <a:r>
              <a:rPr lang="ru-RU" sz="3200" b="1" dirty="0">
                <a:solidFill>
                  <a:srgbClr val="0000CC"/>
                </a:solidFill>
              </a:rPr>
              <a:t>на которых скапливаются десятки и сотни тысяч </a:t>
            </a:r>
            <a:r>
              <a:rPr lang="ru-RU" sz="3200" b="1" dirty="0" smtClean="0">
                <a:solidFill>
                  <a:srgbClr val="0000CC"/>
                </a:solidFill>
              </a:rPr>
              <a:t>особей.</a:t>
            </a:r>
            <a:r>
              <a:rPr lang="ru-RU" sz="3200" b="1" dirty="0">
                <a:solidFill>
                  <a:srgbClr val="0000CC"/>
                </a:solidFill>
              </a:rPr>
              <a:t> </a:t>
            </a:r>
          </a:p>
        </p:txBody>
      </p:sp>
      <p:pic>
        <p:nvPicPr>
          <p:cNvPr id="4" name="Picture 2" descr="Картинки по запросу птичьи базары аркти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730" y="1628800"/>
            <a:ext cx="8545322" cy="485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4116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54010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66"/>
                </a:solidFill>
              </a:rPr>
              <a:t>Птицы  арктической пустыни. Кайра </a:t>
            </a:r>
            <a:endParaRPr lang="ru-RU" sz="4000" b="1" dirty="0">
              <a:solidFill>
                <a:srgbClr val="000066"/>
              </a:solidFill>
            </a:endParaRPr>
          </a:p>
        </p:txBody>
      </p:sp>
      <p:pic>
        <p:nvPicPr>
          <p:cNvPr id="9218" name="Picture 2" descr="Картинки по запросу кай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7242538" cy="480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6048" y="836712"/>
            <a:ext cx="8707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Гнезда </a:t>
            </a:r>
            <a:r>
              <a:rPr lang="ru-RU" sz="3200" b="1" dirty="0">
                <a:solidFill>
                  <a:srgbClr val="0000CC"/>
                </a:solidFill>
              </a:rPr>
              <a:t>располагаются на скалах поблизости с бескрайними ледяными просторами.</a:t>
            </a:r>
            <a:r>
              <a:rPr lang="ru-RU" sz="3200" dirty="0"/>
              <a:t> </a:t>
            </a:r>
            <a:endParaRPr lang="ru-RU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0048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0"/>
            <a:ext cx="67673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66"/>
                </a:solidFill>
              </a:rPr>
              <a:t>Птицы  арктической пустыни 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20688"/>
            <a:ext cx="88204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CC"/>
                </a:solidFill>
              </a:rPr>
              <a:t>Охота проходит под водой. </a:t>
            </a:r>
            <a:r>
              <a:rPr lang="ru-RU" sz="3600" b="1" dirty="0">
                <a:solidFill>
                  <a:srgbClr val="000066"/>
                </a:solidFill>
              </a:rPr>
              <a:t>Кайры</a:t>
            </a:r>
            <a:r>
              <a:rPr lang="ru-RU" sz="2800" b="1" dirty="0">
                <a:solidFill>
                  <a:srgbClr val="0000CC"/>
                </a:solidFill>
              </a:rPr>
              <a:t> на 15-20 метров </a:t>
            </a:r>
            <a:r>
              <a:rPr lang="ru-RU" sz="2800" b="1" dirty="0" smtClean="0">
                <a:solidFill>
                  <a:srgbClr val="0000CC"/>
                </a:solidFill>
              </a:rPr>
              <a:t>ныряют в </a:t>
            </a:r>
            <a:r>
              <a:rPr lang="ru-RU" sz="2800" b="1" dirty="0">
                <a:solidFill>
                  <a:srgbClr val="0000CC"/>
                </a:solidFill>
              </a:rPr>
              <a:t>глубину и ловят там рыбу. Основу рациона питания составляют </a:t>
            </a:r>
            <a:r>
              <a:rPr lang="ru-RU" sz="2800" b="1" i="1" dirty="0">
                <a:solidFill>
                  <a:srgbClr val="000066"/>
                </a:solidFill>
              </a:rPr>
              <a:t>треска, сельдь, мойва, песчанка, сайка.</a:t>
            </a:r>
            <a:r>
              <a:rPr lang="ru-RU" sz="2800" b="1" dirty="0">
                <a:solidFill>
                  <a:srgbClr val="0000CC"/>
                </a:solidFill>
              </a:rPr>
              <a:t> Помимо рыбы употребляет </a:t>
            </a:r>
            <a:r>
              <a:rPr lang="ru-RU" sz="2800" b="1" i="1" dirty="0">
                <a:solidFill>
                  <a:srgbClr val="000066"/>
                </a:solidFill>
                <a:hlinkClick r:id="rId2" tooltip="Креветки в природе"/>
              </a:rPr>
              <a:t>креветок</a:t>
            </a:r>
            <a:r>
              <a:rPr lang="ru-RU" sz="2800" b="1" i="1" dirty="0">
                <a:solidFill>
                  <a:srgbClr val="000066"/>
                </a:solidFill>
              </a:rPr>
              <a:t>, крабов, морских червей</a:t>
            </a:r>
            <a:r>
              <a:rPr lang="ru-RU" sz="2800" b="1" dirty="0">
                <a:solidFill>
                  <a:srgbClr val="0000CC"/>
                </a:solidFill>
              </a:rPr>
              <a:t>. За один полярный день эта птица употребляет 300 и более грамм пищи</a:t>
            </a:r>
          </a:p>
        </p:txBody>
      </p:sp>
      <p:pic>
        <p:nvPicPr>
          <p:cNvPr id="8194" name="Picture 2" descr="Картинки по запросу кайр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36618"/>
            <a:ext cx="5654585" cy="342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0490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гагар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40578"/>
            <a:ext cx="9144000" cy="608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39752" y="-27384"/>
            <a:ext cx="4680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66"/>
                </a:solidFill>
              </a:rPr>
              <a:t>Гагарка </a:t>
            </a:r>
            <a:endParaRPr lang="ru-RU" sz="40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38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ВИД ИЗ КОСМОСА "/>
          <p:cNvPicPr>
            <a:picLocks noChangeAspect="1" noChangeArrowheads="1"/>
          </p:cNvPicPr>
          <p:nvPr/>
        </p:nvPicPr>
        <p:blipFill>
          <a:blip r:embed="rId2" cstate="print"/>
          <a:srcRect l="15519" t="33107" r="19100" b="4818"/>
          <a:stretch>
            <a:fillRect/>
          </a:stretch>
        </p:blipFill>
        <p:spPr bwMode="auto">
          <a:xfrm>
            <a:off x="-19783" y="116632"/>
            <a:ext cx="9163784" cy="65253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27784" y="332656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 из космоса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по запрос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2339752" cy="333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0"/>
            <a:ext cx="673224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</a:rPr>
              <a:t>		ГАГАРКА </a:t>
            </a:r>
            <a:r>
              <a:rPr lang="ru-RU" sz="2400" b="1" dirty="0">
                <a:solidFill>
                  <a:srgbClr val="0000CC"/>
                </a:solidFill>
              </a:rPr>
              <a:t>– относиться к морским птицам, </a:t>
            </a:r>
            <a:r>
              <a:rPr lang="ru-RU" sz="2400" b="1" dirty="0" smtClean="0">
                <a:solidFill>
                  <a:srgbClr val="0000CC"/>
                </a:solidFill>
              </a:rPr>
              <a:t>в 			среднем </a:t>
            </a:r>
            <a:r>
              <a:rPr lang="ru-RU" sz="2400" b="1" dirty="0">
                <a:solidFill>
                  <a:srgbClr val="0000CC"/>
                </a:solidFill>
              </a:rPr>
              <a:t> вырастает </a:t>
            </a:r>
            <a:r>
              <a:rPr lang="ru-RU" sz="2400" b="1" dirty="0" smtClean="0">
                <a:solidFill>
                  <a:srgbClr val="0000CC"/>
                </a:solidFill>
              </a:rPr>
              <a:t>до </a:t>
            </a:r>
            <a:r>
              <a:rPr lang="ru-RU" sz="2400" b="1" dirty="0">
                <a:solidFill>
                  <a:srgbClr val="0000CC"/>
                </a:solidFill>
              </a:rPr>
              <a:t>50см, </a:t>
            </a:r>
            <a:r>
              <a:rPr lang="ru-RU" sz="2400" b="1" dirty="0" smtClean="0">
                <a:solidFill>
                  <a:srgbClr val="0000CC"/>
                </a:solidFill>
              </a:rPr>
              <a:t>размах </a:t>
            </a:r>
            <a:r>
              <a:rPr lang="ru-RU" sz="2400" b="1" dirty="0">
                <a:solidFill>
                  <a:srgbClr val="0000CC"/>
                </a:solidFill>
              </a:rPr>
              <a:t>крыльев от 60 до 80 см. Клюв острый, приплюснутым с боков на нем несколько поперечных бороздок, одна из них окрашена в белый цвет. </a:t>
            </a:r>
            <a:endParaRPr lang="ru-RU" sz="2400" b="1" dirty="0" smtClean="0">
              <a:solidFill>
                <a:srgbClr val="0000CC"/>
              </a:solidFill>
            </a:endParaRPr>
          </a:p>
          <a:p>
            <a:r>
              <a:rPr lang="ru-RU" sz="2400" b="1" dirty="0">
                <a:solidFill>
                  <a:srgbClr val="0000CC"/>
                </a:solidFill>
              </a:rPr>
              <a:t>	</a:t>
            </a:r>
            <a:r>
              <a:rPr lang="ru-RU" sz="2400" b="1" dirty="0" smtClean="0">
                <a:solidFill>
                  <a:srgbClr val="0000CC"/>
                </a:solidFill>
              </a:rPr>
              <a:t>Спина </a:t>
            </a:r>
            <a:r>
              <a:rPr lang="ru-RU" sz="2400" b="1" dirty="0">
                <a:solidFill>
                  <a:srgbClr val="0000CC"/>
                </a:solidFill>
              </a:rPr>
              <a:t>и голова окрашены в чёрный цвет, а живот и нижняя сторона крыльев — белые. </a:t>
            </a:r>
            <a:endParaRPr lang="ru-RU" sz="2400" b="1" dirty="0" smtClean="0">
              <a:solidFill>
                <a:srgbClr val="0000CC"/>
              </a:solidFill>
            </a:endParaRPr>
          </a:p>
          <a:p>
            <a:r>
              <a:rPr lang="ru-RU" sz="2400" b="1" dirty="0" smtClean="0">
                <a:solidFill>
                  <a:srgbClr val="0000CC"/>
                </a:solidFill>
              </a:rPr>
              <a:t>Отдыхая</a:t>
            </a:r>
            <a:r>
              <a:rPr lang="ru-RU" sz="2400" b="1" dirty="0">
                <a:solidFill>
                  <a:srgbClr val="0000CC"/>
                </a:solidFill>
              </a:rPr>
              <a:t>, гагарки любят часами стоять неподвижно на скалах.</a:t>
            </a:r>
          </a:p>
          <a:p>
            <a:r>
              <a:rPr lang="ru-RU" sz="2400" b="1" dirty="0" smtClean="0">
                <a:solidFill>
                  <a:srgbClr val="0000CC"/>
                </a:solidFill>
              </a:rPr>
              <a:t>	Они </a:t>
            </a:r>
            <a:r>
              <a:rPr lang="ru-RU" sz="2400" b="1" dirty="0">
                <a:solidFill>
                  <a:srgbClr val="0000CC"/>
                </a:solidFill>
              </a:rPr>
              <a:t>молчаливы, их хриплый голос можно слышать только в случае опасности, этот крик напоминает «</a:t>
            </a:r>
            <a:r>
              <a:rPr lang="ru-RU" sz="2400" b="1" dirty="0" err="1">
                <a:solidFill>
                  <a:srgbClr val="0000CC"/>
                </a:solidFill>
              </a:rPr>
              <a:t>коррр</a:t>
            </a:r>
            <a:r>
              <a:rPr lang="ru-RU" sz="2400" b="1" dirty="0">
                <a:solidFill>
                  <a:srgbClr val="0000CC"/>
                </a:solidFill>
              </a:rPr>
              <a:t>». </a:t>
            </a:r>
            <a:endParaRPr lang="ru-RU" sz="2400" b="1" dirty="0" smtClean="0">
              <a:solidFill>
                <a:srgbClr val="0000CC"/>
              </a:solidFill>
            </a:endParaRPr>
          </a:p>
          <a:p>
            <a:r>
              <a:rPr lang="ru-RU" sz="2400" b="1" dirty="0" smtClean="0">
                <a:solidFill>
                  <a:srgbClr val="0000CC"/>
                </a:solidFill>
              </a:rPr>
              <a:t>Тогда </a:t>
            </a:r>
            <a:r>
              <a:rPr lang="ru-RU" sz="2400" b="1" dirty="0">
                <a:solidFill>
                  <a:srgbClr val="0000CC"/>
                </a:solidFill>
              </a:rPr>
              <a:t>птицы погружаются под воду и выныривают на большом расстоянии от места погружения</a:t>
            </a:r>
            <a:r>
              <a:rPr lang="ru-RU" sz="2400" b="1" dirty="0" smtClean="0">
                <a:solidFill>
                  <a:srgbClr val="0000CC"/>
                </a:solidFill>
              </a:rPr>
              <a:t>. Если </a:t>
            </a:r>
            <a:r>
              <a:rPr lang="ru-RU" sz="2400" b="1" dirty="0">
                <a:solidFill>
                  <a:srgbClr val="0000CC"/>
                </a:solidFill>
              </a:rPr>
              <a:t>посадить гагарку на ровную землю, то птицы даже не пытаются взлететь.</a:t>
            </a:r>
          </a:p>
        </p:txBody>
      </p:sp>
    </p:spTree>
    <p:extLst>
      <p:ext uri="{BB962C8B-B14F-4D97-AF65-F5344CB8AC3E}">
        <p14:creationId xmlns:p14="http://schemas.microsoft.com/office/powerpoint/2010/main" xmlns="" val="19829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3668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CC"/>
                </a:solidFill>
              </a:rPr>
              <a:t>Животные арктических пустынь – в основном, представители моря. </a:t>
            </a:r>
            <a:r>
              <a:rPr lang="ru-RU" sz="3200" b="1" dirty="0" smtClean="0">
                <a:solidFill>
                  <a:srgbClr val="0000CC"/>
                </a:solidFill>
              </a:rPr>
              <a:t>Здесь распространены ластоногие: </a:t>
            </a:r>
            <a:r>
              <a:rPr lang="ru-RU" sz="3200" b="1" dirty="0" smtClean="0">
                <a:solidFill>
                  <a:srgbClr val="000066"/>
                </a:solidFill>
              </a:rPr>
              <a:t>моржи</a:t>
            </a:r>
            <a:r>
              <a:rPr lang="ru-RU" sz="3200" b="1" dirty="0">
                <a:solidFill>
                  <a:srgbClr val="000066"/>
                </a:solidFill>
              </a:rPr>
              <a:t>, </a:t>
            </a:r>
            <a:r>
              <a:rPr lang="ru-RU" sz="3200" b="1" dirty="0" smtClean="0">
                <a:solidFill>
                  <a:srgbClr val="000066"/>
                </a:solidFill>
              </a:rPr>
              <a:t>тюлени</a:t>
            </a:r>
            <a:r>
              <a:rPr lang="ru-RU" sz="3200" b="1" dirty="0" smtClean="0">
                <a:solidFill>
                  <a:srgbClr val="0000CC"/>
                </a:solidFill>
              </a:rPr>
              <a:t>, </a:t>
            </a:r>
            <a:r>
              <a:rPr lang="ru-RU" sz="3200" b="1" dirty="0" smtClean="0">
                <a:solidFill>
                  <a:srgbClr val="000066"/>
                </a:solidFill>
              </a:rPr>
              <a:t>морские слоны</a:t>
            </a:r>
            <a:r>
              <a:rPr lang="ru-RU" sz="3200" b="1" dirty="0" smtClean="0">
                <a:solidFill>
                  <a:srgbClr val="0000CC"/>
                </a:solidFill>
              </a:rPr>
              <a:t>. Хозяином </a:t>
            </a:r>
            <a:r>
              <a:rPr lang="ru-RU" sz="3200" b="1" dirty="0">
                <a:solidFill>
                  <a:srgbClr val="0000CC"/>
                </a:solidFill>
              </a:rPr>
              <a:t>зоны по праву можно назвать </a:t>
            </a:r>
            <a:r>
              <a:rPr lang="ru-RU" sz="3200" b="1" dirty="0">
                <a:solidFill>
                  <a:srgbClr val="000066"/>
                </a:solidFill>
              </a:rPr>
              <a:t>белого медведя. </a:t>
            </a:r>
          </a:p>
        </p:txBody>
      </p:sp>
      <p:pic>
        <p:nvPicPr>
          <p:cNvPr id="11266" name="Picture 2" descr="Картинки по запросу морж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05379"/>
            <a:ext cx="4896544" cy="367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Мои документы\МОИ РИСУНКИ\зверюшки\0_64eb9_183e2ec9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127015" cy="316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4009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75226" y="188640"/>
            <a:ext cx="20955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000066"/>
                </a:solidFill>
              </a:rPr>
              <a:t>Моржи. </a:t>
            </a:r>
            <a:endParaRPr lang="ru-RU" sz="4000" b="1" u="sng" dirty="0">
              <a:solidFill>
                <a:srgbClr val="000066"/>
              </a:solidFill>
            </a:endParaRPr>
          </a:p>
        </p:txBody>
      </p:sp>
      <p:pic>
        <p:nvPicPr>
          <p:cNvPr id="14338" name="Picture 2" descr="Картинки по запросу морж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6442" y="257175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Мои документы\МОИ РИСУНКИ\зверюшки\0_64eb9_183e2ec9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76247"/>
            <a:ext cx="2438400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916" y="896526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CC"/>
                </a:solidFill>
              </a:rPr>
              <a:t>Самая отличительная черта -</a:t>
            </a:r>
            <a:r>
              <a:rPr lang="ru-RU" sz="2400" b="1" dirty="0">
                <a:solidFill>
                  <a:srgbClr val="000066"/>
                </a:solidFill>
              </a:rPr>
              <a:t> бивни </a:t>
            </a:r>
            <a:r>
              <a:rPr lang="ru-RU" sz="2400" b="1" dirty="0">
                <a:solidFill>
                  <a:srgbClr val="0000CC"/>
                </a:solidFill>
              </a:rPr>
              <a:t>(верхние клыки), они далеко выступают изо рта, </a:t>
            </a:r>
            <a:r>
              <a:rPr lang="ru-RU" sz="2400" b="1" dirty="0" smtClean="0">
                <a:solidFill>
                  <a:srgbClr val="0000CC"/>
                </a:solidFill>
              </a:rPr>
              <a:t>направлены </a:t>
            </a:r>
            <a:r>
              <a:rPr lang="ru-RU" sz="2400" b="1" dirty="0">
                <a:solidFill>
                  <a:srgbClr val="0000CC"/>
                </a:solidFill>
              </a:rPr>
              <a:t>вниз. Вес одного бивня достигает 4-х килограмм, длина - до 102 см. Бивни, главным образом, служат для добывания пищи. Однако, это также и мощное средство защиты: даже белые медведи не рискуют нападать на взрослого моржа. Помогают бивни и при вылезании на лед, служа своеобразной крепкой опорой.</a:t>
            </a:r>
          </a:p>
        </p:txBody>
      </p:sp>
    </p:spTree>
    <p:extLst>
      <p:ext uri="{BB962C8B-B14F-4D97-AF65-F5344CB8AC3E}">
        <p14:creationId xmlns:p14="http://schemas.microsoft.com/office/powerpoint/2010/main" xmlns="" val="4280436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47864" y="260648"/>
            <a:ext cx="2112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000066"/>
                </a:solidFill>
              </a:rPr>
              <a:t>Тюлени  </a:t>
            </a:r>
            <a:endParaRPr lang="ru-RU" sz="4000" b="1" u="sng" dirty="0">
              <a:solidFill>
                <a:srgbClr val="000066"/>
              </a:solidFill>
            </a:endParaRPr>
          </a:p>
        </p:txBody>
      </p:sp>
      <p:pic>
        <p:nvPicPr>
          <p:cNvPr id="13314" name="Picture 2" descr="Картинки по запросу тюлен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57" t="20528" r="5849"/>
          <a:stretch/>
        </p:blipFill>
        <p:spPr bwMode="auto">
          <a:xfrm>
            <a:off x="1835696" y="2564904"/>
            <a:ext cx="5904656" cy="407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59" y="968534"/>
            <a:ext cx="828092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</a:rPr>
              <a:t>Х</a:t>
            </a:r>
            <a:r>
              <a:rPr lang="ru-RU" sz="2400" b="1" dirty="0" smtClean="0">
                <a:solidFill>
                  <a:srgbClr val="0000CC"/>
                </a:solidFill>
              </a:rPr>
              <a:t>ищные </a:t>
            </a:r>
            <a:r>
              <a:rPr lang="ru-RU" sz="2400" b="1" dirty="0">
                <a:solidFill>
                  <a:srgbClr val="0000CC"/>
                </a:solidFill>
              </a:rPr>
              <a:t>животные, приспособленные </a:t>
            </a:r>
            <a:endParaRPr lang="ru-RU" sz="2400" b="1" dirty="0" smtClean="0">
              <a:solidFill>
                <a:srgbClr val="0000CC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к </a:t>
            </a:r>
            <a:r>
              <a:rPr lang="ru-RU" sz="2400" b="1" dirty="0">
                <a:solidFill>
                  <a:srgbClr val="0000CC"/>
                </a:solidFill>
              </a:rPr>
              <a:t>жизни в море</a:t>
            </a:r>
            <a:r>
              <a:rPr lang="ru-RU" sz="2400" b="1" dirty="0" smtClean="0">
                <a:solidFill>
                  <a:srgbClr val="0000CC"/>
                </a:solidFill>
              </a:rPr>
              <a:t>.</a:t>
            </a:r>
            <a:r>
              <a:rPr lang="ru-RU" sz="2400" b="1" dirty="0">
                <a:solidFill>
                  <a:srgbClr val="0000CC"/>
                </a:solidFill>
              </a:rPr>
              <a:t> </a:t>
            </a:r>
            <a:r>
              <a:rPr lang="ru-RU" sz="2400" b="1" dirty="0" smtClean="0">
                <a:solidFill>
                  <a:srgbClr val="0000CC"/>
                </a:solidFill>
              </a:rPr>
              <a:t>Охотятся </a:t>
            </a:r>
            <a:r>
              <a:rPr lang="ru-RU" sz="2400" b="1" dirty="0">
                <a:solidFill>
                  <a:srgbClr val="0000CC"/>
                </a:solidFill>
              </a:rPr>
              <a:t>на рыб, </a:t>
            </a:r>
            <a:r>
              <a:rPr lang="ru-RU" sz="2400" b="1" dirty="0">
                <a:solidFill>
                  <a:srgbClr val="0000CC"/>
                </a:solidFill>
                <a:hlinkClick r:id="rId3" tooltip="Головоногих моллюсков"/>
              </a:rPr>
              <a:t>головоногих моллюсков</a:t>
            </a:r>
            <a:r>
              <a:rPr lang="ru-RU" sz="2400" b="1" dirty="0">
                <a:solidFill>
                  <a:srgbClr val="0000CC"/>
                </a:solidFill>
              </a:rPr>
              <a:t> и рачков; корм </a:t>
            </a:r>
            <a:r>
              <a:rPr lang="ru-RU" sz="2400" b="1" dirty="0" smtClean="0">
                <a:solidFill>
                  <a:srgbClr val="0000CC"/>
                </a:solidFill>
              </a:rPr>
              <a:t>ищут </a:t>
            </a:r>
            <a:r>
              <a:rPr lang="ru-RU" sz="2400" b="1" dirty="0">
                <a:solidFill>
                  <a:srgbClr val="0000CC"/>
                </a:solidFill>
              </a:rPr>
              <a:t>на мелководье; взрослым особям требуется </a:t>
            </a:r>
            <a:r>
              <a:rPr lang="ru-RU" sz="2400" b="1" dirty="0" smtClean="0">
                <a:solidFill>
                  <a:srgbClr val="0000CC"/>
                </a:solidFill>
              </a:rPr>
              <a:t>5 </a:t>
            </a:r>
            <a:r>
              <a:rPr lang="ru-RU" sz="2400" b="1" dirty="0">
                <a:solidFill>
                  <a:srgbClr val="0000CC"/>
                </a:solidFill>
              </a:rPr>
              <a:t>кг корма в </a:t>
            </a:r>
            <a:r>
              <a:rPr lang="ru-RU" sz="2400" b="1" dirty="0" smtClean="0">
                <a:solidFill>
                  <a:srgbClr val="0000CC"/>
                </a:solidFill>
              </a:rPr>
              <a:t>день.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4976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0"/>
            <a:ext cx="38407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000066"/>
                </a:solidFill>
              </a:rPr>
              <a:t>Белый медведь </a:t>
            </a:r>
            <a:endParaRPr lang="ru-RU" sz="4000" b="1" u="sng" dirty="0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92696"/>
            <a:ext cx="874846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</a:rPr>
              <a:t>Белый медведь самый крупный хищник. Его длина достигает 3 м, масса до 1 т. Обычно самцы </a:t>
            </a:r>
            <a:r>
              <a:rPr lang="ru-RU" sz="2800" b="1" dirty="0" smtClean="0">
                <a:solidFill>
                  <a:srgbClr val="0000CC"/>
                </a:solidFill>
              </a:rPr>
              <a:t>весят 400-450 </a:t>
            </a:r>
            <a:r>
              <a:rPr lang="ru-RU" sz="2800" b="1" dirty="0">
                <a:solidFill>
                  <a:srgbClr val="0000CC"/>
                </a:solidFill>
              </a:rPr>
              <a:t>кг; длина тела </a:t>
            </a:r>
            <a:r>
              <a:rPr lang="ru-RU" sz="2800" b="1" dirty="0" smtClean="0">
                <a:solidFill>
                  <a:srgbClr val="0000CC"/>
                </a:solidFill>
              </a:rPr>
              <a:t>200-250см</a:t>
            </a:r>
            <a:r>
              <a:rPr lang="ru-RU" sz="2800" b="1" dirty="0">
                <a:solidFill>
                  <a:srgbClr val="0000CC"/>
                </a:solidFill>
              </a:rPr>
              <a:t>. Самки заметно мельче, их вес всего </a:t>
            </a:r>
            <a:r>
              <a:rPr lang="ru-RU" sz="2800" b="1" dirty="0" smtClean="0">
                <a:solidFill>
                  <a:srgbClr val="0000CC"/>
                </a:solidFill>
              </a:rPr>
              <a:t>около 300 кг</a:t>
            </a:r>
            <a:r>
              <a:rPr lang="ru-RU" sz="2800" b="1" dirty="0">
                <a:solidFill>
                  <a:srgbClr val="0000CC"/>
                </a:solidFill>
              </a:rPr>
              <a:t>. Белый медведь занесен в </a:t>
            </a:r>
            <a:r>
              <a:rPr lang="ru-RU" sz="2800" b="1" dirty="0">
                <a:solidFill>
                  <a:srgbClr val="FF0000"/>
                </a:solidFill>
              </a:rPr>
              <a:t>Красную</a:t>
            </a:r>
            <a:r>
              <a:rPr lang="ru-RU" sz="2800" b="1" dirty="0">
                <a:solidFill>
                  <a:srgbClr val="0000CC"/>
                </a:solidFill>
              </a:rPr>
              <a:t> книгу России. Охота на него </a:t>
            </a:r>
            <a:r>
              <a:rPr lang="ru-RU" sz="2800" b="1" dirty="0" smtClean="0">
                <a:solidFill>
                  <a:srgbClr val="0000CC"/>
                </a:solidFill>
              </a:rPr>
              <a:t>запрещена.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5362" name="Picture 2" descr="Картинки по запросу животные арктических пустын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4944"/>
            <a:ext cx="6050853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0225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0"/>
            <a:ext cx="38407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000066"/>
                </a:solidFill>
              </a:rPr>
              <a:t>Белый медведь </a:t>
            </a:r>
            <a:endParaRPr lang="ru-RU" sz="4000" b="1" u="sng" dirty="0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6853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92696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</a:rPr>
              <a:t>Если взрослый белый медведь встанет в полный рост и поднимет передние лапы вверх, то легко достанет до подоконника второго этажа блочного дома! Несмотря на такие размеры, белые мишки быстры и ловки на суше, а в воде легко и далеко плавают.</a:t>
            </a:r>
          </a:p>
          <a:p>
            <a:pPr algn="ctr"/>
            <a:endParaRPr lang="ru-RU" sz="2800" b="1" dirty="0">
              <a:solidFill>
                <a:srgbClr val="0000CC"/>
              </a:solidFill>
            </a:endParaRPr>
          </a:p>
        </p:txBody>
      </p:sp>
      <p:pic>
        <p:nvPicPr>
          <p:cNvPr id="16386" name="Picture 2" descr="Картинки по запросу животные арктических пустын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70602"/>
            <a:ext cx="6047724" cy="398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4490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325" y="332656"/>
            <a:ext cx="88569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000066"/>
                </a:solidFill>
              </a:rPr>
              <a:t>Полярный медведь </a:t>
            </a:r>
            <a:r>
              <a:rPr lang="ru-RU" sz="2800" b="1" dirty="0">
                <a:solidFill>
                  <a:srgbClr val="0000CC"/>
                </a:solidFill>
              </a:rPr>
              <a:t>обладает несравнимой устойчивостью к холоду. Густой и длинный мех белого медведя хорошо сохраняет тепло. Белизна шерсти помогает медведю охотиться невидимкой. Медведи даже прячут свой черный нос, в то время как подкрадываются к жертве. </a:t>
            </a:r>
            <a:endParaRPr lang="ru-RU" sz="2800" b="1" dirty="0" smtClean="0">
              <a:solidFill>
                <a:srgbClr val="0000CC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00CC"/>
                </a:solidFill>
              </a:rPr>
              <a:t>Кстати</a:t>
            </a:r>
            <a:r>
              <a:rPr lang="ru-RU" sz="2800" b="1" dirty="0">
                <a:solidFill>
                  <a:srgbClr val="0000CC"/>
                </a:solidFill>
              </a:rPr>
              <a:t>, у белого медведя не только нос, но и </a:t>
            </a:r>
            <a:r>
              <a:rPr lang="ru-RU" sz="2800" b="1" i="1" dirty="0">
                <a:solidFill>
                  <a:srgbClr val="000066"/>
                </a:solidFill>
              </a:rPr>
              <a:t>вся кожа под шерстью чёрного цвета</a:t>
            </a:r>
            <a:r>
              <a:rPr lang="ru-RU" sz="2800" b="1" dirty="0">
                <a:solidFill>
                  <a:srgbClr val="0000CC"/>
                </a:solidFill>
              </a:rPr>
              <a:t>! Отлично сохраняет тепло и подкожный слой жира, достигающий с наступлением зимы 10 см в толщину. </a:t>
            </a:r>
            <a:endParaRPr lang="ru-RU" sz="2800" b="1" dirty="0" smtClean="0">
              <a:solidFill>
                <a:srgbClr val="0000CC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00CC"/>
                </a:solidFill>
              </a:rPr>
              <a:t>Без </a:t>
            </a:r>
            <a:r>
              <a:rPr lang="ru-RU" sz="2800" b="1" dirty="0">
                <a:solidFill>
                  <a:srgbClr val="0000CC"/>
                </a:solidFill>
              </a:rPr>
              <a:t>него мишки не смогли бы проплывать </a:t>
            </a:r>
            <a:r>
              <a:rPr lang="ru-RU" sz="2800" b="1" dirty="0">
                <a:solidFill>
                  <a:srgbClr val="000066"/>
                </a:solidFill>
              </a:rPr>
              <a:t>по 30 км </a:t>
            </a:r>
            <a:r>
              <a:rPr lang="ru-RU" sz="2800" b="1" dirty="0">
                <a:solidFill>
                  <a:srgbClr val="0000CC"/>
                </a:solidFill>
              </a:rPr>
              <a:t>в ледяной арктической воде!</a:t>
            </a:r>
          </a:p>
        </p:txBody>
      </p:sp>
      <p:pic>
        <p:nvPicPr>
          <p:cNvPr id="3" name="Picture 2" descr="D:\Мои документы\МОИ РИСУНКИ\зверюшки\0_64eb9_183e2ec9_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6088" y="4967576"/>
            <a:ext cx="2438400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1534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8" y="188640"/>
            <a:ext cx="41183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>
                <a:solidFill>
                  <a:srgbClr val="000066"/>
                </a:solidFill>
              </a:rPr>
              <a:t>Проблемы </a:t>
            </a:r>
            <a:r>
              <a:rPr lang="ru-RU" sz="3600" b="1" u="sng" dirty="0" smtClean="0">
                <a:solidFill>
                  <a:srgbClr val="000066"/>
                </a:solidFill>
              </a:rPr>
              <a:t>Арктики</a:t>
            </a:r>
            <a:endParaRPr lang="ru-RU" sz="3600" b="1" u="sng" dirty="0">
              <a:solidFill>
                <a:srgbClr val="0000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880" y="922699"/>
            <a:ext cx="484918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400" b="1" dirty="0">
                <a:solidFill>
                  <a:srgbClr val="0000CC"/>
                </a:solidFill>
              </a:rPr>
              <a:t>Программа ООН по окружающей среде (ЮНЕП) выделяет следующие основные экологические проблемы Арктического региона: </a:t>
            </a:r>
            <a:r>
              <a:rPr lang="ru-RU" sz="2400" b="1" dirty="0" smtClean="0">
                <a:solidFill>
                  <a:srgbClr val="FF0000"/>
                </a:solidFill>
              </a:rPr>
              <a:t>*</a:t>
            </a:r>
            <a:r>
              <a:rPr lang="ru-RU" sz="2800" b="1" i="1" dirty="0" smtClean="0">
                <a:solidFill>
                  <a:srgbClr val="000066"/>
                </a:solidFill>
              </a:rPr>
              <a:t>изменение </a:t>
            </a:r>
            <a:r>
              <a:rPr lang="ru-RU" sz="2800" b="1" i="1" dirty="0">
                <a:solidFill>
                  <a:srgbClr val="000066"/>
                </a:solidFill>
              </a:rPr>
              <a:t>климата </a:t>
            </a:r>
            <a:r>
              <a:rPr lang="ru-RU" sz="2400" b="1" dirty="0">
                <a:solidFill>
                  <a:srgbClr val="0000CC"/>
                </a:solidFill>
              </a:rPr>
              <a:t>и таяние арктических льдов </a:t>
            </a:r>
            <a:endParaRPr lang="ru-RU" sz="2400" b="1" dirty="0" smtClean="0">
              <a:solidFill>
                <a:srgbClr val="0000CC"/>
              </a:solidFill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*</a:t>
            </a:r>
            <a:r>
              <a:rPr lang="ru-RU" sz="2800" b="1" i="1" dirty="0" smtClean="0">
                <a:solidFill>
                  <a:srgbClr val="000066"/>
                </a:solidFill>
              </a:rPr>
              <a:t>загрязнение </a:t>
            </a:r>
            <a:r>
              <a:rPr lang="ru-RU" sz="2800" b="1" i="1" dirty="0">
                <a:solidFill>
                  <a:srgbClr val="000066"/>
                </a:solidFill>
              </a:rPr>
              <a:t>вод</a:t>
            </a:r>
            <a:r>
              <a:rPr lang="ru-RU" sz="2400" b="1" dirty="0">
                <a:solidFill>
                  <a:srgbClr val="0000CC"/>
                </a:solidFill>
              </a:rPr>
              <a:t> северных морей стоками нефти и химических соединений, а так же морским транспортом </a:t>
            </a:r>
            <a:endParaRPr lang="ru-RU" sz="2400" b="1" dirty="0" smtClean="0">
              <a:solidFill>
                <a:srgbClr val="0000CC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*</a:t>
            </a:r>
            <a:r>
              <a:rPr lang="ru-RU" sz="2800" b="1" i="1" dirty="0" smtClean="0">
                <a:solidFill>
                  <a:srgbClr val="000066"/>
                </a:solidFill>
              </a:rPr>
              <a:t>сокращение </a:t>
            </a:r>
            <a:r>
              <a:rPr lang="ru-RU" sz="2800" b="1" i="1" dirty="0">
                <a:solidFill>
                  <a:srgbClr val="000066"/>
                </a:solidFill>
              </a:rPr>
              <a:t>популяции </a:t>
            </a:r>
            <a:r>
              <a:rPr lang="ru-RU" sz="2400" b="1" dirty="0">
                <a:solidFill>
                  <a:srgbClr val="0000CC"/>
                </a:solidFill>
              </a:rPr>
              <a:t>арктических животных и изменение их среды обитания </a:t>
            </a:r>
          </a:p>
        </p:txBody>
      </p:sp>
      <p:pic>
        <p:nvPicPr>
          <p:cNvPr id="20482" name="Picture 2" descr="Картинки по запросу Проблемы Арктики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Мои документы\МОИ РИСУНКИ\зверюшки\0_64eb9_183e2ec9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97152"/>
            <a:ext cx="2438400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fakty.ru/wp-content/uploads/2017/08/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36712"/>
            <a:ext cx="8820472" cy="5865615"/>
          </a:xfrm>
          <a:prstGeom prst="rect">
            <a:avLst/>
          </a:prstGeom>
          <a:noFill/>
        </p:spPr>
      </p:pic>
      <p:pic>
        <p:nvPicPr>
          <p:cNvPr id="2" name="Picture 2" descr="http://infakty.ru/wp-content/uploads/2017/08/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04773"/>
            <a:ext cx="9144000" cy="6092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8347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0"/>
            <a:ext cx="878497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0000CC"/>
                </a:solidFill>
              </a:rPr>
              <a:t> </a:t>
            </a:r>
            <a:r>
              <a:rPr lang="ru-RU" sz="3600" b="1" u="sng" dirty="0">
                <a:solidFill>
                  <a:srgbClr val="000066"/>
                </a:solidFill>
              </a:rPr>
              <a:t>Заповедник «Остров Врангеля» </a:t>
            </a:r>
            <a:endParaRPr lang="ru-RU" sz="3600" b="1" u="sng" dirty="0" smtClean="0">
              <a:solidFill>
                <a:srgbClr val="000066"/>
              </a:solidFill>
            </a:endParaRPr>
          </a:p>
          <a:p>
            <a:pPr algn="ctr"/>
            <a:r>
              <a:rPr lang="ru-RU" sz="2600" b="1" dirty="0" smtClean="0">
                <a:solidFill>
                  <a:srgbClr val="0000CC"/>
                </a:solidFill>
              </a:rPr>
              <a:t>Этот </a:t>
            </a:r>
            <a:r>
              <a:rPr lang="ru-RU" sz="2600" b="1" dirty="0">
                <a:solidFill>
                  <a:srgbClr val="0000CC"/>
                </a:solidFill>
              </a:rPr>
              <a:t>арктический остров расположен между Восточно- Сибирским и Чукотским морями. Он назван в честь полярного исследователя </a:t>
            </a:r>
            <a:endParaRPr lang="ru-RU" sz="2600" b="1" dirty="0" smtClean="0">
              <a:solidFill>
                <a:srgbClr val="0000CC"/>
              </a:solidFill>
            </a:endParaRPr>
          </a:p>
          <a:p>
            <a:pPr algn="ctr"/>
            <a:r>
              <a:rPr lang="ru-RU" sz="2600" b="1" dirty="0" smtClean="0">
                <a:solidFill>
                  <a:srgbClr val="0000CC"/>
                </a:solidFill>
              </a:rPr>
              <a:t>Ф.П</a:t>
            </a:r>
            <a:r>
              <a:rPr lang="ru-RU" sz="2600" b="1" dirty="0">
                <a:solidFill>
                  <a:srgbClr val="0000CC"/>
                </a:solidFill>
              </a:rPr>
              <a:t>. Врангеля. На остров Врангеля приходят медведицы из разных уголков Арктики. Каждый год на острове насчитывают </a:t>
            </a:r>
            <a:r>
              <a:rPr lang="ru-RU" sz="2600" b="1" dirty="0" smtClean="0">
                <a:solidFill>
                  <a:srgbClr val="0000CC"/>
                </a:solidFill>
              </a:rPr>
              <a:t>от </a:t>
            </a:r>
            <a:r>
              <a:rPr lang="ru-RU" sz="2600" b="1" dirty="0">
                <a:solidFill>
                  <a:srgbClr val="0000CC"/>
                </a:solidFill>
              </a:rPr>
              <a:t>250 </a:t>
            </a:r>
            <a:r>
              <a:rPr lang="ru-RU" sz="2600" b="1" dirty="0" smtClean="0">
                <a:solidFill>
                  <a:srgbClr val="0000CC"/>
                </a:solidFill>
              </a:rPr>
              <a:t>до 400 берлог, </a:t>
            </a:r>
            <a:r>
              <a:rPr lang="ru-RU" sz="2600" b="1" dirty="0">
                <a:solidFill>
                  <a:srgbClr val="0000CC"/>
                </a:solidFill>
              </a:rPr>
              <a:t>в которых у медведиц появляются на свет малыши. Поэтому </a:t>
            </a:r>
            <a:r>
              <a:rPr lang="ru-RU" sz="2600" b="1" i="1" dirty="0">
                <a:solidFill>
                  <a:srgbClr val="000066"/>
                </a:solidFill>
              </a:rPr>
              <a:t>остров Врангеля называют «родильным домом» </a:t>
            </a:r>
            <a:r>
              <a:rPr lang="ru-RU" sz="2600" b="1" dirty="0">
                <a:solidFill>
                  <a:srgbClr val="0000CC"/>
                </a:solidFill>
              </a:rPr>
              <a:t>белых медведей. </a:t>
            </a:r>
            <a:r>
              <a:rPr lang="ru-RU" dirty="0"/>
              <a:t> </a:t>
            </a:r>
          </a:p>
        </p:txBody>
      </p:sp>
      <p:pic>
        <p:nvPicPr>
          <p:cNvPr id="18434" name="Picture 2" descr="Картинки по запросу Заповедник «Остров Врангеля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09999"/>
            <a:ext cx="71437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Мои документы\МОИ РИСУНКИ\зверюшки\0_64eb9_183e2ec9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86337"/>
            <a:ext cx="2438400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40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89289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CC"/>
                </a:solidFill>
              </a:rPr>
              <a:t> </a:t>
            </a:r>
            <a:r>
              <a:rPr lang="ru-RU" sz="3600" b="1" dirty="0">
                <a:solidFill>
                  <a:srgbClr val="000066"/>
                </a:solidFill>
              </a:rPr>
              <a:t>Заповедник «Остров Врангеля» 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</a:rPr>
              <a:t>Одно </a:t>
            </a:r>
            <a:r>
              <a:rPr lang="ru-RU" sz="2800" b="1" dirty="0">
                <a:solidFill>
                  <a:srgbClr val="0000CC"/>
                </a:solidFill>
              </a:rPr>
              <a:t>из удивительных животных заповедника </a:t>
            </a:r>
            <a:r>
              <a:rPr lang="ru-RU" sz="2800" b="1" i="1" dirty="0">
                <a:solidFill>
                  <a:srgbClr val="000066"/>
                </a:solidFill>
              </a:rPr>
              <a:t>овцебык</a:t>
            </a:r>
            <a:r>
              <a:rPr lang="ru-RU" sz="2800" b="1" dirty="0">
                <a:solidFill>
                  <a:srgbClr val="0000CC"/>
                </a:solidFill>
              </a:rPr>
              <a:t>. Этот зверь в далёком прошлом обитал на территории нашей страны, но потом исчез. Он </a:t>
            </a:r>
            <a:r>
              <a:rPr lang="ru-RU" sz="2800" b="1" dirty="0" smtClean="0">
                <a:solidFill>
                  <a:srgbClr val="0000CC"/>
                </a:solidFill>
              </a:rPr>
              <a:t>сохранился </a:t>
            </a:r>
            <a:r>
              <a:rPr lang="ru-RU" sz="2800" b="1" dirty="0">
                <a:solidFill>
                  <a:srgbClr val="0000CC"/>
                </a:solidFill>
              </a:rPr>
              <a:t>в Северной Америке. И сейчас учёные решили снова поселить его у нас на острове Врангеля.</a:t>
            </a:r>
            <a:endParaRPr lang="ru-RU" sz="2800" dirty="0"/>
          </a:p>
        </p:txBody>
      </p:sp>
      <p:pic>
        <p:nvPicPr>
          <p:cNvPr id="17410" name="Picture 2" descr="Картинки по запросу овцебык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71" b="4646"/>
          <a:stretch/>
        </p:blipFill>
        <p:spPr bwMode="auto">
          <a:xfrm>
            <a:off x="2051720" y="3133422"/>
            <a:ext cx="5398907" cy="372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862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зона арктических пустын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95779"/>
            <a:ext cx="4896544" cy="367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51520" y="431263"/>
            <a:ext cx="8784976" cy="26645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0066"/>
                </a:solidFill>
              </a:rPr>
              <a:t>Арктика….</a:t>
            </a:r>
            <a:r>
              <a:rPr lang="ru-RU" sz="3200" b="1" dirty="0" smtClean="0">
                <a:solidFill>
                  <a:srgbClr val="0000CC"/>
                </a:solidFill>
              </a:rPr>
              <a:t>От этого слова веет суровым холодом. Арктика – район Земли, примыкающий к Северному полюсу. Включает Северный Ледовитый океан с островами и прилегающие окраины материков.</a:t>
            </a:r>
            <a:endParaRPr lang="ru-RU" sz="3200" b="1" dirty="0">
              <a:solidFill>
                <a:srgbClr val="0000CC"/>
              </a:solidFill>
            </a:endParaRPr>
          </a:p>
        </p:txBody>
      </p:sp>
      <p:pic>
        <p:nvPicPr>
          <p:cNvPr id="4" name="Picture 2" descr="D:\Мои документы\МОИ РИСУНКИ\зверюшки\0_64eb9_183e2ec9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5242" y="4934610"/>
            <a:ext cx="2438400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213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и по запросу Проблемы Арктики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584845" cy="455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Мои документы\МОИ РИСУНКИ\зверюшки\0_64eb9_183e2ec9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86337"/>
            <a:ext cx="2438400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-171399"/>
            <a:ext cx="88204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7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7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7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21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60648"/>
            <a:ext cx="8784976" cy="26645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0066"/>
                </a:solidFill>
              </a:rPr>
              <a:t>Зона арктических пустынь – </a:t>
            </a:r>
            <a:r>
              <a:rPr lang="ru-RU" sz="3600" b="1" dirty="0" smtClean="0">
                <a:solidFill>
                  <a:srgbClr val="000066"/>
                </a:solidFill>
              </a:rPr>
              <a:t>ледяная зона</a:t>
            </a:r>
            <a:r>
              <a:rPr lang="ru-RU" sz="3600" b="1" dirty="0" smtClean="0">
                <a:solidFill>
                  <a:srgbClr val="0000CC"/>
                </a:solidFill>
              </a:rPr>
              <a:t>.</a:t>
            </a:r>
          </a:p>
          <a:p>
            <a:r>
              <a:rPr lang="ru-RU" sz="3200" b="1" dirty="0" smtClean="0">
                <a:solidFill>
                  <a:srgbClr val="0000CC"/>
                </a:solidFill>
              </a:rPr>
              <a:t>Солнце в этих краях никогда не поднимается высоко над горизонтом. Его лучи скользят по поверхности земли и не нагревает её. Не только океан, но и острова покрыты ледяным панцирем.</a:t>
            </a:r>
            <a:endParaRPr lang="ru-RU" sz="3200" b="1" dirty="0">
              <a:solidFill>
                <a:srgbClr val="0000CC"/>
              </a:solidFill>
            </a:endParaRPr>
          </a:p>
        </p:txBody>
      </p:sp>
      <p:pic>
        <p:nvPicPr>
          <p:cNvPr id="3076" name="Picture 4" descr="Картинки по запросу арктические пустын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43072"/>
            <a:ext cx="581025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Мои документы\МОИ РИСУНКИ\зверюшки\0_64eb9_183e2ec9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58462"/>
            <a:ext cx="2438400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2268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полярная ночьв арктик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6436" y="2753325"/>
            <a:ext cx="6120680" cy="406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Мои документы\МОИ РИСУНКИ\зверюшки\0_64eb9_183e2ec9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58462"/>
            <a:ext cx="2438400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60647"/>
            <a:ext cx="8784976" cy="24926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00CC"/>
                </a:solidFill>
              </a:rPr>
              <a:t>Зимой в ледяной зоне </a:t>
            </a:r>
            <a:r>
              <a:rPr lang="ru-RU" sz="3600" b="1" dirty="0" smtClean="0">
                <a:solidFill>
                  <a:srgbClr val="000066"/>
                </a:solidFill>
              </a:rPr>
              <a:t>полярная ночь</a:t>
            </a:r>
            <a:r>
              <a:rPr lang="ru-RU" sz="3600" b="1" dirty="0" smtClean="0">
                <a:solidFill>
                  <a:srgbClr val="0000CC"/>
                </a:solidFill>
              </a:rPr>
              <a:t>.</a:t>
            </a:r>
          </a:p>
          <a:p>
            <a:r>
              <a:rPr lang="ru-RU" sz="3000" b="1" dirty="0" smtClean="0">
                <a:solidFill>
                  <a:srgbClr val="0000CC"/>
                </a:solidFill>
              </a:rPr>
              <a:t>Несколько месяцев подряд солнце совсем не показывается- темнота. </a:t>
            </a:r>
          </a:p>
          <a:p>
            <a:r>
              <a:rPr lang="ru-RU" sz="3000" b="1" dirty="0" smtClean="0">
                <a:solidFill>
                  <a:srgbClr val="0000CC"/>
                </a:solidFill>
              </a:rPr>
              <a:t>В небе светит луна, мерцают звёзды. </a:t>
            </a:r>
          </a:p>
          <a:p>
            <a:r>
              <a:rPr lang="ru-RU" sz="3000" b="1" dirty="0" smtClean="0">
                <a:solidFill>
                  <a:srgbClr val="0000CC"/>
                </a:solidFill>
              </a:rPr>
              <a:t>Дуют сильные ветры, бушует пурга, </a:t>
            </a:r>
            <a:r>
              <a:rPr lang="en-US" sz="3000" b="1" dirty="0" smtClean="0">
                <a:solidFill>
                  <a:srgbClr val="0000CC"/>
                </a:solidFill>
              </a:rPr>
              <a:t>t</a:t>
            </a:r>
            <a:r>
              <a:rPr lang="ru-RU" sz="3000" b="1" dirty="0" smtClean="0">
                <a:solidFill>
                  <a:srgbClr val="0000CC"/>
                </a:solidFill>
              </a:rPr>
              <a:t>=-60.</a:t>
            </a:r>
            <a:endParaRPr lang="ru-RU" sz="3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1936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260648"/>
            <a:ext cx="9468544" cy="9361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00CC"/>
                </a:solidFill>
              </a:rPr>
              <a:t>Иногда возникают удивительной красоты </a:t>
            </a:r>
            <a:r>
              <a:rPr lang="ru-RU" sz="3600" b="1" dirty="0" smtClean="0">
                <a:solidFill>
                  <a:srgbClr val="000066"/>
                </a:solidFill>
              </a:rPr>
              <a:t>полярные сияния</a:t>
            </a:r>
            <a:r>
              <a:rPr lang="ru-RU" sz="3200" b="1" dirty="0" smtClean="0">
                <a:solidFill>
                  <a:srgbClr val="0000CC"/>
                </a:solidFill>
              </a:rPr>
              <a:t>. Кажется, что в небе колышется разноцветный, переливающий</a:t>
            </a:r>
            <a:r>
              <a:rPr lang="ru-RU" sz="3200" b="1" dirty="0">
                <a:solidFill>
                  <a:srgbClr val="0000CC"/>
                </a:solidFill>
              </a:rPr>
              <a:t>ся </a:t>
            </a:r>
            <a:r>
              <a:rPr lang="ru-RU" sz="3200" b="1" dirty="0" smtClean="0">
                <a:solidFill>
                  <a:srgbClr val="0000CC"/>
                </a:solidFill>
              </a:rPr>
              <a:t>занавес.</a:t>
            </a:r>
            <a:endParaRPr lang="ru-RU" sz="3200" b="1" dirty="0">
              <a:solidFill>
                <a:srgbClr val="0000CC"/>
              </a:solidFill>
            </a:endParaRPr>
          </a:p>
        </p:txBody>
      </p:sp>
      <p:pic>
        <p:nvPicPr>
          <p:cNvPr id="8196" name="Picture 4" descr="Картинки по запросу северное сияние в арктик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992888" cy="490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полярная ночьв арктик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3717" y="-27384"/>
            <a:ext cx="102475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015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полярная ночьв арктик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329275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393" y="4462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66"/>
                </a:solidFill>
              </a:rPr>
              <a:t>Северное сияние на о. Врангеля</a:t>
            </a:r>
            <a:endParaRPr lang="ru-RU" sz="36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2922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полярный день в арктик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6515535" cy="434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39213"/>
            <a:ext cx="87849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Летом наступает </a:t>
            </a:r>
            <a:r>
              <a:rPr lang="ru-RU" sz="3600" b="1" dirty="0" smtClean="0">
                <a:solidFill>
                  <a:srgbClr val="000066"/>
                </a:solidFill>
              </a:rPr>
              <a:t>полярный день. </a:t>
            </a:r>
            <a:r>
              <a:rPr lang="ru-RU" sz="3200" b="1" dirty="0" smtClean="0">
                <a:solidFill>
                  <a:srgbClr val="0000CC"/>
                </a:solidFill>
              </a:rPr>
              <a:t>Несколько месяцев круглые сутки светло. Но не тепло. Температура воздуха лишь на несколько градусов выше 0.</a:t>
            </a:r>
            <a:endParaRPr lang="ru-RU" sz="3200" b="1" dirty="0">
              <a:solidFill>
                <a:srgbClr val="0000CC"/>
              </a:solidFill>
            </a:endParaRPr>
          </a:p>
        </p:txBody>
      </p:sp>
      <p:pic>
        <p:nvPicPr>
          <p:cNvPr id="2" name="Picture 2" descr="D:\Мои документы\МОИ РИСУНКИ\зверюшки\0_64eb9_183e2ec9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58462"/>
            <a:ext cx="2438400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6631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Даже на «южном» острове Арктической пустыни - острове Врангеля - по свидетел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006"/>
            <a:ext cx="9216008" cy="6912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635</Words>
  <Application>Microsoft Office PowerPoint</Application>
  <PresentationFormat>Экран (4:3)</PresentationFormat>
  <Paragraphs>59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Зона арктических пустынь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Зона арктических пустынь</dc:title>
  <dc:creator>Vera</dc:creator>
  <cp:lastModifiedBy>Usser</cp:lastModifiedBy>
  <cp:revision>30</cp:revision>
  <dcterms:created xsi:type="dcterms:W3CDTF">2016-10-18T12:45:15Z</dcterms:created>
  <dcterms:modified xsi:type="dcterms:W3CDTF">2017-10-17T19:09:03Z</dcterms:modified>
</cp:coreProperties>
</file>