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6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61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456" y="-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52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7619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25700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136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33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6640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2804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3245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64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8567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597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6B822-0B30-43F0-B4F1-06613802349E}" type="datetimeFigureOut">
              <a:rPr lang="ru-RU" smtClean="0"/>
              <a:t>04.02.2025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A2800-DF03-4452-9274-BBAD21BC82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721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f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3.jf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60240" y="2492896"/>
            <a:ext cx="6980312" cy="936104"/>
          </a:xfrm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rgbClr val="FFFF00"/>
                </a:solidFill>
                <a:latin typeface="Algerian" pitchFamily="82" charset="0"/>
              </a:rPr>
              <a:t>wire wrap art</a:t>
            </a:r>
            <a:endParaRPr lang="ru-RU" sz="88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779712" y="-27384"/>
            <a:ext cx="6400800" cy="47890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МБОУ «Лицей крымской весны»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2411760" y="4797152"/>
            <a:ext cx="6400800" cy="4789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Плотницкий </a:t>
            </a:r>
          </a:p>
          <a:p>
            <a:pPr algn="r"/>
            <a:r>
              <a:rPr lang="ru-RU" b="1" dirty="0" smtClean="0">
                <a:solidFill>
                  <a:schemeClr val="bg1"/>
                </a:solidFill>
                <a:latin typeface="Monotype Corsiva" pitchFamily="66" charset="0"/>
              </a:rPr>
              <a:t>Иван Александрович</a:t>
            </a:r>
            <a:endParaRPr lang="ru-RU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75856" y="623731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с. Мирное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Январь. 2025 год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719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270703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 5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45412" y="260648"/>
            <a:ext cx="2933996" cy="655564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98000">
                <a:srgbClr val="E7D8BF"/>
              </a:gs>
              <a:gs pos="78000">
                <a:schemeClr val="bg2">
                  <a:lumMod val="90000"/>
                </a:schemeClr>
              </a:gs>
            </a:gsLst>
            <a:lin ang="16200000" scaled="1"/>
            <a:tileRect/>
          </a:gradFill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ru-RU" sz="2800" b="1" dirty="0"/>
              <a:t>Переворачиваем скорпиона и берём дальние концы проволоки и переводим их вперед крест накрест и снова оборачиваем вокруг пучка проволоки. Нужно, чтобы проволока скрещивалась одинаково.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13" r="12089"/>
          <a:stretch/>
        </p:blipFill>
        <p:spPr>
          <a:xfrm>
            <a:off x="-1" y="836712"/>
            <a:ext cx="6231037" cy="5993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30963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270703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 6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56176" y="1007673"/>
            <a:ext cx="3024336" cy="3970318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98000">
                <a:srgbClr val="E7D8BF"/>
              </a:gs>
              <a:gs pos="78000">
                <a:schemeClr val="bg2">
                  <a:lumMod val="90000"/>
                </a:schemeClr>
              </a:gs>
            </a:gsLst>
            <a:lin ang="16200000" scaled="1"/>
            <a:tileRect/>
          </a:gradFill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Повторяем шаг 5, пока не переплетем все подготовлен-</a:t>
            </a:r>
            <a:r>
              <a:rPr lang="ru-RU" sz="3600" b="1" dirty="0" err="1" smtClean="0"/>
              <a:t>ные</a:t>
            </a:r>
            <a:r>
              <a:rPr lang="ru-RU" sz="3600" b="1" dirty="0" smtClean="0"/>
              <a:t> кусочки проволоки..</a:t>
            </a:r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66" r="13456"/>
          <a:stretch/>
        </p:blipFill>
        <p:spPr>
          <a:xfrm>
            <a:off x="-20601" y="980728"/>
            <a:ext cx="6176777" cy="5900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27876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270703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 7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56176" y="1007673"/>
            <a:ext cx="3024336" cy="50783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98000">
                <a:srgbClr val="E7D8BF"/>
              </a:gs>
              <a:gs pos="78000">
                <a:schemeClr val="bg2">
                  <a:lumMod val="90000"/>
                </a:schemeClr>
              </a:gs>
            </a:gsLst>
            <a:lin ang="16200000" scaled="1"/>
            <a:tileRect/>
          </a:gradFill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ru-RU" sz="3600" b="1" dirty="0"/>
              <a:t>Снова переворачиваем скорпиона и попарно скручиваем боковые проволочки, превращая их в лапки.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49" r="8113"/>
          <a:stretch/>
        </p:blipFill>
        <p:spPr>
          <a:xfrm>
            <a:off x="-1" y="1007673"/>
            <a:ext cx="6079483" cy="5850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4371782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270703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 8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28679" y="899278"/>
            <a:ext cx="3024336" cy="507831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98000">
                <a:srgbClr val="E7D8BF"/>
              </a:gs>
              <a:gs pos="78000">
                <a:schemeClr val="bg2">
                  <a:lumMod val="90000"/>
                </a:schemeClr>
              </a:gs>
            </a:gsLst>
            <a:lin ang="16200000" scaled="1"/>
            <a:tileRect/>
          </a:gradFill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ru-RU" sz="3600" b="1" dirty="0"/>
              <a:t>Возьмите оставшиеся шесть проволочек и разделите их на три пары. Скрутите две верхние пары как и лапки.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48" r="11209"/>
          <a:stretch/>
        </p:blipFill>
        <p:spPr>
          <a:xfrm>
            <a:off x="0" y="891065"/>
            <a:ext cx="6084168" cy="5966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12204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270703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 9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0" t="1277" r="6803" b="2896"/>
          <a:stretch/>
        </p:blipFill>
        <p:spPr>
          <a:xfrm>
            <a:off x="0" y="899278"/>
            <a:ext cx="6082412" cy="562606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28679" y="899278"/>
            <a:ext cx="3024336" cy="5632311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98000">
                <a:srgbClr val="E7D8BF"/>
              </a:gs>
              <a:gs pos="78000">
                <a:schemeClr val="bg2">
                  <a:lumMod val="90000"/>
                </a:schemeClr>
              </a:gs>
            </a:gsLst>
            <a:lin ang="16200000" scaled="1"/>
            <a:tileRect/>
          </a:gradFill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ru-RU" sz="3600" b="1" dirty="0"/>
              <a:t>Обрежьте лапки, клешни и челюсти до нужной длины, изогните в нужное положение.</a:t>
            </a:r>
            <a:r>
              <a:rPr lang="ru-RU" sz="3600" b="1" dirty="0" smtClean="0"/>
              <a:t/>
            </a:r>
            <a:br>
              <a:rPr lang="ru-RU" sz="3600" b="1" dirty="0" smtClean="0"/>
            </a:b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3987571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605001"/>
            <a:ext cx="9144000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Желаем </a:t>
            </a:r>
          </a:p>
          <a:p>
            <a:pPr algn="ctr"/>
            <a:r>
              <a:rPr lang="ru-RU" sz="1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творческих </a:t>
            </a:r>
          </a:p>
          <a:p>
            <a:pPr algn="ctr"/>
            <a:r>
              <a:rPr lang="ru-RU" sz="120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Monotype Corsiva" pitchFamily="66" charset="0"/>
              </a:rPr>
              <a:t>успехов</a:t>
            </a:r>
            <a:endParaRPr lang="ru-RU" sz="12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5281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1760" y="116632"/>
            <a:ext cx="48965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cs typeface="Dubai Medium" pitchFamily="34" charset="-78"/>
              </a:rPr>
              <a:t>ИЗ ИСТОРИИ</a:t>
            </a:r>
            <a:endParaRPr lang="ru-RU" sz="4000" b="1" i="1" dirty="0">
              <a:cs typeface="Dubai Medium" pitchFamily="34" charset="-78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2443" y="840348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Древний Египет.</a:t>
            </a:r>
            <a:endParaRPr lang="ru-RU" sz="24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417775"/>
            <a:ext cx="3166102" cy="237126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084167" y="807859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Англия. </a:t>
            </a:r>
            <a:r>
              <a:rPr lang="en-US" sz="2400" b="1" dirty="0" smtClean="0"/>
              <a:t>XVI </a:t>
            </a:r>
            <a:r>
              <a:rPr lang="ru-RU" sz="2400" b="1" dirty="0" smtClean="0"/>
              <a:t>век.</a:t>
            </a:r>
            <a:endParaRPr lang="ru-RU" sz="2400" b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075" y="1446034"/>
            <a:ext cx="3062489" cy="412169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06636" y="4005064"/>
            <a:ext cx="27363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Конец </a:t>
            </a:r>
            <a:r>
              <a:rPr lang="en-US" sz="2400" b="1" dirty="0" smtClean="0"/>
              <a:t>XIX</a:t>
            </a:r>
            <a:r>
              <a:rPr lang="ru-RU" sz="2400" b="1" dirty="0" smtClean="0"/>
              <a:t> века</a:t>
            </a:r>
            <a:r>
              <a:rPr lang="ru-RU" sz="2400" dirty="0" smtClean="0"/>
              <a:t>.</a:t>
            </a:r>
            <a:endParaRPr lang="ru-RU" sz="2400" b="1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382" y="4602647"/>
            <a:ext cx="2596834" cy="1930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5893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-27384"/>
            <a:ext cx="5832648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latin typeface="Monotype Corsiva" pitchFamily="66" charset="0"/>
              </a:rPr>
              <a:t>Материалы для работы</a:t>
            </a:r>
            <a:r>
              <a:rPr lang="ru-RU" sz="4400" b="1" dirty="0" smtClean="0">
                <a:latin typeface="Monotype Corsiva" pitchFamily="66" charset="0"/>
              </a:rPr>
              <a:t>:</a:t>
            </a:r>
          </a:p>
          <a:p>
            <a:pPr algn="ctr"/>
            <a:r>
              <a:rPr lang="ru-RU" sz="4400" b="1" dirty="0" smtClean="0">
                <a:latin typeface="Monotype Corsiva" pitchFamily="66" charset="0"/>
              </a:rPr>
              <a:t> </a:t>
            </a:r>
            <a:r>
              <a:rPr lang="ru-RU" sz="4400" b="1" dirty="0">
                <a:latin typeface="Monotype Corsiva" pitchFamily="66" charset="0"/>
              </a:rPr>
              <a:t>выбираем проволоку</a:t>
            </a:r>
          </a:p>
          <a:p>
            <a:endParaRPr lang="ru-RU" dirty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128" y="1305634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МЕДЬ.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636912"/>
            <a:ext cx="3962703" cy="252028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-36512" y="5242847"/>
            <a:ext cx="33843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/>
              <a:t>Хорошо гнется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/>
              <a:t>Имеет </a:t>
            </a:r>
            <a:r>
              <a:rPr lang="ru-RU" sz="2000" b="1" dirty="0"/>
              <a:t>благородный красный </a:t>
            </a:r>
            <a:r>
              <a:rPr lang="ru-RU" sz="2000" b="1" dirty="0" smtClean="0"/>
              <a:t>оттенок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/>
              <a:t>Добыть легче </a:t>
            </a:r>
            <a:r>
              <a:rPr lang="ru-RU" sz="2000" b="1" dirty="0"/>
              <a:t>всего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02055" y="1317094"/>
            <a:ext cx="27363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ЛАТУНЬ.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2148031"/>
            <a:ext cx="2880321" cy="2991419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555776" y="5229200"/>
            <a:ext cx="3240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/>
              <a:t>Сплавом </a:t>
            </a:r>
            <a:r>
              <a:rPr lang="ru-RU" sz="2000" b="1" dirty="0"/>
              <a:t>меди и </a:t>
            </a:r>
            <a:r>
              <a:rPr lang="ru-RU" sz="2000" b="1" dirty="0" smtClean="0"/>
              <a:t>цинка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/>
              <a:t>Более жесткая и хрупкая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/>
              <a:t>Легкая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/>
              <a:t>Ярко-желтая</a:t>
            </a:r>
            <a:endParaRPr lang="ru-RU" sz="20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5796136" y="1268760"/>
            <a:ext cx="31683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МЕЛЬХИОР.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7" r="29345"/>
          <a:stretch/>
        </p:blipFill>
        <p:spPr>
          <a:xfrm>
            <a:off x="5904148" y="2148031"/>
            <a:ext cx="2952328" cy="2997178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5656879" y="5254444"/>
            <a:ext cx="3739657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/>
              <a:t>Сплавом </a:t>
            </a:r>
            <a:r>
              <a:rPr lang="ru-RU" sz="2000" b="1" dirty="0"/>
              <a:t>меди и </a:t>
            </a:r>
            <a:r>
              <a:rPr lang="ru-RU" sz="2000" b="1" dirty="0" smtClean="0"/>
              <a:t>никеля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/>
              <a:t>Прочная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/>
              <a:t>Похожа на серебро</a:t>
            </a:r>
          </a:p>
          <a:p>
            <a:pPr marL="285750" indent="-285750">
              <a:buClr>
                <a:schemeClr val="accent6">
                  <a:lumMod val="75000"/>
                </a:schemeClr>
              </a:buClr>
              <a:buFont typeface="Wingdings" pitchFamily="2" charset="2"/>
              <a:buChar char="Ø"/>
            </a:pPr>
            <a:r>
              <a:rPr lang="ru-RU" sz="2000" b="1" dirty="0" smtClean="0"/>
              <a:t>Выдерживает </a:t>
            </a:r>
            <a:r>
              <a:rPr lang="ru-RU" sz="2000" b="1" dirty="0"/>
              <a:t>агрессивные воздействия</a:t>
            </a:r>
          </a:p>
        </p:txBody>
      </p:sp>
    </p:spTree>
    <p:extLst>
      <p:ext uri="{BB962C8B-B14F-4D97-AF65-F5344CB8AC3E}">
        <p14:creationId xmlns:p14="http://schemas.microsoft.com/office/powerpoint/2010/main" val="1409885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9" grpId="0"/>
      <p:bldP spid="11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6294" y="260648"/>
            <a:ext cx="6984776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Необходимые инструменты</a:t>
            </a:r>
            <a:endParaRPr lang="ru-RU" sz="4400" b="1" dirty="0">
              <a:latin typeface="Monotype Corsiva" pitchFamily="66" charset="0"/>
            </a:endParaRPr>
          </a:p>
          <a:p>
            <a:endParaRPr lang="ru-RU" dirty="0">
              <a:latin typeface="Monotype Corsiva" pitchFamily="66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15128" y="1196752"/>
            <a:ext cx="3880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Круглогубцы.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929" y="2348880"/>
            <a:ext cx="2885205" cy="28852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407328" y="1307088"/>
            <a:ext cx="3880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Плоскогубцы.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5130" y="2352193"/>
            <a:ext cx="2885205" cy="288520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185" y="5301208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Кусачки (</a:t>
            </a:r>
            <a:r>
              <a:rPr lang="ru-RU" sz="3600" b="1" dirty="0" err="1" smtClean="0">
                <a:solidFill>
                  <a:srgbClr val="C00000"/>
                </a:solidFill>
                <a:latin typeface="Bookman Old Style" pitchFamily="18" charset="0"/>
              </a:rPr>
              <a:t>бокорезы</a:t>
            </a:r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).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481" y="2311722"/>
            <a:ext cx="4168024" cy="292236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014388" y="5958197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Bookman Old Style" pitchFamily="18" charset="0"/>
              </a:rPr>
              <a:t>Наковальня и молоток</a:t>
            </a:r>
            <a:endParaRPr lang="ru-RU" sz="36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3484" y="2352193"/>
            <a:ext cx="4650516" cy="2888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718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7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-14471" y="67"/>
            <a:ext cx="9145016" cy="18002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rgbClr val="C00000"/>
                </a:solidFill>
                <a:latin typeface="Monotype Corsiva" pitchFamily="66" charset="0"/>
              </a:rPr>
              <a:t>Мастер-класс</a:t>
            </a:r>
            <a:endParaRPr lang="ru-RU" sz="88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-125960" y="2276872"/>
            <a:ext cx="9145016" cy="18002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8800" b="1" dirty="0" smtClean="0">
                <a:solidFill>
                  <a:srgbClr val="002060"/>
                </a:solidFill>
                <a:latin typeface="Monotype Corsiva" pitchFamily="66" charset="0"/>
              </a:rPr>
              <a:t>Скорпион из проволоки</a:t>
            </a:r>
            <a:endParaRPr lang="ru-RU" sz="88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8709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52869" y="1037414"/>
            <a:ext cx="2828008" cy="600164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98000">
                <a:srgbClr val="E7D8BF"/>
              </a:gs>
              <a:gs pos="78000">
                <a:schemeClr val="bg2">
                  <a:lumMod val="90000"/>
                </a:schemeClr>
              </a:gs>
            </a:gsLst>
            <a:lin ang="16200000" scaled="1"/>
            <a:tileRect/>
          </a:gradFill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Нарезать </a:t>
            </a:r>
            <a:r>
              <a:rPr lang="ru-RU" sz="2400" b="1" dirty="0"/>
              <a:t>14 кусочков проволоки </a:t>
            </a:r>
            <a:r>
              <a:rPr lang="ru-RU" sz="2400" b="1" dirty="0" smtClean="0"/>
              <a:t>30 </a:t>
            </a:r>
            <a:r>
              <a:rPr lang="ru-RU" sz="2400" b="1" dirty="0"/>
              <a:t>сантиметровой длины. Сложите вместе 6 кусочков, найдите середину и начните обвивать одним кусочком остальные. Продолжайте делать это до тех пор, пока свободными не останутся две проволочки. 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-36512" y="-270703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 1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139" y="1"/>
            <a:ext cx="64053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286037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270703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 2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54043" y="8244"/>
            <a:ext cx="6261357" cy="2246769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98000">
                <a:srgbClr val="E7D8BF"/>
              </a:gs>
              <a:gs pos="78000">
                <a:schemeClr val="bg2">
                  <a:lumMod val="90000"/>
                </a:schemeClr>
              </a:gs>
            </a:gsLst>
            <a:lin ang="16200000" scaled="1"/>
            <a:tileRect/>
          </a:gradFill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Скручиваем между собой два оставшихся кусочка проволоки. Чтобы </a:t>
            </a:r>
            <a:r>
              <a:rPr lang="ru-RU" sz="2800" b="1" dirty="0" smtClean="0"/>
              <a:t>ровно скручивать проволочки, нужно направлять их друг к другу под углом 90 градусов.</a:t>
            </a:r>
            <a:endParaRPr lang="ru-RU" sz="28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6" y="2255013"/>
            <a:ext cx="9144366" cy="4572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26819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270703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 3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45412" y="260648"/>
            <a:ext cx="2933996" cy="6124754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98000">
                <a:srgbClr val="E7D8BF"/>
              </a:gs>
              <a:gs pos="78000">
                <a:schemeClr val="bg2">
                  <a:lumMod val="90000"/>
                </a:schemeClr>
              </a:gs>
            </a:gsLst>
            <a:lin ang="16200000" scaled="1"/>
            <a:tileRect/>
          </a:gradFill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ru-RU" sz="2800" b="1" dirty="0"/>
              <a:t>Оставшиеся </a:t>
            </a:r>
            <a:r>
              <a:rPr lang="ru-RU" sz="2800" b="1" dirty="0" smtClean="0"/>
              <a:t>восемь </a:t>
            </a:r>
            <a:r>
              <a:rPr lang="ru-RU" sz="2800" b="1" dirty="0"/>
              <a:t>кусочков проволоки будут лапками. Возьмите один из них, найдите у него середину, оберните у основания нашего хвоста из прошлого шага (смотрите на картинку) и туго затяните.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512" y="908720"/>
            <a:ext cx="6264696" cy="6264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5432451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48000"/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36512" y="-270703"/>
            <a:ext cx="2880320" cy="1323439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8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Шаг 4</a:t>
            </a:r>
            <a:endParaRPr lang="ru-RU" sz="8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245412" y="260648"/>
            <a:ext cx="2933996" cy="6001643"/>
          </a:xfrm>
          <a:prstGeom prst="rect">
            <a:avLst/>
          </a:prstGeom>
          <a:gradFill flip="none" rotWithShape="1">
            <a:gsLst>
              <a:gs pos="0">
                <a:schemeClr val="accent6">
                  <a:lumMod val="40000"/>
                  <a:lumOff val="60000"/>
                </a:schemeClr>
              </a:gs>
              <a:gs pos="98000">
                <a:srgbClr val="E7D8BF"/>
              </a:gs>
              <a:gs pos="78000">
                <a:schemeClr val="bg2">
                  <a:lumMod val="90000"/>
                </a:schemeClr>
              </a:gs>
            </a:gsLst>
            <a:lin ang="16200000" scaled="1"/>
            <a:tileRect/>
          </a:gradFill>
          <a:effectLst>
            <a:glow rad="127000">
              <a:schemeClr val="accent1">
                <a:alpha val="0"/>
              </a:schemeClr>
            </a:glow>
            <a:reflection stA="0" endPos="65000" dist="50800" dir="5400000" sy="-100000" algn="bl" rotWithShape="0"/>
          </a:effectLst>
        </p:spPr>
        <p:txBody>
          <a:bodyPr wrap="square" rtlCol="0">
            <a:spAutoFit/>
          </a:bodyPr>
          <a:lstStyle/>
          <a:p>
            <a:r>
              <a:rPr lang="ru-RU" sz="3200" b="1" dirty="0" smtClean="0"/>
              <a:t>То же самое нужно повторить с оставшимися кусочками (убедитесь, что каждая проволочка закручена одинаково — слева направо или наоборот)</a:t>
            </a:r>
            <a:endParaRPr lang="ru-RU" sz="32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18"/>
          <a:stretch/>
        </p:blipFill>
        <p:spPr>
          <a:xfrm>
            <a:off x="13642" y="1052736"/>
            <a:ext cx="6130715" cy="5805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6296295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317</Words>
  <Application>Microsoft Office PowerPoint</Application>
  <PresentationFormat>Экран (4:3)</PresentationFormat>
  <Paragraphs>54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wire wrap art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20</cp:revision>
  <dcterms:created xsi:type="dcterms:W3CDTF">2025-02-03T19:30:53Z</dcterms:created>
  <dcterms:modified xsi:type="dcterms:W3CDTF">2025-02-04T08:35:25Z</dcterms:modified>
</cp:coreProperties>
</file>