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36"/>
  </p:notesMasterIdLst>
  <p:handoutMasterIdLst>
    <p:handoutMasterId r:id="rId37"/>
  </p:handoutMasterIdLst>
  <p:sldIdLst>
    <p:sldId id="257" r:id="rId2"/>
    <p:sldId id="286" r:id="rId3"/>
    <p:sldId id="280" r:id="rId4"/>
    <p:sldId id="278" r:id="rId5"/>
    <p:sldId id="281" r:id="rId6"/>
    <p:sldId id="282" r:id="rId7"/>
    <p:sldId id="283" r:id="rId8"/>
    <p:sldId id="342" r:id="rId9"/>
    <p:sldId id="285" r:id="rId10"/>
    <p:sldId id="268" r:id="rId11"/>
    <p:sldId id="340" r:id="rId12"/>
    <p:sldId id="341" r:id="rId13"/>
    <p:sldId id="308" r:id="rId14"/>
    <p:sldId id="309" r:id="rId15"/>
    <p:sldId id="315" r:id="rId16"/>
    <p:sldId id="317" r:id="rId17"/>
    <p:sldId id="316" r:id="rId18"/>
    <p:sldId id="339" r:id="rId19"/>
    <p:sldId id="264" r:id="rId20"/>
    <p:sldId id="266" r:id="rId21"/>
    <p:sldId id="260" r:id="rId22"/>
    <p:sldId id="265" r:id="rId23"/>
    <p:sldId id="267" r:id="rId24"/>
    <p:sldId id="269" r:id="rId25"/>
    <p:sldId id="270" r:id="rId26"/>
    <p:sldId id="271" r:id="rId27"/>
    <p:sldId id="272" r:id="rId28"/>
    <p:sldId id="273" r:id="rId29"/>
    <p:sldId id="274" r:id="rId30"/>
    <p:sldId id="287" r:id="rId31"/>
    <p:sldId id="275" r:id="rId32"/>
    <p:sldId id="276" r:id="rId33"/>
    <p:sldId id="343" r:id="rId34"/>
    <p:sldId id="277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E3FF"/>
    <a:srgbClr val="E18001"/>
    <a:srgbClr val="6B9A0E"/>
    <a:srgbClr val="89C412"/>
    <a:srgbClr val="C5FAA8"/>
    <a:srgbClr val="8CCA13"/>
    <a:srgbClr val="C61D32"/>
    <a:srgbClr val="ED5D73"/>
    <a:srgbClr val="F48D95"/>
    <a:srgbClr val="E46D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2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EFD4-6855-4251-9F21-C5F52D3090AD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5CE21-67D1-4822-A11D-B1C8F495CE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069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71015-DA8B-4E66-B9C1-9ECE10CC57C3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BFC92-58F1-4FAE-8BD8-2F0A36978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029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5D16B8-EB2A-4A8C-8FB7-F5F611D0532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0" b="16017"/>
          <a:stretch/>
        </p:blipFill>
        <p:spPr bwMode="auto">
          <a:xfrm>
            <a:off x="0" y="0"/>
            <a:ext cx="12200554" cy="496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A4E5F50-8C3C-4655-97FD-59D2AA8CA0C8}" type="datetimeFigureOut">
              <a:rPr lang="ru-RU" smtClean="0"/>
              <a:pPr/>
              <a:t>20.12.2023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52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25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099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3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068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63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269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i.pinimg.com/originals/95/9a/10/959a10306ba867e0851735e934de2ba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418" y="5334882"/>
            <a:ext cx="1663581" cy="124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23"/>
          <a:stretch/>
        </p:blipFill>
        <p:spPr bwMode="auto">
          <a:xfrm>
            <a:off x="-12510" y="2"/>
            <a:ext cx="12204510" cy="53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cliparts.co/cliparts/E8T/6Ma/E8T6ManiE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5" y="5665863"/>
            <a:ext cx="1064389" cy="91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44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s://i.pinimg.com/originals/95/9a/10/959a10306ba867e0851735e934de2ba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356" y="120630"/>
            <a:ext cx="1354614" cy="101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825/39663434.691/0_9fa28_6c5eb512_X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17" y="5440844"/>
            <a:ext cx="872911" cy="86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" b="90797"/>
          <a:stretch/>
        </p:blipFill>
        <p:spPr bwMode="auto">
          <a:xfrm>
            <a:off x="-12510" y="6358071"/>
            <a:ext cx="12204510" cy="49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468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i.pinimg.com/originals/95/9a/10/959a10306ba867e0851735e934de2ba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356" y="120630"/>
            <a:ext cx="1354614" cy="101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" b="90797"/>
          <a:stretch/>
        </p:blipFill>
        <p:spPr bwMode="auto">
          <a:xfrm>
            <a:off x="-12510" y="6358071"/>
            <a:ext cx="12204510" cy="49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5759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img-fotki.yandex.ru/get/6825/39663434.691/0_9fa28_6c5eb512_X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17" y="5440844"/>
            <a:ext cx="872911" cy="86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cliparts.co/cliparts/E8T/6Ma/E8T6Mani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88108"/>
            <a:ext cx="1447798" cy="124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" b="90797"/>
          <a:stretch/>
        </p:blipFill>
        <p:spPr bwMode="auto">
          <a:xfrm>
            <a:off x="-12510" y="6358071"/>
            <a:ext cx="12204510" cy="49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180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0" b="16017"/>
          <a:stretch/>
        </p:blipFill>
        <p:spPr bwMode="auto">
          <a:xfrm>
            <a:off x="0" y="0"/>
            <a:ext cx="12200554" cy="496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832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" b="89821"/>
          <a:stretch/>
        </p:blipFill>
        <p:spPr bwMode="auto">
          <a:xfrm>
            <a:off x="-12510" y="0"/>
            <a:ext cx="12204510" cy="58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60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23"/>
          <a:stretch/>
        </p:blipFill>
        <p:spPr bwMode="auto">
          <a:xfrm>
            <a:off x="-12510" y="2"/>
            <a:ext cx="12204510" cy="53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AGReverance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AGReverance" pitchFamily="2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728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338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s://i.pinimg.com/originals/95/9a/10/959a10306ba867e0851735e934de2ba4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418" y="5334882"/>
            <a:ext cx="1663581" cy="124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11362927" y="6673334"/>
            <a:ext cx="8290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AGReverance" pitchFamily="2" charset="0"/>
              </a:rPr>
              <a:t>© Полшкова В.В., 2018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A4E5F50-8C3C-4655-97FD-59D2AA8CA0C8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E4B3823-B83B-41FC-8BD9-4DC33C6BF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01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700" r:id="rId3"/>
    <p:sldLayoutId id="2147483702" r:id="rId4"/>
    <p:sldLayoutId id="2147483701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AGReverance" pitchFamily="2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2.jpeg"/><Relationship Id="rId4" Type="http://schemas.openxmlformats.org/officeDocument/2006/relationships/image" Target="../media/image27.jpeg"/><Relationship Id="rId9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openxmlformats.org/officeDocument/2006/relationships/image" Target="../media/image1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516816" y="5226302"/>
            <a:ext cx="3200400" cy="930709"/>
          </a:xfrm>
        </p:spPr>
        <p:txBody>
          <a:bodyPr>
            <a:normAutofit lnSpcReduction="10000"/>
          </a:bodyPr>
          <a:lstStyle/>
          <a:p>
            <a:r>
              <a:rPr lang="ru-RU" sz="1400" b="1" dirty="0" err="1">
                <a:solidFill>
                  <a:schemeClr val="tx1"/>
                </a:solidFill>
              </a:rPr>
              <a:t>Валеева</a:t>
            </a:r>
            <a:r>
              <a:rPr lang="ru-RU" sz="1400" b="1" dirty="0">
                <a:solidFill>
                  <a:schemeClr val="tx1"/>
                </a:solidFill>
              </a:rPr>
              <a:t> Полина Юрьевна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Учитель географии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МБОУ «Перовская школа – гимназия им. Г. А. </a:t>
            </a:r>
            <a:r>
              <a:rPr lang="ru-RU" sz="1400" b="1" dirty="0" err="1">
                <a:solidFill>
                  <a:schemeClr val="tx1"/>
                </a:solidFill>
              </a:rPr>
              <a:t>Хачирашвили</a:t>
            </a:r>
            <a:r>
              <a:rPr lang="ru-RU" sz="1400" b="1" dirty="0">
                <a:solidFill>
                  <a:schemeClr val="tx1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734738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BE9D94-1C96-448B-8144-F5EA222B67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06" y="1738113"/>
            <a:ext cx="10812984" cy="4884756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B91E56D-F972-4C02-8C54-D8AEDF0E4018}"/>
              </a:ext>
            </a:extLst>
          </p:cNvPr>
          <p:cNvSpPr/>
          <p:nvPr/>
        </p:nvSpPr>
        <p:spPr>
          <a:xfrm>
            <a:off x="337038" y="96715"/>
            <a:ext cx="11517923" cy="1688123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Климатические условия </a:t>
            </a:r>
            <a:r>
              <a:rPr lang="ru-RU" sz="2800" b="1" dirty="0">
                <a:solidFill>
                  <a:srgbClr val="002060"/>
                </a:solidFill>
              </a:rPr>
              <a:t>влияют на жизнь и хозяйственную деятельность людей. Данные условия учитываются при строительстве домов, промышленных предприятий, дорог, мостов и других сооружений.</a:t>
            </a:r>
          </a:p>
        </p:txBody>
      </p:sp>
    </p:spTree>
    <p:extLst>
      <p:ext uri="{BB962C8B-B14F-4D97-AF65-F5344CB8AC3E}">
        <p14:creationId xmlns:p14="http://schemas.microsoft.com/office/powerpoint/2010/main" val="2526737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mg/photo/photo009-22/002">
            <a:extLst>
              <a:ext uri="{FF2B5EF4-FFF2-40B4-BE49-F238E27FC236}">
                <a16:creationId xmlns:a16="http://schemas.microsoft.com/office/drawing/2014/main" id="{08D0E0C0-4F45-415E-A1B7-84E3E28E9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379" y="412750"/>
            <a:ext cx="2497138" cy="1873250"/>
          </a:xfrm>
          <a:prstGeom prst="rect">
            <a:avLst/>
          </a:prstGeo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Users\татьяна\Desktop\Урок климат и человек\Рисунки к открытому уроку\918-800x547[1].jpg">
            <a:extLst>
              <a:ext uri="{FF2B5EF4-FFF2-40B4-BE49-F238E27FC236}">
                <a16:creationId xmlns:a16="http://schemas.microsoft.com/office/drawing/2014/main" id="{96E7A727-671E-47FA-8961-C0C03AACC0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729671" y="2751514"/>
            <a:ext cx="2664229" cy="1820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8" descr="http://www.russian.xinhuanet.com/russian/2008-12/31/xin_a035636e8c3f498d94e9b2216dfea5e0.jpg">
            <a:extLst>
              <a:ext uri="{FF2B5EF4-FFF2-40B4-BE49-F238E27FC236}">
                <a16:creationId xmlns:a16="http://schemas.microsoft.com/office/drawing/2014/main" id="{AFBE9F8A-3963-4CF0-8D9D-530A61A2C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8561" y="4135558"/>
            <a:ext cx="2808288" cy="1808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37AF0C-BDF3-4857-9977-FF7F230E299B}"/>
              </a:ext>
            </a:extLst>
          </p:cNvPr>
          <p:cNvSpPr txBox="1"/>
          <p:nvPr/>
        </p:nvSpPr>
        <p:spPr>
          <a:xfrm>
            <a:off x="6267278" y="2382182"/>
            <a:ext cx="1732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После ливня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F5C133-F3D7-42AF-A304-BC717E4AEB70}"/>
              </a:ext>
            </a:extLst>
          </p:cNvPr>
          <p:cNvSpPr txBox="1"/>
          <p:nvPr/>
        </p:nvSpPr>
        <p:spPr>
          <a:xfrm>
            <a:off x="8729671" y="4676464"/>
            <a:ext cx="20594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После снегопада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AE2258-672D-4C41-A935-307FEDBA6368}"/>
              </a:ext>
            </a:extLst>
          </p:cNvPr>
          <p:cNvSpPr txBox="1"/>
          <p:nvPr/>
        </p:nvSpPr>
        <p:spPr>
          <a:xfrm>
            <a:off x="5058561" y="6000221"/>
            <a:ext cx="1148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Гололед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62190824-0990-4738-BC58-72F85B8DBE19}"/>
              </a:ext>
            </a:extLst>
          </p:cNvPr>
          <p:cNvSpPr/>
          <p:nvPr/>
        </p:nvSpPr>
        <p:spPr>
          <a:xfrm>
            <a:off x="653683" y="505313"/>
            <a:ext cx="4597826" cy="1688123"/>
          </a:xfrm>
          <a:prstGeom prst="roundRect">
            <a:avLst/>
          </a:prstGeom>
          <a:blipFill>
            <a:blip r:embed="rId5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Распределите виды транспорта по мере уменьшения их зависимости от погодных условий, отдав первое место самому зависимому   виду.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433343C7-3EB2-4267-82D1-C16BDB9BD9F7}"/>
              </a:ext>
            </a:extLst>
          </p:cNvPr>
          <p:cNvSpPr/>
          <p:nvPr/>
        </p:nvSpPr>
        <p:spPr>
          <a:xfrm>
            <a:off x="798100" y="2486192"/>
            <a:ext cx="2664229" cy="2374938"/>
          </a:xfrm>
          <a:prstGeom prst="roundRect">
            <a:avLst/>
          </a:prstGeom>
          <a:blipFill>
            <a:blip r:embed="rId5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defRPr/>
            </a:pP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Автомобильный</a:t>
            </a:r>
          </a:p>
          <a:p>
            <a:pPr>
              <a:spcAft>
                <a:spcPts val="0"/>
              </a:spcAft>
              <a:defRPr/>
            </a:pP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Трубопроводный</a:t>
            </a:r>
          </a:p>
          <a:p>
            <a:pPr>
              <a:spcAft>
                <a:spcPts val="0"/>
              </a:spcAft>
              <a:defRPr/>
            </a:pP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Авиационный</a:t>
            </a:r>
          </a:p>
          <a:p>
            <a:pPr>
              <a:spcAft>
                <a:spcPts val="0"/>
              </a:spcAft>
              <a:defRPr/>
            </a:pP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Морской</a:t>
            </a:r>
          </a:p>
          <a:p>
            <a:pPr>
              <a:spcAft>
                <a:spcPts val="0"/>
              </a:spcAft>
              <a:defRPr/>
            </a:pP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Электронный</a:t>
            </a:r>
          </a:p>
        </p:txBody>
      </p:sp>
    </p:spTree>
    <p:extLst>
      <p:ext uri="{BB962C8B-B14F-4D97-AF65-F5344CB8AC3E}">
        <p14:creationId xmlns:p14="http://schemas.microsoft.com/office/powerpoint/2010/main" val="2643650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mg/photo/photo009-22/002">
            <a:extLst>
              <a:ext uri="{FF2B5EF4-FFF2-40B4-BE49-F238E27FC236}">
                <a16:creationId xmlns:a16="http://schemas.microsoft.com/office/drawing/2014/main" id="{08D0E0C0-4F45-415E-A1B7-84E3E28E9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379" y="412750"/>
            <a:ext cx="2497138" cy="1873250"/>
          </a:xfrm>
          <a:prstGeom prst="rect">
            <a:avLst/>
          </a:prstGeo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Users\татьяна\Desktop\Урок климат и человек\Рисунки к открытому уроку\918-800x547[1].jpg">
            <a:extLst>
              <a:ext uri="{FF2B5EF4-FFF2-40B4-BE49-F238E27FC236}">
                <a16:creationId xmlns:a16="http://schemas.microsoft.com/office/drawing/2014/main" id="{96E7A727-671E-47FA-8961-C0C03AACC0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729671" y="2751514"/>
            <a:ext cx="2664229" cy="1820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8" descr="http://www.russian.xinhuanet.com/russian/2008-12/31/xin_a035636e8c3f498d94e9b2216dfea5e0.jpg">
            <a:extLst>
              <a:ext uri="{FF2B5EF4-FFF2-40B4-BE49-F238E27FC236}">
                <a16:creationId xmlns:a16="http://schemas.microsoft.com/office/drawing/2014/main" id="{AFBE9F8A-3963-4CF0-8D9D-530A61A2C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8561" y="4135558"/>
            <a:ext cx="2808288" cy="1808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37AF0C-BDF3-4857-9977-FF7F230E299B}"/>
              </a:ext>
            </a:extLst>
          </p:cNvPr>
          <p:cNvSpPr txBox="1"/>
          <p:nvPr/>
        </p:nvSpPr>
        <p:spPr>
          <a:xfrm>
            <a:off x="6267278" y="2382182"/>
            <a:ext cx="1732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После ливня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F5C133-F3D7-42AF-A304-BC717E4AEB70}"/>
              </a:ext>
            </a:extLst>
          </p:cNvPr>
          <p:cNvSpPr txBox="1"/>
          <p:nvPr/>
        </p:nvSpPr>
        <p:spPr>
          <a:xfrm>
            <a:off x="8729671" y="4676464"/>
            <a:ext cx="20594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После снегопада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AE2258-672D-4C41-A935-307FEDBA6368}"/>
              </a:ext>
            </a:extLst>
          </p:cNvPr>
          <p:cNvSpPr txBox="1"/>
          <p:nvPr/>
        </p:nvSpPr>
        <p:spPr>
          <a:xfrm>
            <a:off x="5058561" y="6000221"/>
            <a:ext cx="1148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Гололед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62190824-0990-4738-BC58-72F85B8DBE19}"/>
              </a:ext>
            </a:extLst>
          </p:cNvPr>
          <p:cNvSpPr/>
          <p:nvPr/>
        </p:nvSpPr>
        <p:spPr>
          <a:xfrm>
            <a:off x="653683" y="505313"/>
            <a:ext cx="4597826" cy="1688123"/>
          </a:xfrm>
          <a:prstGeom prst="roundRect">
            <a:avLst/>
          </a:prstGeom>
          <a:blipFill>
            <a:blip r:embed="rId5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Распределите виды транспорта по мере уменьшения их зависимости от погодных условий, отдав первое место самому зависимому   виду.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433343C7-3EB2-4267-82D1-C16BDB9BD9F7}"/>
              </a:ext>
            </a:extLst>
          </p:cNvPr>
          <p:cNvSpPr/>
          <p:nvPr/>
        </p:nvSpPr>
        <p:spPr>
          <a:xfrm>
            <a:off x="653683" y="2566773"/>
            <a:ext cx="2976946" cy="2600662"/>
          </a:xfrm>
          <a:prstGeom prst="roundRect">
            <a:avLst/>
          </a:prstGeom>
          <a:blipFill>
            <a:blip r:embed="rId5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defRPr/>
            </a:pP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Авиационный</a:t>
            </a:r>
          </a:p>
          <a:p>
            <a:pPr>
              <a:spcAft>
                <a:spcPts val="0"/>
              </a:spcAft>
              <a:defRPr/>
            </a:pP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Морской</a:t>
            </a:r>
          </a:p>
          <a:p>
            <a:pPr>
              <a:spcAft>
                <a:spcPts val="0"/>
              </a:spcAft>
              <a:defRPr/>
            </a:pP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Автомобильный</a:t>
            </a:r>
          </a:p>
          <a:p>
            <a:pPr>
              <a:spcAft>
                <a:spcPts val="0"/>
              </a:spcAft>
              <a:defRPr/>
            </a:pP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Трубопроводный</a:t>
            </a:r>
          </a:p>
          <a:p>
            <a:pPr>
              <a:spcAft>
                <a:spcPts val="0"/>
              </a:spcAft>
              <a:defRPr/>
            </a:pP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Электронный</a:t>
            </a:r>
          </a:p>
        </p:txBody>
      </p:sp>
    </p:spTree>
    <p:extLst>
      <p:ext uri="{BB962C8B-B14F-4D97-AF65-F5344CB8AC3E}">
        <p14:creationId xmlns:p14="http://schemas.microsoft.com/office/powerpoint/2010/main" val="1768706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7576" y="4941888"/>
            <a:ext cx="5940425" cy="1295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>
              <a:defRPr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Определите, на каких  рисунках изображены города Норильск, Дербент, Калининград? </a:t>
            </a:r>
          </a:p>
        </p:txBody>
      </p:sp>
      <p:pic>
        <p:nvPicPr>
          <p:cNvPr id="31746" name="Picture 2" descr="C:\Users\татьяна\Desktop\Урок климат и человек\Рисунки к открытому уроку\к уроку 1-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5509" t="48363" r="603" b="8681"/>
          <a:stretch>
            <a:fillRect/>
          </a:stretch>
        </p:blipFill>
        <p:spPr>
          <a:xfrm>
            <a:off x="7612064" y="260351"/>
            <a:ext cx="3055937" cy="3438525"/>
          </a:xfrm>
        </p:spPr>
      </p:pic>
      <p:pic>
        <p:nvPicPr>
          <p:cNvPr id="31747" name="Picture 3" descr="C:\Users\татьяна\Desktop\Урок климат и человек\Рисунки к открытому уроку\к уроку рис 4.jpg"/>
          <p:cNvPicPr>
            <a:picLocks noChangeAspect="1" noChangeArrowheads="1"/>
          </p:cNvPicPr>
          <p:nvPr/>
        </p:nvPicPr>
        <p:blipFill>
          <a:blip r:embed="rId3"/>
          <a:srcRect l="59450" t="24445" r="18735" b="37778"/>
          <a:stretch>
            <a:fillRect/>
          </a:stretch>
        </p:blipFill>
        <p:spPr bwMode="auto">
          <a:xfrm>
            <a:off x="4440238" y="620714"/>
            <a:ext cx="3168650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C:\Users\татьяна\Desktop\Урок климат и человек\Рисунки к открытому уроку\к уроку рис 4.jpg"/>
          <p:cNvPicPr>
            <a:picLocks noChangeAspect="1" noChangeArrowheads="1"/>
          </p:cNvPicPr>
          <p:nvPr/>
        </p:nvPicPr>
        <p:blipFill>
          <a:blip r:embed="rId3"/>
          <a:srcRect l="37080" t="25555" r="42255" b="38889"/>
          <a:stretch>
            <a:fillRect/>
          </a:stretch>
        </p:blipFill>
        <p:spPr bwMode="auto">
          <a:xfrm>
            <a:off x="1524000" y="1916113"/>
            <a:ext cx="29527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Прямоугольник 6"/>
          <p:cNvSpPr>
            <a:spLocks noChangeArrowheads="1"/>
          </p:cNvSpPr>
          <p:nvPr/>
        </p:nvSpPr>
        <p:spPr bwMode="auto">
          <a:xfrm flipH="1">
            <a:off x="1524000" y="2133601"/>
            <a:ext cx="431800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>
                <a:solidFill>
                  <a:schemeClr val="bg1"/>
                </a:solidFill>
                <a:latin typeface="Calibri" pitchFamily="34" charset="0"/>
              </a:rPr>
              <a:t>А</a:t>
            </a:r>
          </a:p>
        </p:txBody>
      </p:sp>
      <p:sp>
        <p:nvSpPr>
          <p:cNvPr id="31750" name="Прямоугольник 7"/>
          <p:cNvSpPr>
            <a:spLocks noChangeArrowheads="1"/>
          </p:cNvSpPr>
          <p:nvPr/>
        </p:nvSpPr>
        <p:spPr bwMode="auto">
          <a:xfrm>
            <a:off x="4511676" y="620713"/>
            <a:ext cx="5762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>
                <a:solidFill>
                  <a:schemeClr val="bg1"/>
                </a:solidFill>
                <a:latin typeface="Calibri" pitchFamily="34" charset="0"/>
              </a:rPr>
              <a:t>Б</a:t>
            </a:r>
          </a:p>
        </p:txBody>
      </p:sp>
      <p:sp>
        <p:nvSpPr>
          <p:cNvPr id="31751" name="Прямоугольник 8"/>
          <p:cNvSpPr>
            <a:spLocks noChangeArrowheads="1"/>
          </p:cNvSpPr>
          <p:nvPr/>
        </p:nvSpPr>
        <p:spPr bwMode="auto">
          <a:xfrm>
            <a:off x="8256588" y="0"/>
            <a:ext cx="6477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>
                <a:solidFill>
                  <a:schemeClr val="bg1"/>
                </a:solidFill>
                <a:latin typeface="Calibri" pitchFamily="34" charset="0"/>
              </a:rPr>
              <a:t>В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C:\Users\татьяна\Desktop\Урок климат и человек\Рисунки к открытому уроку\к уроку 1-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5509" t="48363" r="603" b="8681"/>
          <a:stretch>
            <a:fillRect/>
          </a:stretch>
        </p:blipFill>
        <p:spPr>
          <a:xfrm>
            <a:off x="7612064" y="260351"/>
            <a:ext cx="3055937" cy="3438525"/>
          </a:xfrm>
        </p:spPr>
      </p:pic>
      <p:pic>
        <p:nvPicPr>
          <p:cNvPr id="32770" name="Picture 3" descr="C:\Users\татьяна\Desktop\Урок климат и человек\Рисунки к открытому уроку\к уроку рис 4.jpg"/>
          <p:cNvPicPr>
            <a:picLocks noChangeAspect="1" noChangeArrowheads="1"/>
          </p:cNvPicPr>
          <p:nvPr/>
        </p:nvPicPr>
        <p:blipFill>
          <a:blip r:embed="rId3"/>
          <a:srcRect l="59450" t="24445" r="17712" b="37778"/>
          <a:stretch>
            <a:fillRect/>
          </a:stretch>
        </p:blipFill>
        <p:spPr bwMode="auto">
          <a:xfrm>
            <a:off x="4440239" y="620714"/>
            <a:ext cx="3316287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4" descr="C:\Users\татьяна\Desktop\Урок климат и человек\Рисунки к открытому уроку\к уроку рис 4.jpg"/>
          <p:cNvPicPr>
            <a:picLocks noChangeAspect="1" noChangeArrowheads="1"/>
          </p:cNvPicPr>
          <p:nvPr/>
        </p:nvPicPr>
        <p:blipFill>
          <a:blip r:embed="rId3"/>
          <a:srcRect l="35825" t="25555" r="41338" b="38889"/>
          <a:stretch>
            <a:fillRect/>
          </a:stretch>
        </p:blipFill>
        <p:spPr bwMode="auto">
          <a:xfrm>
            <a:off x="1524000" y="1484313"/>
            <a:ext cx="3132138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Прямоугольник 6"/>
          <p:cNvSpPr>
            <a:spLocks noChangeArrowheads="1"/>
          </p:cNvSpPr>
          <p:nvPr/>
        </p:nvSpPr>
        <p:spPr bwMode="auto">
          <a:xfrm flipH="1">
            <a:off x="1524000" y="1773238"/>
            <a:ext cx="6111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>
                <a:solidFill>
                  <a:schemeClr val="bg1"/>
                </a:solidFill>
                <a:latin typeface="Calibri" pitchFamily="34" charset="0"/>
              </a:rPr>
              <a:t>А</a:t>
            </a:r>
          </a:p>
        </p:txBody>
      </p:sp>
      <p:sp>
        <p:nvSpPr>
          <p:cNvPr id="32773" name="Прямоугольник 7"/>
          <p:cNvSpPr>
            <a:spLocks noChangeArrowheads="1"/>
          </p:cNvSpPr>
          <p:nvPr/>
        </p:nvSpPr>
        <p:spPr bwMode="auto">
          <a:xfrm>
            <a:off x="4511676" y="836613"/>
            <a:ext cx="5762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>
                <a:solidFill>
                  <a:schemeClr val="bg1"/>
                </a:solidFill>
                <a:latin typeface="Calibri" pitchFamily="34" charset="0"/>
              </a:rPr>
              <a:t>Б</a:t>
            </a:r>
          </a:p>
        </p:txBody>
      </p:sp>
      <p:sp>
        <p:nvSpPr>
          <p:cNvPr id="32774" name="Прямоугольник 8"/>
          <p:cNvSpPr>
            <a:spLocks noChangeArrowheads="1"/>
          </p:cNvSpPr>
          <p:nvPr/>
        </p:nvSpPr>
        <p:spPr bwMode="auto">
          <a:xfrm>
            <a:off x="8256588" y="0"/>
            <a:ext cx="6477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>
                <a:solidFill>
                  <a:schemeClr val="bg1"/>
                </a:solidFill>
                <a:latin typeface="Calibri" pitchFamily="34" charset="0"/>
              </a:rPr>
              <a:t>В</a:t>
            </a:r>
          </a:p>
        </p:txBody>
      </p:sp>
      <p:sp>
        <p:nvSpPr>
          <p:cNvPr id="32775" name="Прямоугольник 9"/>
          <p:cNvSpPr>
            <a:spLocks noChangeArrowheads="1"/>
          </p:cNvSpPr>
          <p:nvPr/>
        </p:nvSpPr>
        <p:spPr bwMode="auto">
          <a:xfrm>
            <a:off x="8183564" y="3716338"/>
            <a:ext cx="21605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latin typeface="Times New Roman" pitchFamily="18" charset="0"/>
                <a:cs typeface="Times New Roman" pitchFamily="18" charset="0"/>
              </a:rPr>
              <a:t>Норильск</a:t>
            </a:r>
          </a:p>
        </p:txBody>
      </p:sp>
      <p:sp>
        <p:nvSpPr>
          <p:cNvPr id="32776" name="Прямоугольник 10"/>
          <p:cNvSpPr>
            <a:spLocks noChangeArrowheads="1"/>
          </p:cNvSpPr>
          <p:nvPr/>
        </p:nvSpPr>
        <p:spPr bwMode="auto">
          <a:xfrm>
            <a:off x="4872039" y="4508500"/>
            <a:ext cx="23764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latin typeface="Times New Roman" pitchFamily="18" charset="0"/>
                <a:cs typeface="Times New Roman" pitchFamily="18" charset="0"/>
              </a:rPr>
              <a:t>Дербент</a:t>
            </a:r>
          </a:p>
        </p:txBody>
      </p:sp>
      <p:sp>
        <p:nvSpPr>
          <p:cNvPr id="32777" name="Прямоугольник 11"/>
          <p:cNvSpPr>
            <a:spLocks noChangeArrowheads="1"/>
          </p:cNvSpPr>
          <p:nvPr/>
        </p:nvSpPr>
        <p:spPr bwMode="auto">
          <a:xfrm>
            <a:off x="1703389" y="5229226"/>
            <a:ext cx="2879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latin typeface="Times New Roman" pitchFamily="18" charset="0"/>
                <a:cs typeface="Times New Roman" pitchFamily="18" charset="0"/>
              </a:rPr>
              <a:t>Калининград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389" y="2997200"/>
            <a:ext cx="8785225" cy="50323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Чем и почему отличаются национальные костюмы?</a:t>
            </a:r>
          </a:p>
        </p:txBody>
      </p:sp>
      <p:pic>
        <p:nvPicPr>
          <p:cNvPr id="33794" name="Picture 2" descr="C:\Users\татьяна\Desktop\Урок климат и человек\Рисунки к открытому уроку\12664f3b47b0[1]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30000"/>
          </a:blip>
          <a:srcRect/>
          <a:stretch>
            <a:fillRect/>
          </a:stretch>
        </p:blipFill>
        <p:spPr>
          <a:xfrm>
            <a:off x="4583114" y="3644900"/>
            <a:ext cx="3324225" cy="2857500"/>
          </a:xfrm>
        </p:spPr>
      </p:pic>
      <p:pic>
        <p:nvPicPr>
          <p:cNvPr id="33795" name="Picture 2" descr="http://npeople.ucoz.ru/_ph/3/2/387578164.jpg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3"/>
          <a:srcRect l="20636" t="14192" r="18007" b="5309"/>
          <a:stretch>
            <a:fillRect/>
          </a:stretch>
        </p:blipFill>
        <p:spPr>
          <a:xfrm>
            <a:off x="8040689" y="404814"/>
            <a:ext cx="2447925" cy="2395537"/>
          </a:xfrm>
        </p:spPr>
      </p:pic>
      <p:pic>
        <p:nvPicPr>
          <p:cNvPr id="33796" name="Picture 2" descr="http://npeople.ucoz.ru/_ph/3/2/253837811.jpg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2135188" y="260350"/>
            <a:ext cx="1655762" cy="2522538"/>
          </a:xfrm>
        </p:spPr>
      </p:pic>
      <p:pic>
        <p:nvPicPr>
          <p:cNvPr id="33797" name="Picture 4" descr="C:\Users\татьяна\Desktop\Урок климат и человек\Рисунки к открытому уроку\enci-zim-odezhda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92539" y="333376"/>
            <a:ext cx="145732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4" descr="http://www.narodko.ru/image/dress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43926" y="3429001"/>
            <a:ext cx="1617663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6" descr="http://www.narodko.ru/image/clothes_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24113" y="3714750"/>
            <a:ext cx="1854200" cy="29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4" descr="Ненцы. Традиционная одежда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48301" y="404813"/>
            <a:ext cx="2232025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9875" y="5876925"/>
            <a:ext cx="4464050" cy="6477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Национальный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костюм 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донских казачек</a:t>
            </a:r>
          </a:p>
        </p:txBody>
      </p:sp>
      <p:pic>
        <p:nvPicPr>
          <p:cNvPr id="34818" name="Содержимое 3" descr="строганина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608888" y="188913"/>
            <a:ext cx="2735262" cy="2303462"/>
          </a:xfrm>
        </p:spPr>
      </p:pic>
      <p:pic>
        <p:nvPicPr>
          <p:cNvPr id="34819" name="Picture 4" descr="C:\Users\татьяна\Desktop\Урок климат и человек\Рисунки к открытому уроку\20091208-kubkitchen-03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56589" y="4297364"/>
            <a:ext cx="2047875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6" descr="C:\Users\татьяна\Desktop\Урок климат и человек\Рисунки к открытому уроку\20091208-kubkitchen-02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92313" y="4221163"/>
            <a:ext cx="1905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8" descr="C:\Users\татьяна\Desktop\Урок климат и человек\Рисунки к открытому уроку\imagesCAE9890W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24789" y="2636839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9" descr="C:\Users\татьяна\Desktop\Урок климат и человек\Рисунки к открытому уроку\20091208-kubkitchen-08[1]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74825" y="1916113"/>
            <a:ext cx="1905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0" descr="C:\Users\татьяна\Desktop\Урок климат и человек\Рисунки к открытому уроку\12664f3b47b0[1].gif"/>
          <p:cNvPicPr>
            <a:picLocks noChangeAspect="1" noChangeArrowheads="1"/>
          </p:cNvPicPr>
          <p:nvPr/>
        </p:nvPicPr>
        <p:blipFill>
          <a:blip r:embed="rId8">
            <a:lum bright="-20000"/>
          </a:blip>
          <a:srcRect/>
          <a:stretch>
            <a:fillRect/>
          </a:stretch>
        </p:blipFill>
        <p:spPr bwMode="auto">
          <a:xfrm>
            <a:off x="4367214" y="3284538"/>
            <a:ext cx="332422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3" descr="Ненцы. Традиционная одежда"/>
          <p:cNvPicPr>
            <a:picLocks noChangeAspect="1" noChangeArrowheads="1"/>
          </p:cNvPicPr>
          <p:nvPr/>
        </p:nvPicPr>
        <p:blipFill>
          <a:blip r:embed="rId9"/>
          <a:srcRect l="22581" t="6535"/>
          <a:stretch>
            <a:fillRect/>
          </a:stretch>
        </p:blipFill>
        <p:spPr bwMode="auto">
          <a:xfrm>
            <a:off x="5159375" y="1"/>
            <a:ext cx="1728788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5" name="Прямоугольник 11"/>
          <p:cNvSpPr>
            <a:spLocks noChangeArrowheads="1"/>
          </p:cNvSpPr>
          <p:nvPr/>
        </p:nvSpPr>
        <p:spPr bwMode="auto">
          <a:xfrm>
            <a:off x="4872038" y="2708275"/>
            <a:ext cx="25193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Ненецкий национальный костюм</a:t>
            </a:r>
          </a:p>
        </p:txBody>
      </p:sp>
      <p:pic>
        <p:nvPicPr>
          <p:cNvPr id="34826" name="Picture 7" descr="C:\Users\татьяна\Desktop\Урок климат и человек\Рисунки к открытому уроку\images[3]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63750" y="26035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7" name="Прямоугольник 20"/>
          <p:cNvSpPr>
            <a:spLocks noChangeArrowheads="1"/>
          </p:cNvSpPr>
          <p:nvPr/>
        </p:nvSpPr>
        <p:spPr bwMode="auto">
          <a:xfrm>
            <a:off x="4079875" y="260351"/>
            <a:ext cx="863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latin typeface="Calibri" pitchFamily="34" charset="0"/>
              </a:rPr>
              <a:t>А</a:t>
            </a:r>
          </a:p>
        </p:txBody>
      </p:sp>
      <p:sp>
        <p:nvSpPr>
          <p:cNvPr id="34828" name="Прямоугольник 21"/>
          <p:cNvSpPr>
            <a:spLocks noChangeArrowheads="1"/>
          </p:cNvSpPr>
          <p:nvPr/>
        </p:nvSpPr>
        <p:spPr bwMode="auto">
          <a:xfrm>
            <a:off x="3719514" y="1989138"/>
            <a:ext cx="50482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>
                <a:latin typeface="Calibri" pitchFamily="34" charset="0"/>
              </a:rPr>
              <a:t>Б</a:t>
            </a:r>
            <a:endParaRPr lang="ru-RU" sz="4400">
              <a:latin typeface="Calibri" pitchFamily="34" charset="0"/>
            </a:endParaRPr>
          </a:p>
        </p:txBody>
      </p:sp>
      <p:sp>
        <p:nvSpPr>
          <p:cNvPr id="34829" name="Прямоугольник 22"/>
          <p:cNvSpPr>
            <a:spLocks noChangeArrowheads="1"/>
          </p:cNvSpPr>
          <p:nvPr/>
        </p:nvSpPr>
        <p:spPr bwMode="auto">
          <a:xfrm>
            <a:off x="3792539" y="4221164"/>
            <a:ext cx="7905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>
                <a:latin typeface="Calibri" pitchFamily="34" charset="0"/>
              </a:rPr>
              <a:t>В</a:t>
            </a:r>
            <a:endParaRPr lang="ru-RU" sz="4400">
              <a:latin typeface="Calibri" pitchFamily="34" charset="0"/>
            </a:endParaRPr>
          </a:p>
        </p:txBody>
      </p:sp>
      <p:sp>
        <p:nvSpPr>
          <p:cNvPr id="34830" name="Прямоугольник 23"/>
          <p:cNvSpPr>
            <a:spLocks noChangeArrowheads="1"/>
          </p:cNvSpPr>
          <p:nvPr/>
        </p:nvSpPr>
        <p:spPr bwMode="auto">
          <a:xfrm>
            <a:off x="7175501" y="404814"/>
            <a:ext cx="57626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>
                <a:latin typeface="Calibri" pitchFamily="34" charset="0"/>
              </a:rPr>
              <a:t>Г</a:t>
            </a:r>
            <a:endParaRPr lang="ru-RU" sz="4400">
              <a:latin typeface="Calibri" pitchFamily="34" charset="0"/>
            </a:endParaRPr>
          </a:p>
        </p:txBody>
      </p:sp>
      <p:sp>
        <p:nvSpPr>
          <p:cNvPr id="34831" name="Прямоугольник 24"/>
          <p:cNvSpPr>
            <a:spLocks noChangeArrowheads="1"/>
          </p:cNvSpPr>
          <p:nvPr/>
        </p:nvSpPr>
        <p:spPr bwMode="auto">
          <a:xfrm>
            <a:off x="7319963" y="2492375"/>
            <a:ext cx="57626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>
                <a:latin typeface="Calibri" pitchFamily="34" charset="0"/>
              </a:rPr>
              <a:t>Д</a:t>
            </a:r>
            <a:endParaRPr lang="ru-RU" sz="4400">
              <a:latin typeface="Calibri" pitchFamily="34" charset="0"/>
            </a:endParaRPr>
          </a:p>
        </p:txBody>
      </p:sp>
      <p:sp>
        <p:nvSpPr>
          <p:cNvPr id="34832" name="Прямоугольник 25"/>
          <p:cNvSpPr>
            <a:spLocks noChangeArrowheads="1"/>
          </p:cNvSpPr>
          <p:nvPr/>
        </p:nvSpPr>
        <p:spPr bwMode="auto">
          <a:xfrm>
            <a:off x="7896226" y="4365625"/>
            <a:ext cx="512763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>
                <a:latin typeface="Calibri" pitchFamily="34" charset="0"/>
              </a:rPr>
              <a:t>Е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9875" y="5876925"/>
            <a:ext cx="4464050" cy="6477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Национальный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костюм 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донских казачек</a:t>
            </a:r>
          </a:p>
        </p:txBody>
      </p:sp>
      <p:pic>
        <p:nvPicPr>
          <p:cNvPr id="36866" name="Содержимое 3" descr="строганина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08888" y="188913"/>
            <a:ext cx="2735262" cy="2303462"/>
          </a:xfrm>
        </p:spPr>
      </p:pic>
      <p:pic>
        <p:nvPicPr>
          <p:cNvPr id="36867" name="Picture 4" descr="C:\Users\татьяна\Desktop\Урок климат и человек\Рисунки к открытому уроку\20091208-kubkitchen-03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99463" y="4476750"/>
            <a:ext cx="1905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6" descr="C:\Users\татьяна\Desktop\Урок климат и человек\Рисунки к открытому уроку\20091208-kubkitchen-02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92313" y="4221163"/>
            <a:ext cx="1905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8" descr="C:\Users\татьяна\Desktop\Урок климат и человек\Рисунки к открытому уроку\imagesCAE9890W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24789" y="2636839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9" descr="C:\Users\татьяна\Desktop\Урок климат и человек\Рисунки к открытому уроку\20091208-kubkitchen-08[1]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74825" y="1916113"/>
            <a:ext cx="1905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10" descr="C:\Users\татьяна\Desktop\Урок климат и человек\Рисунки к открытому уроку\12664f3b47b0[1].gif"/>
          <p:cNvPicPr>
            <a:picLocks noChangeAspect="1" noChangeArrowheads="1"/>
          </p:cNvPicPr>
          <p:nvPr/>
        </p:nvPicPr>
        <p:blipFill>
          <a:blip r:embed="rId7">
            <a:lum bright="-20000"/>
          </a:blip>
          <a:srcRect/>
          <a:stretch>
            <a:fillRect/>
          </a:stretch>
        </p:blipFill>
        <p:spPr bwMode="auto">
          <a:xfrm>
            <a:off x="4367214" y="3284538"/>
            <a:ext cx="332422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3" descr="Ненцы. Традиционная одежда"/>
          <p:cNvPicPr>
            <a:picLocks noChangeAspect="1" noChangeArrowheads="1"/>
          </p:cNvPicPr>
          <p:nvPr/>
        </p:nvPicPr>
        <p:blipFill>
          <a:blip r:embed="rId8"/>
          <a:srcRect l="22581" t="6535"/>
          <a:stretch>
            <a:fillRect/>
          </a:stretch>
        </p:blipFill>
        <p:spPr bwMode="auto">
          <a:xfrm>
            <a:off x="5159375" y="1"/>
            <a:ext cx="1728788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3" name="Прямоугольник 11"/>
          <p:cNvSpPr>
            <a:spLocks noChangeArrowheads="1"/>
          </p:cNvSpPr>
          <p:nvPr/>
        </p:nvSpPr>
        <p:spPr bwMode="auto">
          <a:xfrm>
            <a:off x="4872038" y="2708275"/>
            <a:ext cx="25193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Ненецкий национальный костюм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6816725" y="1052514"/>
            <a:ext cx="935038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4" name="Стрелка вправо 13"/>
          <p:cNvSpPr/>
          <p:nvPr/>
        </p:nvSpPr>
        <p:spPr>
          <a:xfrm rot="2673715">
            <a:off x="6546851" y="1917700"/>
            <a:ext cx="1609725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36876" name="Picture 7" descr="C:\Users\татьяна\Desktop\Урок климат и человек\Рисунки к открытому уроку\images[3]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63750" y="26035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Стрелка вправо 15"/>
          <p:cNvSpPr/>
          <p:nvPr/>
        </p:nvSpPr>
        <p:spPr>
          <a:xfrm rot="10800000">
            <a:off x="4079876" y="981075"/>
            <a:ext cx="1008063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7" name="Стрелка вправо 16"/>
          <p:cNvSpPr/>
          <p:nvPr/>
        </p:nvSpPr>
        <p:spPr>
          <a:xfrm rot="13912902">
            <a:off x="3113882" y="3505995"/>
            <a:ext cx="153035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9" name="Стрелка вправо 18"/>
          <p:cNvSpPr/>
          <p:nvPr/>
        </p:nvSpPr>
        <p:spPr>
          <a:xfrm rot="9575060">
            <a:off x="3606800" y="4768850"/>
            <a:ext cx="118745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0" name="Стрелка вправо 19"/>
          <p:cNvSpPr/>
          <p:nvPr/>
        </p:nvSpPr>
        <p:spPr>
          <a:xfrm rot="1061700">
            <a:off x="7508876" y="4899026"/>
            <a:ext cx="1222375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36881" name="Прямоугольник 20"/>
          <p:cNvSpPr>
            <a:spLocks noChangeArrowheads="1"/>
          </p:cNvSpPr>
          <p:nvPr/>
        </p:nvSpPr>
        <p:spPr bwMode="auto">
          <a:xfrm>
            <a:off x="4079875" y="260351"/>
            <a:ext cx="863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latin typeface="Calibri" pitchFamily="34" charset="0"/>
              </a:rPr>
              <a:t>А</a:t>
            </a:r>
          </a:p>
        </p:txBody>
      </p:sp>
      <p:sp>
        <p:nvSpPr>
          <p:cNvPr id="36882" name="Прямоугольник 21"/>
          <p:cNvSpPr>
            <a:spLocks noChangeArrowheads="1"/>
          </p:cNvSpPr>
          <p:nvPr/>
        </p:nvSpPr>
        <p:spPr bwMode="auto">
          <a:xfrm>
            <a:off x="3719514" y="1989138"/>
            <a:ext cx="50482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>
                <a:latin typeface="Calibri" pitchFamily="34" charset="0"/>
              </a:rPr>
              <a:t>Б</a:t>
            </a:r>
            <a:endParaRPr lang="ru-RU" sz="4400">
              <a:latin typeface="Calibri" pitchFamily="34" charset="0"/>
            </a:endParaRPr>
          </a:p>
        </p:txBody>
      </p:sp>
      <p:sp>
        <p:nvSpPr>
          <p:cNvPr id="36883" name="Прямоугольник 22"/>
          <p:cNvSpPr>
            <a:spLocks noChangeArrowheads="1"/>
          </p:cNvSpPr>
          <p:nvPr/>
        </p:nvSpPr>
        <p:spPr bwMode="auto">
          <a:xfrm>
            <a:off x="3792539" y="4221164"/>
            <a:ext cx="7905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>
                <a:latin typeface="Calibri" pitchFamily="34" charset="0"/>
              </a:rPr>
              <a:t>В</a:t>
            </a:r>
            <a:endParaRPr lang="ru-RU" sz="4400">
              <a:latin typeface="Calibri" pitchFamily="34" charset="0"/>
            </a:endParaRPr>
          </a:p>
        </p:txBody>
      </p:sp>
      <p:sp>
        <p:nvSpPr>
          <p:cNvPr id="36884" name="Прямоугольник 23"/>
          <p:cNvSpPr>
            <a:spLocks noChangeArrowheads="1"/>
          </p:cNvSpPr>
          <p:nvPr/>
        </p:nvSpPr>
        <p:spPr bwMode="auto">
          <a:xfrm>
            <a:off x="7175501" y="404814"/>
            <a:ext cx="57626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>
                <a:latin typeface="Calibri" pitchFamily="34" charset="0"/>
              </a:rPr>
              <a:t>Г</a:t>
            </a:r>
            <a:endParaRPr lang="ru-RU" sz="4400">
              <a:latin typeface="Calibri" pitchFamily="34" charset="0"/>
            </a:endParaRPr>
          </a:p>
        </p:txBody>
      </p:sp>
      <p:sp>
        <p:nvSpPr>
          <p:cNvPr id="36885" name="Прямоугольник 24"/>
          <p:cNvSpPr>
            <a:spLocks noChangeArrowheads="1"/>
          </p:cNvSpPr>
          <p:nvPr/>
        </p:nvSpPr>
        <p:spPr bwMode="auto">
          <a:xfrm>
            <a:off x="7319963" y="2565400"/>
            <a:ext cx="576262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>
                <a:latin typeface="Calibri" pitchFamily="34" charset="0"/>
              </a:rPr>
              <a:t>Д</a:t>
            </a:r>
            <a:endParaRPr lang="ru-RU" sz="4400">
              <a:latin typeface="Calibri" pitchFamily="34" charset="0"/>
            </a:endParaRPr>
          </a:p>
        </p:txBody>
      </p:sp>
      <p:sp>
        <p:nvSpPr>
          <p:cNvPr id="36886" name="Прямоугольник 25"/>
          <p:cNvSpPr>
            <a:spLocks noChangeArrowheads="1"/>
          </p:cNvSpPr>
          <p:nvPr/>
        </p:nvSpPr>
        <p:spPr bwMode="auto">
          <a:xfrm>
            <a:off x="7896226" y="4365625"/>
            <a:ext cx="512763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>
                <a:latin typeface="Calibri" pitchFamily="34" charset="0"/>
              </a:rPr>
              <a:t>Е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1313" y="274639"/>
            <a:ext cx="4176712" cy="1425575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Влияние климата на здоровье</a:t>
            </a:r>
          </a:p>
        </p:txBody>
      </p:sp>
      <p:pic>
        <p:nvPicPr>
          <p:cNvPr id="38914" name="Picture 10" descr="http://www.kp.ru/f/12/image/76/15/289157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96361" y="2058989"/>
            <a:ext cx="1833562" cy="2425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5" name="Picture 6" descr="http://img.nr2.ru/pict/arts1/07/40/7404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88031">
            <a:off x="225425" y="574808"/>
            <a:ext cx="238125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2" descr="http://t2.gstatic.com/images?q=tbn:ANd9GcSFAvwOAs8idikj_gh9rusnCXjshel05DPi3_XWo8aAxhnvWcKUh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62082" y="2444750"/>
            <a:ext cx="2628900" cy="1968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7" name="Picture 6" descr="http://img.rosbalt.ru/pics17/snegopad_23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60587" y="2058988"/>
            <a:ext cx="1800225" cy="2334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8" name="Picture 6" descr="Метеочувствительность: как научиться с ней жить?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89996" y="4843464"/>
            <a:ext cx="2017712" cy="1852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9" name="Picture 6" descr="http://t3.gstatic.com/images?q=tbn:ANd9GcQccMrNekGGsU6QEUFigR372s2RtI1tuAmc7dEs22Q7VvL5DMu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14494" y="4543427"/>
            <a:ext cx="2124075" cy="2152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20" name="Picture 8" descr="http://t2.gstatic.com/images?q=tbn:ANd9GcTHq0LSKJ6oTmWSv5PvFfzw3gj1oCrjhL7Od2M6ePUGA5tIIteD8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46249" y="4843464"/>
            <a:ext cx="2628900" cy="1733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21" name="Picture 4" descr="http://vyatka.ru/upload/iblock/ed3/solnce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825038" y="740570"/>
            <a:ext cx="2124075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D3B2749-A45A-4735-A6A9-60A86062A2BC}"/>
              </a:ext>
            </a:extLst>
          </p:cNvPr>
          <p:cNvSpPr/>
          <p:nvPr/>
        </p:nvSpPr>
        <p:spPr>
          <a:xfrm>
            <a:off x="965688" y="1943100"/>
            <a:ext cx="10260623" cy="2839915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КОМФОРТНОСТЬ</a:t>
            </a:r>
            <a:r>
              <a:rPr lang="ru-RU" sz="4400" b="1" dirty="0">
                <a:solidFill>
                  <a:srgbClr val="002060"/>
                </a:solidFill>
              </a:rPr>
              <a:t>  проживания людей и характер их хозяйственной деятельности зависят от климата.</a:t>
            </a:r>
          </a:p>
        </p:txBody>
      </p:sp>
    </p:spTree>
    <p:extLst>
      <p:ext uri="{BB962C8B-B14F-4D97-AF65-F5344CB8AC3E}">
        <p14:creationId xmlns:p14="http://schemas.microsoft.com/office/powerpoint/2010/main" val="377502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Проверка Домашнего задания</a:t>
            </a:r>
            <a:endParaRPr lang="ru-RU" sz="3200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8C126BB-78BD-4534-ADA2-7B3817CE96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417626"/>
              </p:ext>
            </p:extLst>
          </p:nvPr>
        </p:nvGraphicFramePr>
        <p:xfrm>
          <a:off x="1904301" y="1858329"/>
          <a:ext cx="7175065" cy="42774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2256">
                  <a:extLst>
                    <a:ext uri="{9D8B030D-6E8A-4147-A177-3AD203B41FA5}">
                      <a16:colId xmlns:a16="http://schemas.microsoft.com/office/drawing/2014/main" val="1868260746"/>
                    </a:ext>
                  </a:extLst>
                </a:gridCol>
                <a:gridCol w="1495383">
                  <a:extLst>
                    <a:ext uri="{9D8B030D-6E8A-4147-A177-3AD203B41FA5}">
                      <a16:colId xmlns:a16="http://schemas.microsoft.com/office/drawing/2014/main" val="3638232177"/>
                    </a:ext>
                  </a:extLst>
                </a:gridCol>
                <a:gridCol w="580477">
                  <a:extLst>
                    <a:ext uri="{9D8B030D-6E8A-4147-A177-3AD203B41FA5}">
                      <a16:colId xmlns:a16="http://schemas.microsoft.com/office/drawing/2014/main" val="1182825030"/>
                    </a:ext>
                  </a:extLst>
                </a:gridCol>
                <a:gridCol w="619364">
                  <a:extLst>
                    <a:ext uri="{9D8B030D-6E8A-4147-A177-3AD203B41FA5}">
                      <a16:colId xmlns:a16="http://schemas.microsoft.com/office/drawing/2014/main" val="2737372258"/>
                    </a:ext>
                  </a:extLst>
                </a:gridCol>
                <a:gridCol w="3997585">
                  <a:extLst>
                    <a:ext uri="{9D8B030D-6E8A-4147-A177-3AD203B41FA5}">
                      <a16:colId xmlns:a16="http://schemas.microsoft.com/office/drawing/2014/main" val="908422742"/>
                    </a:ext>
                  </a:extLst>
                </a:gridCol>
              </a:tblGrid>
              <a:tr h="702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№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п/п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понятие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№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п/п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значение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115549"/>
                  </a:ext>
                </a:extLst>
              </a:tr>
              <a:tr h="3534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Климат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Атмосферный вихрь с повышенным давлением в центре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510011"/>
                  </a:ext>
                </a:extLst>
              </a:tr>
              <a:tr h="3534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Солнечная радиация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Б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Изменение свойств воздушных масс при их движении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169832"/>
                  </a:ext>
                </a:extLst>
              </a:tr>
              <a:tr h="3534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Суммарная радиация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В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Система воздушных течений над поверхностью Земли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278164"/>
                  </a:ext>
                </a:extLst>
              </a:tr>
              <a:tr h="3534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Воздушная масса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Г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Переходные зоны между различными воздушными массами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616725"/>
                  </a:ext>
                </a:extLst>
              </a:tr>
              <a:tr h="3534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Циркуляция атмосферы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Д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Многолетний режим погоды в данной местности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044264"/>
                  </a:ext>
                </a:extLst>
              </a:tr>
              <a:tr h="3597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Трансформация воздушных масс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Излучение солнцем тепла и света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019959"/>
                  </a:ext>
                </a:extLst>
              </a:tr>
              <a:tr h="3534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Атмосферный фронт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Ж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Разница между самой высокой и самой низкой температурой воздуха за сутки, месяц, год.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739069"/>
                  </a:ext>
                </a:extLst>
              </a:tr>
              <a:tr h="3534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Циклон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З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Большие объёмы воздуха тропосферы со сравнительно одинаковыми свойствами.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958685"/>
                  </a:ext>
                </a:extLst>
              </a:tr>
              <a:tr h="3534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Антициклон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Атмосферный вихрь с понижением давления в центре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314208"/>
                  </a:ext>
                </a:extLst>
              </a:tr>
              <a:tr h="3879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Амплитуда температуры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К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Приходящая солнечная радиация на поверхности Земли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10937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1DBF70-53DF-428E-A1BB-3945E48197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8" y="1142994"/>
            <a:ext cx="11965143" cy="5600705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75B56B7-E057-4D06-887E-62DF9AE9D1C2}"/>
              </a:ext>
            </a:extLst>
          </p:cNvPr>
          <p:cNvSpPr/>
          <p:nvPr/>
        </p:nvSpPr>
        <p:spPr>
          <a:xfrm>
            <a:off x="1907930" y="237392"/>
            <a:ext cx="8695593" cy="729761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Районы России по комфортности климата</a:t>
            </a:r>
          </a:p>
        </p:txBody>
      </p:sp>
    </p:spTree>
    <p:extLst>
      <p:ext uri="{BB962C8B-B14F-4D97-AF65-F5344CB8AC3E}">
        <p14:creationId xmlns:p14="http://schemas.microsoft.com/office/powerpoint/2010/main" val="3354573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6E04F2-EA86-4030-89F0-BCAAA13E96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3" y="1600200"/>
            <a:ext cx="11983474" cy="5010883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34C244F-A155-4448-8C92-4F92BDD72B1C}"/>
              </a:ext>
            </a:extLst>
          </p:cNvPr>
          <p:cNvSpPr/>
          <p:nvPr/>
        </p:nvSpPr>
        <p:spPr>
          <a:xfrm>
            <a:off x="411773" y="351692"/>
            <a:ext cx="11368453" cy="1028700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Территорию России </a:t>
            </a:r>
            <a:r>
              <a:rPr lang="ru-RU" sz="3200" b="1" dirty="0">
                <a:solidFill>
                  <a:srgbClr val="002060"/>
                </a:solidFill>
              </a:rPr>
              <a:t>можно поделить на несколько зон по уровню благоприятности для жизни населения.</a:t>
            </a:r>
          </a:p>
        </p:txBody>
      </p:sp>
    </p:spTree>
    <p:extLst>
      <p:ext uri="{BB962C8B-B14F-4D97-AF65-F5344CB8AC3E}">
        <p14:creationId xmlns:p14="http://schemas.microsoft.com/office/powerpoint/2010/main" val="2513553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9CED94B-879D-4A59-B634-B8FD6922ACB5}"/>
              </a:ext>
            </a:extLst>
          </p:cNvPr>
          <p:cNvSpPr/>
          <p:nvPr/>
        </p:nvSpPr>
        <p:spPr>
          <a:xfrm>
            <a:off x="967153" y="334107"/>
            <a:ext cx="9583616" cy="2751993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Наиболее благоприятными </a:t>
            </a:r>
            <a:r>
              <a:rPr lang="ru-RU" sz="3600" b="1" dirty="0">
                <a:solidFill>
                  <a:srgbClr val="002060"/>
                </a:solidFill>
              </a:rPr>
              <a:t>условиями для жизни обладают области умеренного континентального и континентального климата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юге Русской равнины и Западной Сибири.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D177307-6776-45D6-826A-50A814EF6F8C}"/>
              </a:ext>
            </a:extLst>
          </p:cNvPr>
          <p:cNvSpPr/>
          <p:nvPr/>
        </p:nvSpPr>
        <p:spPr>
          <a:xfrm>
            <a:off x="2118946" y="3429000"/>
            <a:ext cx="9583616" cy="2488223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Поддержание жизнедеятельности </a:t>
            </a:r>
            <a:r>
              <a:rPr lang="ru-RU" sz="3600" b="1" dirty="0">
                <a:solidFill>
                  <a:srgbClr val="002060"/>
                </a:solidFill>
              </a:rPr>
              <a:t>населения в крайне неблагоприятных районах проживания требует огромных материальных затрат.</a:t>
            </a:r>
          </a:p>
        </p:txBody>
      </p:sp>
    </p:spTree>
    <p:extLst>
      <p:ext uri="{BB962C8B-B14F-4D97-AF65-F5344CB8AC3E}">
        <p14:creationId xmlns:p14="http://schemas.microsoft.com/office/powerpoint/2010/main" val="978459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1E4C05-20E5-4A3E-B6B8-95E183970C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3BD4C9-8EF2-4448-A8BF-55363E6DDE81}"/>
              </a:ext>
            </a:extLst>
          </p:cNvPr>
          <p:cNvSpPr/>
          <p:nvPr/>
        </p:nvSpPr>
        <p:spPr>
          <a:xfrm>
            <a:off x="2620108" y="96715"/>
            <a:ext cx="9214338" cy="624254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комфортности климата зависит плотность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1116824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966DD77C-FB65-4182-8D7D-DD965C8B518D}"/>
              </a:ext>
            </a:extLst>
          </p:cNvPr>
          <p:cNvSpPr/>
          <p:nvPr/>
        </p:nvSpPr>
        <p:spPr>
          <a:xfrm>
            <a:off x="2412023" y="254976"/>
            <a:ext cx="7367954" cy="60667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АГРОКЛИМАТИЧЕСКИЕ РЕСУРСЫ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67493BD-4BCF-4085-AE69-588CF18F129A}"/>
              </a:ext>
            </a:extLst>
          </p:cNvPr>
          <p:cNvSpPr/>
          <p:nvPr/>
        </p:nvSpPr>
        <p:spPr>
          <a:xfrm>
            <a:off x="527539" y="1125416"/>
            <a:ext cx="11482753" cy="1116622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Агроклиматические ресурсы </a:t>
            </a:r>
            <a:r>
              <a:rPr lang="ru-RU" sz="3200" b="1" dirty="0">
                <a:solidFill>
                  <a:srgbClr val="002060"/>
                </a:solidFill>
              </a:rPr>
              <a:t>– свойства климата, которые обеспечивают сельскохозяйственное производство.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DC363EE-1BEB-4FC7-91F5-15DECF822B0C}"/>
              </a:ext>
            </a:extLst>
          </p:cNvPr>
          <p:cNvSpPr/>
          <p:nvPr/>
        </p:nvSpPr>
        <p:spPr>
          <a:xfrm>
            <a:off x="2206868" y="2387111"/>
            <a:ext cx="8124093" cy="4215913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агроклиматическим показателям относятся: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-длительность </a:t>
            </a:r>
            <a:r>
              <a:rPr lang="ru-RU" sz="2800" b="1" dirty="0">
                <a:solidFill>
                  <a:srgbClr val="002060"/>
                </a:solidFill>
              </a:rPr>
              <a:t>периода со средними температурами воздуха выше +10°С;</a:t>
            </a:r>
          </a:p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-сумма </a:t>
            </a:r>
            <a:r>
              <a:rPr lang="ru-RU" sz="2800" b="1" dirty="0">
                <a:solidFill>
                  <a:srgbClr val="002060"/>
                </a:solidFill>
              </a:rPr>
              <a:t>температур за этот период;</a:t>
            </a:r>
          </a:p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-коэффициент </a:t>
            </a:r>
            <a:r>
              <a:rPr lang="ru-RU" sz="2800" b="1" dirty="0">
                <a:solidFill>
                  <a:srgbClr val="002060"/>
                </a:solidFill>
              </a:rPr>
              <a:t>увлажнения;</a:t>
            </a:r>
          </a:p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-продолжительность </a:t>
            </a:r>
            <a:r>
              <a:rPr lang="ru-RU" sz="2800" b="1" dirty="0">
                <a:solidFill>
                  <a:srgbClr val="002060"/>
                </a:solidFill>
              </a:rPr>
              <a:t>залегания снежного покрова;</a:t>
            </a:r>
          </a:p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-толщина </a:t>
            </a:r>
            <a:r>
              <a:rPr lang="ru-RU" sz="2800" b="1" dirty="0">
                <a:solidFill>
                  <a:srgbClr val="002060"/>
                </a:solidFill>
              </a:rPr>
              <a:t>снежного покрова;</a:t>
            </a:r>
          </a:p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-длительность </a:t>
            </a:r>
            <a:r>
              <a:rPr lang="ru-RU" sz="2800" b="1" dirty="0">
                <a:solidFill>
                  <a:srgbClr val="002060"/>
                </a:solidFill>
              </a:rPr>
              <a:t>безморозного периода.</a:t>
            </a:r>
          </a:p>
        </p:txBody>
      </p:sp>
    </p:spTree>
    <p:extLst>
      <p:ext uri="{BB962C8B-B14F-4D97-AF65-F5344CB8AC3E}">
        <p14:creationId xmlns:p14="http://schemas.microsoft.com/office/powerpoint/2010/main" val="400324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191544-9398-4483-9660-E470EB44AB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938" y="123665"/>
            <a:ext cx="7240256" cy="6610669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613B0B3-AAED-4FBB-B2E7-E2526709034F}"/>
              </a:ext>
            </a:extLst>
          </p:cNvPr>
          <p:cNvSpPr/>
          <p:nvPr/>
        </p:nvSpPr>
        <p:spPr>
          <a:xfrm>
            <a:off x="619856" y="1248508"/>
            <a:ext cx="4220307" cy="2488223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Климатические условия </a:t>
            </a:r>
            <a:r>
              <a:rPr lang="ru-RU" sz="2800" b="1" dirty="0">
                <a:solidFill>
                  <a:srgbClr val="002060"/>
                </a:solidFill>
              </a:rPr>
              <a:t>влияют на географию выращивания сельскохозяйственных культур.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A6B9F34-0025-4172-A655-684DE6879138}"/>
              </a:ext>
            </a:extLst>
          </p:cNvPr>
          <p:cNvSpPr/>
          <p:nvPr/>
        </p:nvSpPr>
        <p:spPr>
          <a:xfrm>
            <a:off x="624255" y="3859825"/>
            <a:ext cx="4220307" cy="2162908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Около 80% территории России</a:t>
            </a:r>
            <a:r>
              <a:rPr lang="ru-RU" sz="2800" b="1" dirty="0">
                <a:solidFill>
                  <a:srgbClr val="002060"/>
                </a:solidFill>
              </a:rPr>
              <a:t> непригодно для выращивания культурных растений.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171D45F0-3AC2-40DF-8DB4-7110A2882472}"/>
              </a:ext>
            </a:extLst>
          </p:cNvPr>
          <p:cNvSpPr/>
          <p:nvPr/>
        </p:nvSpPr>
        <p:spPr>
          <a:xfrm>
            <a:off x="703385" y="123665"/>
            <a:ext cx="5600700" cy="835271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Агроклиматические ресурсы России</a:t>
            </a:r>
          </a:p>
        </p:txBody>
      </p:sp>
    </p:spTree>
    <p:extLst>
      <p:ext uri="{BB962C8B-B14F-4D97-AF65-F5344CB8AC3E}">
        <p14:creationId xmlns:p14="http://schemas.microsoft.com/office/powerpoint/2010/main" val="1451947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201867-7F05-499C-8667-2545BE1B88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11" y="1221632"/>
            <a:ext cx="9228777" cy="5636368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7432589-A785-406F-9C46-F6A14BEC7EA9}"/>
              </a:ext>
            </a:extLst>
          </p:cNvPr>
          <p:cNvSpPr/>
          <p:nvPr/>
        </p:nvSpPr>
        <p:spPr>
          <a:xfrm>
            <a:off x="334108" y="202223"/>
            <a:ext cx="11728938" cy="1046285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На территории нашей страны каждый год случается до 185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опасных природных явлений</a:t>
            </a:r>
            <a:r>
              <a:rPr lang="ru-RU" sz="3200" b="1" dirty="0">
                <a:solidFill>
                  <a:srgbClr val="002060"/>
                </a:solidFill>
              </a:rPr>
              <a:t>, которые связаны с атмосферой.</a:t>
            </a:r>
          </a:p>
        </p:txBody>
      </p:sp>
    </p:spTree>
    <p:extLst>
      <p:ext uri="{BB962C8B-B14F-4D97-AF65-F5344CB8AC3E}">
        <p14:creationId xmlns:p14="http://schemas.microsoft.com/office/powerpoint/2010/main" val="19260008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33D5E9-AC64-4D11-BFB9-E0510E0ED6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969" y="2977295"/>
            <a:ext cx="6899031" cy="38807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9A1835-5DE2-4EB7-9E0F-6AB342AC7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963507" cy="3916973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88CD219-C68A-4342-A2FE-36D0F11E0803}"/>
              </a:ext>
            </a:extLst>
          </p:cNvPr>
          <p:cNvSpPr/>
          <p:nvPr/>
        </p:nvSpPr>
        <p:spPr>
          <a:xfrm>
            <a:off x="6096000" y="193431"/>
            <a:ext cx="5969977" cy="1688123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Засуха</a:t>
            </a:r>
            <a:r>
              <a:rPr lang="ru-RU" sz="2800" b="1" dirty="0">
                <a:solidFill>
                  <a:srgbClr val="002060"/>
                </a:solidFill>
              </a:rPr>
              <a:t> – многомесячная сухая погода при высокой температуре воздуха. Лесные и лесостепные районы.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FDF8692-B93E-4DA6-8CE2-850ED43C19AE}"/>
              </a:ext>
            </a:extLst>
          </p:cNvPr>
          <p:cNvSpPr/>
          <p:nvPr/>
        </p:nvSpPr>
        <p:spPr>
          <a:xfrm>
            <a:off x="4048859" y="2497016"/>
            <a:ext cx="5969977" cy="1459523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Засухи сопровождаются 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суховеями</a:t>
            </a:r>
            <a:r>
              <a:rPr lang="ru-RU" sz="2800" b="1" dirty="0">
                <a:solidFill>
                  <a:srgbClr val="002060"/>
                </a:solidFill>
              </a:rPr>
              <a:t> – жаркими сухими ветрами со скоростью более 5 м/с.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F3E776E-A6C3-4028-874E-309A1AF0A28C}"/>
              </a:ext>
            </a:extLst>
          </p:cNvPr>
          <p:cNvSpPr/>
          <p:nvPr/>
        </p:nvSpPr>
        <p:spPr>
          <a:xfrm>
            <a:off x="575897" y="4413740"/>
            <a:ext cx="5969977" cy="1661747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Засухи и суховеи </a:t>
            </a:r>
            <a:r>
              <a:rPr lang="ru-RU" sz="2800" b="1" dirty="0">
                <a:solidFill>
                  <a:srgbClr val="002060"/>
                </a:solidFill>
              </a:rPr>
              <a:t>уменьшают количество влаги в почве, препятствуют росту растений, а иногда приводят к гибели урожая.</a:t>
            </a:r>
          </a:p>
        </p:txBody>
      </p:sp>
    </p:spTree>
    <p:extLst>
      <p:ext uri="{BB962C8B-B14F-4D97-AF65-F5344CB8AC3E}">
        <p14:creationId xmlns:p14="http://schemas.microsoft.com/office/powerpoint/2010/main" val="19516340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810D99-6DC1-42B4-A238-FC3E634ACE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8725"/>
            <a:ext cx="12192000" cy="5629275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5388BEA-21CB-4921-9E10-9406FAB5A044}"/>
              </a:ext>
            </a:extLst>
          </p:cNvPr>
          <p:cNvSpPr/>
          <p:nvPr/>
        </p:nvSpPr>
        <p:spPr>
          <a:xfrm>
            <a:off x="167054" y="131884"/>
            <a:ext cx="11887200" cy="1890346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Ураганы</a:t>
            </a:r>
            <a:r>
              <a:rPr lang="ru-RU" sz="2800" b="1" dirty="0">
                <a:solidFill>
                  <a:srgbClr val="002060"/>
                </a:solidFill>
              </a:rPr>
              <a:t> – сильные ветры, скорость которых составляет более 30м/с. Они обладают </a:t>
            </a:r>
            <a:r>
              <a:rPr lang="ru-RU" sz="2800" b="1" dirty="0" err="1">
                <a:solidFill>
                  <a:srgbClr val="002060"/>
                </a:solidFill>
              </a:rPr>
              <a:t>колосальной</a:t>
            </a:r>
            <a:r>
              <a:rPr lang="ru-RU" sz="2800" b="1" dirty="0">
                <a:solidFill>
                  <a:srgbClr val="002060"/>
                </a:solidFill>
              </a:rPr>
              <a:t> разрушительной силой, и приносят огромные бедствия, уничтожая почвы, выворачивая деревья с корнями, снося крыши домов, повреждая линии электропередачи и т.д.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8BE4B43-83A6-4E3A-8349-6C46C8BE4BBA}"/>
              </a:ext>
            </a:extLst>
          </p:cNvPr>
          <p:cNvSpPr/>
          <p:nvPr/>
        </p:nvSpPr>
        <p:spPr>
          <a:xfrm>
            <a:off x="7499838" y="5794132"/>
            <a:ext cx="4554416" cy="931984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Ураганы характерны для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Дальнего Востока.</a:t>
            </a:r>
          </a:p>
        </p:txBody>
      </p:sp>
    </p:spTree>
    <p:extLst>
      <p:ext uri="{BB962C8B-B14F-4D97-AF65-F5344CB8AC3E}">
        <p14:creationId xmlns:p14="http://schemas.microsoft.com/office/powerpoint/2010/main" val="5595943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02602D-550A-4A42-99D2-8FAF7F9DA8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DD6CEF0-5BB1-46E1-8FB0-BB4B064D9758}"/>
              </a:ext>
            </a:extLst>
          </p:cNvPr>
          <p:cNvSpPr/>
          <p:nvPr/>
        </p:nvSpPr>
        <p:spPr>
          <a:xfrm>
            <a:off x="3279531" y="149470"/>
            <a:ext cx="8809892" cy="1582615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Заморозки</a:t>
            </a:r>
            <a:r>
              <a:rPr lang="ru-RU" sz="2800" b="1" dirty="0">
                <a:solidFill>
                  <a:srgbClr val="002060"/>
                </a:solidFill>
              </a:rPr>
              <a:t> неблагоприятны для растениеводства. Наиболее они опасны в период цветения ягодных и плодовых растений – груш, яблонь, смородины и малины.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89B461F-89B8-4DF8-AA40-BE41FE9A07F0}"/>
              </a:ext>
            </a:extLst>
          </p:cNvPr>
          <p:cNvSpPr/>
          <p:nvPr/>
        </p:nvSpPr>
        <p:spPr>
          <a:xfrm>
            <a:off x="413238" y="5222630"/>
            <a:ext cx="10058400" cy="1397977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Огромный ущерб хозяйству приносят продолжительные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ливневые дожди, град, гололедица, смерч. Туманы </a:t>
            </a:r>
            <a:r>
              <a:rPr lang="ru-RU" sz="2800" b="1" dirty="0">
                <a:solidFill>
                  <a:srgbClr val="002060"/>
                </a:solidFill>
              </a:rPr>
              <a:t>создают проблемы в работе транспорта.</a:t>
            </a:r>
          </a:p>
        </p:txBody>
      </p:sp>
    </p:spTree>
    <p:extLst>
      <p:ext uri="{BB962C8B-B14F-4D97-AF65-F5344CB8AC3E}">
        <p14:creationId xmlns:p14="http://schemas.microsoft.com/office/powerpoint/2010/main" val="2542422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D710D91D-A085-46B8-914B-D733748061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5640375"/>
              </p:ext>
            </p:extLst>
          </p:nvPr>
        </p:nvGraphicFramePr>
        <p:xfrm>
          <a:off x="2090057" y="1698172"/>
          <a:ext cx="7197634" cy="42774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825">
                  <a:extLst>
                    <a:ext uri="{9D8B030D-6E8A-4147-A177-3AD203B41FA5}">
                      <a16:colId xmlns:a16="http://schemas.microsoft.com/office/drawing/2014/main" val="1868260746"/>
                    </a:ext>
                  </a:extLst>
                </a:gridCol>
                <a:gridCol w="1498946">
                  <a:extLst>
                    <a:ext uri="{9D8B030D-6E8A-4147-A177-3AD203B41FA5}">
                      <a16:colId xmlns:a16="http://schemas.microsoft.com/office/drawing/2014/main" val="3638232177"/>
                    </a:ext>
                  </a:extLst>
                </a:gridCol>
                <a:gridCol w="576914">
                  <a:extLst>
                    <a:ext uri="{9D8B030D-6E8A-4147-A177-3AD203B41FA5}">
                      <a16:colId xmlns:a16="http://schemas.microsoft.com/office/drawing/2014/main" val="1182825030"/>
                    </a:ext>
                  </a:extLst>
                </a:gridCol>
                <a:gridCol w="619364">
                  <a:extLst>
                    <a:ext uri="{9D8B030D-6E8A-4147-A177-3AD203B41FA5}">
                      <a16:colId xmlns:a16="http://schemas.microsoft.com/office/drawing/2014/main" val="2737372258"/>
                    </a:ext>
                  </a:extLst>
                </a:gridCol>
                <a:gridCol w="3997585">
                  <a:extLst>
                    <a:ext uri="{9D8B030D-6E8A-4147-A177-3AD203B41FA5}">
                      <a16:colId xmlns:a16="http://schemas.microsoft.com/office/drawing/2014/main" val="908422742"/>
                    </a:ext>
                  </a:extLst>
                </a:gridCol>
              </a:tblGrid>
              <a:tr h="702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№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п/п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понятие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№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п/п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значение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115549"/>
                  </a:ext>
                </a:extLst>
              </a:tr>
              <a:tr h="3534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Климат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Атмосферный вихрь с повышенным давлением в центре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510011"/>
                  </a:ext>
                </a:extLst>
              </a:tr>
              <a:tr h="3534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Солнечная радиация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Б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Изменение свойств воздушных масс при их движении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169832"/>
                  </a:ext>
                </a:extLst>
              </a:tr>
              <a:tr h="3534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Суммарная радиация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В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Система воздушных течений над поверхностью Земли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278164"/>
                  </a:ext>
                </a:extLst>
              </a:tr>
              <a:tr h="3534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Воздушная масса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Г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Переходные зоны между различными воздушными массами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616725"/>
                  </a:ext>
                </a:extLst>
              </a:tr>
              <a:tr h="3534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Циркуляция атмосферы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Д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Многолетний режим погоды в данной местности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044264"/>
                  </a:ext>
                </a:extLst>
              </a:tr>
              <a:tr h="3597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Трансформация воздушных масс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Излучение солнцем тепла и света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019959"/>
                  </a:ext>
                </a:extLst>
              </a:tr>
              <a:tr h="3534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Атмосферный фронт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Ж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Разница между самой высокой и самой низкой температурой воздуха за сутки, месяц, год.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739069"/>
                  </a:ext>
                </a:extLst>
              </a:tr>
              <a:tr h="3534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Циклон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З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Большие объёмы воздуха тропосферы со сравнительно одинаковыми свойствами.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958685"/>
                  </a:ext>
                </a:extLst>
              </a:tr>
              <a:tr h="3534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Антициклон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Атмосферный вихрь с понижением давления в центре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314208"/>
                  </a:ext>
                </a:extLst>
              </a:tr>
              <a:tr h="3879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Амплитуда температуры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К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Приходящая солнечная радиация на поверхности Земли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2" marR="63482" marT="0" marB="0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109372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Проверка Домашнего задания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5EE0D8-F70F-4BFA-B904-868E36D4744B}"/>
              </a:ext>
            </a:extLst>
          </p:cNvPr>
          <p:cNvSpPr txBox="1"/>
          <p:nvPr/>
        </p:nvSpPr>
        <p:spPr>
          <a:xfrm>
            <a:off x="4186106" y="2357306"/>
            <a:ext cx="41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Д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646B81-2BFA-4CEB-B16D-9606B78FC9B9}"/>
              </a:ext>
            </a:extLst>
          </p:cNvPr>
          <p:cNvSpPr txBox="1"/>
          <p:nvPr/>
        </p:nvSpPr>
        <p:spPr>
          <a:xfrm>
            <a:off x="4207077" y="2721530"/>
            <a:ext cx="18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A04FC3-76BC-41BA-B7DB-B2E832EEEAC1}"/>
              </a:ext>
            </a:extLst>
          </p:cNvPr>
          <p:cNvSpPr txBox="1"/>
          <p:nvPr/>
        </p:nvSpPr>
        <p:spPr>
          <a:xfrm>
            <a:off x="4228047" y="3109908"/>
            <a:ext cx="209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К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C5ADB8-1953-43F6-8905-E19AFB3ABABB}"/>
              </a:ext>
            </a:extLst>
          </p:cNvPr>
          <p:cNvSpPr txBox="1"/>
          <p:nvPr/>
        </p:nvSpPr>
        <p:spPr>
          <a:xfrm>
            <a:off x="4257406" y="3448544"/>
            <a:ext cx="209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З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5B36B5-49F5-41BC-906B-5F906E7D0991}"/>
              </a:ext>
            </a:extLst>
          </p:cNvPr>
          <p:cNvSpPr txBox="1"/>
          <p:nvPr/>
        </p:nvSpPr>
        <p:spPr>
          <a:xfrm>
            <a:off x="4257369" y="3852174"/>
            <a:ext cx="18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044893-6EE9-47C8-BBCA-1AD5DF8E21E1}"/>
              </a:ext>
            </a:extLst>
          </p:cNvPr>
          <p:cNvSpPr txBox="1"/>
          <p:nvPr/>
        </p:nvSpPr>
        <p:spPr>
          <a:xfrm>
            <a:off x="4257391" y="4200360"/>
            <a:ext cx="209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Б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025142-B3C3-4E1C-9B76-D1769847A4F8}"/>
              </a:ext>
            </a:extLst>
          </p:cNvPr>
          <p:cNvSpPr txBox="1"/>
          <p:nvPr/>
        </p:nvSpPr>
        <p:spPr>
          <a:xfrm>
            <a:off x="4238532" y="4521348"/>
            <a:ext cx="18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Ж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C3AC79-720A-4056-AB78-FEAB576F1B33}"/>
              </a:ext>
            </a:extLst>
          </p:cNvPr>
          <p:cNvSpPr txBox="1"/>
          <p:nvPr/>
        </p:nvSpPr>
        <p:spPr>
          <a:xfrm>
            <a:off x="4280456" y="4869534"/>
            <a:ext cx="209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З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2FD174-AC42-4AC1-AE99-1CE2A74B752D}"/>
              </a:ext>
            </a:extLst>
          </p:cNvPr>
          <p:cNvSpPr txBox="1"/>
          <p:nvPr/>
        </p:nvSpPr>
        <p:spPr>
          <a:xfrm>
            <a:off x="4257347" y="5189449"/>
            <a:ext cx="209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B9A009-79BF-47A7-B272-3F58B36C1F71}"/>
              </a:ext>
            </a:extLst>
          </p:cNvPr>
          <p:cNvSpPr txBox="1"/>
          <p:nvPr/>
        </p:nvSpPr>
        <p:spPr>
          <a:xfrm>
            <a:off x="4269968" y="5590952"/>
            <a:ext cx="209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Ж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CF5DB66-6682-4F5B-BC83-E3E87D7BF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ФИШБОУН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D759DF2-C6A5-46F8-874E-1DBB24AEE6A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889" y="3018827"/>
            <a:ext cx="516255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9740DB7C-9625-457D-81BA-8F06E7A95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3435" y="2195734"/>
            <a:ext cx="1581150" cy="5238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причины 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4104272-287A-46D1-B276-FE984B70B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87" y="5104918"/>
            <a:ext cx="1581150" cy="599596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Проявления причин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6EBF18-8479-4636-A1FF-EE9A75EB80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40" y="386794"/>
            <a:ext cx="2871949" cy="243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72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0951BA-53B5-4CC5-A92F-3484027309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53" y="2101362"/>
            <a:ext cx="11624294" cy="4044462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0DB10F3-715D-43F0-ACE5-009EC7A9FD8D}"/>
              </a:ext>
            </a:extLst>
          </p:cNvPr>
          <p:cNvSpPr/>
          <p:nvPr/>
        </p:nvSpPr>
        <p:spPr>
          <a:xfrm>
            <a:off x="883984" y="158262"/>
            <a:ext cx="10023231" cy="1143000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Хозяйственная деятельность приводит к загрязнению атмосферы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710164F-6DB3-4AEE-B76B-B04D16B72835}"/>
              </a:ext>
            </a:extLst>
          </p:cNvPr>
          <p:cNvSpPr/>
          <p:nvPr/>
        </p:nvSpPr>
        <p:spPr>
          <a:xfrm>
            <a:off x="3191607" y="1367203"/>
            <a:ext cx="5090746" cy="589085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Способы охраны атмосферы</a:t>
            </a:r>
          </a:p>
        </p:txBody>
      </p:sp>
    </p:spTree>
    <p:extLst>
      <p:ext uri="{BB962C8B-B14F-4D97-AF65-F5344CB8AC3E}">
        <p14:creationId xmlns:p14="http://schemas.microsoft.com/office/powerpoint/2010/main" val="17671900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BBED62-FC11-485C-B377-43A65A4D36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385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9520DD78-889D-4DDD-AFAC-13DBC4E90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514" y="1417320"/>
            <a:ext cx="9822838" cy="1845997"/>
          </a:xfrm>
        </p:spPr>
        <p:txBody>
          <a:bodyPr/>
          <a:lstStyle/>
          <a:p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Сегодня на уроке мне понравилось…</a:t>
            </a:r>
            <a:b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Меня особенно удивило то, что…</a:t>
            </a:r>
            <a:b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До  сегодняшнего урока я думал (думала), что...                        , а сейчас знаю…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FA8603-F9C6-4637-8529-87AF13E016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754" y="4111093"/>
            <a:ext cx="2980358" cy="21887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5D1616-B8A3-4A9D-B861-5E9850ABCD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989" y="2511708"/>
            <a:ext cx="2693773" cy="26937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A341D38-E1EE-4929-8D92-F6B63925E1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77" y="3347208"/>
            <a:ext cx="1904300" cy="190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8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3600" b="1" dirty="0">
                <a:solidFill>
                  <a:srgbClr val="002060"/>
                </a:solidFill>
              </a:rPr>
              <a:t>Параграф 31 прочитать, дать описание неблагоприятных климатических явлений на территории России.</a:t>
            </a:r>
            <a:endParaRPr lang="en-US" sz="3600" b="1" dirty="0">
              <a:solidFill>
                <a:srgbClr val="002060"/>
              </a:solidFill>
            </a:endParaRPr>
          </a:p>
          <a:p>
            <a:pPr algn="just"/>
            <a:r>
              <a:rPr lang="ru-RU" sz="3600" b="1" dirty="0">
                <a:solidFill>
                  <a:srgbClr val="FF0000"/>
                </a:solidFill>
              </a:rPr>
              <a:t>Творческое задание по выбору: </a:t>
            </a:r>
            <a:r>
              <a:rPr lang="ru-RU" sz="3600" b="1" dirty="0">
                <a:solidFill>
                  <a:srgbClr val="002060"/>
                </a:solidFill>
              </a:rPr>
              <a:t>подготовить презентацию об условиях жизни народов нашей страны (6 – 10 слайдов)</a:t>
            </a: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Домашнее задание</a:t>
            </a:r>
          </a:p>
        </p:txBody>
      </p:sp>
    </p:spTree>
    <p:extLst>
      <p:ext uri="{BB962C8B-B14F-4D97-AF65-F5344CB8AC3E}">
        <p14:creationId xmlns:p14="http://schemas.microsoft.com/office/powerpoint/2010/main" val="837047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4C2310CE-CE60-42D6-B24E-2FD4CC8C9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869" y="1417320"/>
            <a:ext cx="9720073" cy="402336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В каких климатических поясах находится территория России?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Назовите, какие климатические области выделяют в умеренном   поясе?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Какой тип климата преобладает  в нашей местности?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44BF14-082C-4D21-86EA-564C773340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18" y="3429000"/>
            <a:ext cx="6035040" cy="334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1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21457" y="1145098"/>
            <a:ext cx="9720073" cy="4023360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каком типе климата идёт речь? Почему вы так считаете?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Зима сухая, холодная. Снега почти нет. Летом приходит морской воздух, приносит дожди, часто в виде ливней.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Зима холодная, сухая. Лето влажное, прохладное. Суровость климата нарастает с запада на восток.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Большое количество осадков и равномерное их распределение в течение года. Годовая амплитуда температур небольшая. 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1E21D4-92EA-4680-94B1-EFBC03F0E5DB}"/>
              </a:ext>
            </a:extLst>
          </p:cNvPr>
          <p:cNvSpPr txBox="1"/>
          <p:nvPr/>
        </p:nvSpPr>
        <p:spPr>
          <a:xfrm>
            <a:off x="3900881" y="1875360"/>
            <a:ext cx="3691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(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муссонный тип климата)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365AF3-E50F-4D59-96B9-3BD0B152B498}"/>
              </a:ext>
            </a:extLst>
          </p:cNvPr>
          <p:cNvSpPr txBox="1"/>
          <p:nvPr/>
        </p:nvSpPr>
        <p:spPr>
          <a:xfrm>
            <a:off x="2625753" y="2590169"/>
            <a:ext cx="2189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(субарктический)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B2FB97-E1B8-4A0F-B5AD-0E9A3CAC3DA7}"/>
              </a:ext>
            </a:extLst>
          </p:cNvPr>
          <p:cNvSpPr txBox="1"/>
          <p:nvPr/>
        </p:nvSpPr>
        <p:spPr>
          <a:xfrm>
            <a:off x="5352176" y="3337243"/>
            <a:ext cx="3053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(морской тип климата)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E95EE3-4141-4C81-BF61-544500E51F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263" y="3981361"/>
            <a:ext cx="3930386" cy="2632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6f83d04c2d8fe95d5f969f1b85feef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374" y="837302"/>
            <a:ext cx="4232367" cy="2821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ownloads\вид-Ленских-столб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9910" y="3755542"/>
            <a:ext cx="4347073" cy="2893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8C8A6B2-3B46-47F1-8617-FEB93BBA98C2}"/>
              </a:ext>
            </a:extLst>
          </p:cNvPr>
          <p:cNvSpPr/>
          <p:nvPr/>
        </p:nvSpPr>
        <p:spPr>
          <a:xfrm>
            <a:off x="7999448" y="960667"/>
            <a:ext cx="3559630" cy="2249519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Раскинулась моя страна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От севера до юга: 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Когда в одном краю весна, 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В другом – снега и вьюга.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EEBD6F3-CD43-42DF-81BA-A68AE3BA08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688" y="2105637"/>
            <a:ext cx="8078597" cy="4387441"/>
          </a:xfr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57267ED-778E-40C0-97CA-2E9CFCB3012E}"/>
              </a:ext>
            </a:extLst>
          </p:cNvPr>
          <p:cNvSpPr/>
          <p:nvPr/>
        </p:nvSpPr>
        <p:spPr>
          <a:xfrm>
            <a:off x="1577130" y="681522"/>
            <a:ext cx="8003098" cy="1138889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«Власть климата сильнее всех властей»</a:t>
            </a:r>
            <a:b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                                             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Шарль Де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Монтескьё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96407" y="4837547"/>
            <a:ext cx="7772400" cy="185063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Влияние климата на жизнь и хозяйственную деятельность населения. Агроклиматические ресурсы. Неблагоприятные метеорологические явления.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516816" y="5226302"/>
            <a:ext cx="3200400" cy="930709"/>
          </a:xfrm>
        </p:spPr>
        <p:txBody>
          <a:bodyPr>
            <a:normAutofit lnSpcReduction="10000"/>
          </a:bodyPr>
          <a:lstStyle/>
          <a:p>
            <a:r>
              <a:rPr lang="ru-RU" sz="1400" b="1" dirty="0" err="1">
                <a:solidFill>
                  <a:schemeClr val="tx1"/>
                </a:solidFill>
              </a:rPr>
              <a:t>Валеева</a:t>
            </a:r>
            <a:r>
              <a:rPr lang="ru-RU" sz="1400" b="1" dirty="0">
                <a:solidFill>
                  <a:schemeClr val="tx1"/>
                </a:solidFill>
              </a:rPr>
              <a:t> Полина Юрьевна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Учитель географии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МБОУ «Перовская школа – гимназия им. Г. А. </a:t>
            </a:r>
            <a:r>
              <a:rPr lang="ru-RU" sz="1400" b="1" dirty="0" err="1">
                <a:solidFill>
                  <a:schemeClr val="tx1"/>
                </a:solidFill>
              </a:rPr>
              <a:t>Хачирашвили</a:t>
            </a:r>
            <a:r>
              <a:rPr lang="ru-RU" sz="1400" b="1" dirty="0">
                <a:solidFill>
                  <a:schemeClr val="tx1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580214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>
            <a:extLst>
              <a:ext uri="{FF2B5EF4-FFF2-40B4-BE49-F238E27FC236}">
                <a16:creationId xmlns:a16="http://schemas.microsoft.com/office/drawing/2014/main" id="{23BE9D94-1C96-448B-8144-F5EA222B6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38"/>
          <a:stretch/>
        </p:blipFill>
        <p:spPr>
          <a:xfrm>
            <a:off x="1353397" y="2631397"/>
            <a:ext cx="8904777" cy="1859921"/>
          </a:xfrm>
          <a:prstGeom prst="rect">
            <a:avLst/>
          </a:prstGeom>
        </p:spPr>
      </p:pic>
      <p:sp>
        <p:nvSpPr>
          <p:cNvPr id="6" name="Прямоугольник: скругленные углы 3">
            <a:extLst>
              <a:ext uri="{FF2B5EF4-FFF2-40B4-BE49-F238E27FC236}">
                <a16:creationId xmlns:a16="http://schemas.microsoft.com/office/drawing/2014/main" id="{5B91E56D-F972-4C02-8C54-D8AEDF0E4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750" y="284771"/>
            <a:ext cx="9720072" cy="1499616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Климатические условия </a:t>
            </a:r>
            <a:r>
              <a:rPr lang="ru-RU" sz="2800" b="1" dirty="0">
                <a:solidFill>
                  <a:srgbClr val="002060"/>
                </a:solidFill>
              </a:rPr>
              <a:t>влияют на жизнь и хозяйственную деятельность людей. Данные условия учитываются при строительстве домов, промышленных предприятий, дорог, мостов и других сооружений.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Интеграл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6828</TotalTime>
  <Words>1073</Words>
  <Application>Microsoft Office PowerPoint</Application>
  <PresentationFormat>Широкоэкранный</PresentationFormat>
  <Paragraphs>231</Paragraphs>
  <Slides>34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AGReverance</vt:lpstr>
      <vt:lpstr>Calibri</vt:lpstr>
      <vt:lpstr>Times New Roman</vt:lpstr>
      <vt:lpstr>Tw Cen MT</vt:lpstr>
      <vt:lpstr>Wingdings 3</vt:lpstr>
      <vt:lpstr>Интеграл</vt:lpstr>
      <vt:lpstr>Презентация PowerPoint</vt:lpstr>
      <vt:lpstr>Проверка Домашнего задания</vt:lpstr>
      <vt:lpstr>Проверка Домашнего задания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Влияние климата на жизнь и хозяйственную деятельность населения. Агроклиматические ресурсы. Неблагоприятные метеорологические явления.</vt:lpstr>
      <vt:lpstr>Климатические условия влияют на жизнь и хозяйственную деятельность людей. Данные условия учитываются при строительстве домов, промышленных предприятий, дорог, мостов и других сооружений.</vt:lpstr>
      <vt:lpstr>Презентация PowerPoint</vt:lpstr>
      <vt:lpstr>Презентация PowerPoint</vt:lpstr>
      <vt:lpstr>Презентация PowerPoint</vt:lpstr>
      <vt:lpstr>Определите, на каких  рисунках изображены города Норильск, Дербент, Калининград? </vt:lpstr>
      <vt:lpstr>Презентация PowerPoint</vt:lpstr>
      <vt:lpstr>Чем и почему отличаются национальные костюмы?</vt:lpstr>
      <vt:lpstr>Национальный костюм  донских казачек</vt:lpstr>
      <vt:lpstr>Национальный костюм  донских казачек</vt:lpstr>
      <vt:lpstr>Влияние климата на здоровье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ФИШБОУН</vt:lpstr>
      <vt:lpstr>Презентация PowerPoint</vt:lpstr>
      <vt:lpstr>Презентация PowerPoint</vt:lpstr>
      <vt:lpstr>Презентация PowerPoint</vt:lpstr>
      <vt:lpstr>Домашнее задание</vt:lpstr>
    </vt:vector>
  </TitlesOfParts>
  <Company>МАОУ ДО ЦРТДиЮ Каменского района Пензенской области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«География»</dc:title>
  <dc:subject>География</dc:subject>
  <dc:creator>Viktoriya Polshkova</dc:creator>
  <cp:keywords>география</cp:keywords>
  <cp:lastModifiedBy>leenk</cp:lastModifiedBy>
  <cp:revision>291</cp:revision>
  <cp:lastPrinted>2023-12-20T19:01:33Z</cp:lastPrinted>
  <dcterms:created xsi:type="dcterms:W3CDTF">2018-02-25T15:29:25Z</dcterms:created>
  <dcterms:modified xsi:type="dcterms:W3CDTF">2023-12-20T19:50:47Z</dcterms:modified>
  <cp:category>География;Страны</cp:category>
</cp:coreProperties>
</file>