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69" r:id="rId3"/>
    <p:sldId id="281" r:id="rId4"/>
    <p:sldId id="280" r:id="rId5"/>
    <p:sldId id="258" r:id="rId6"/>
    <p:sldId id="260" r:id="rId7"/>
    <p:sldId id="287" r:id="rId8"/>
    <p:sldId id="284" r:id="rId9"/>
    <p:sldId id="289" r:id="rId10"/>
    <p:sldId id="285" r:id="rId11"/>
    <p:sldId id="290" r:id="rId12"/>
    <p:sldId id="286" r:id="rId13"/>
    <p:sldId id="295" r:id="rId14"/>
    <p:sldId id="282" r:id="rId15"/>
    <p:sldId id="299" r:id="rId16"/>
    <p:sldId id="296" r:id="rId17"/>
    <p:sldId id="300" r:id="rId18"/>
    <p:sldId id="297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D3EBCB"/>
    <a:srgbClr val="B9E1AD"/>
    <a:srgbClr val="D4ECCC"/>
    <a:srgbClr val="E1F1DB"/>
    <a:srgbClr val="B0DBA1"/>
    <a:srgbClr val="DDDDDD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0275A0-337D-4D54-866D-9386E4F0CD4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51514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5FCE8-7962-47CE-A5A4-48C5FFDEC90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5017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D2491-AB0E-44BE-A095-ACB9F2391D1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8528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2FFF8-ECEF-4109-BB95-BE042FF56C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7248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02C0E-692F-4C7F-B5FB-06D2A3932FF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6245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6CDD26-DBBF-479B-A9FA-E9A0E46B53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01784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973F84-6DE0-4833-8432-A7CAFA0D353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81818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FC740F-8BEF-4A32-BCBE-9ECC83F3C3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5634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E06732-4E35-4E3D-B2A3-B720B33C80E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8443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F1325-9F79-4338-A606-66E4A412FFF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63204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6645F-4B93-4101-B119-CDC59D1EE52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66374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3315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fld id="{6C9ABB92-7166-4D21-83DA-596A9C157DCD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>
          <a:xfrm>
            <a:off x="561654" y="1268760"/>
            <a:ext cx="8207375" cy="3024535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 anchor="ctr"/>
          <a:lstStyle/>
          <a:p>
            <a:pPr indent="0"/>
            <a:r>
              <a:rPr lang="en-US" sz="3600" b="1" dirty="0" err="1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Обществознание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. </a:t>
            </a:r>
            <a:r>
              <a:rPr lang="ru-RU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/>
            </a:r>
            <a:br>
              <a:rPr lang="ru-RU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</a:br>
            <a:r>
              <a:rPr lang="en-US" sz="3600" b="1" dirty="0" err="1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Выбор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3600" b="1" dirty="0" err="1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позиции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3600" b="1" dirty="0" err="1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из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3600" b="1" dirty="0" err="1" smtClean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списка</a:t>
            </a:r>
            <a:r>
              <a:rPr lang="ru-RU" sz="3600" b="1" dirty="0" smtClean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/>
            </a:r>
            <a:br>
              <a:rPr lang="ru-RU" sz="3600" b="1" dirty="0" smtClean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</a:br>
            <a:r>
              <a:rPr lang="en-US" sz="3600" b="1" dirty="0" smtClean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(</a:t>
            </a:r>
            <a:r>
              <a:rPr lang="en-US" sz="3600" b="1" dirty="0" err="1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задание</a:t>
            </a:r>
            <a:r>
              <a:rPr 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 </a:t>
            </a:r>
            <a:r>
              <a:rPr lang="en-US" sz="3600" b="1" dirty="0" smtClean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1</a:t>
            </a:r>
            <a:r>
              <a:rPr lang="ru-RU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6</a:t>
            </a:r>
            <a:r>
              <a:rPr lang="en-US" sz="3600" b="1" dirty="0" smtClean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>)</a:t>
            </a:r>
            <a:r>
              <a:rPr lang="en-US" alt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  <a:t/>
            </a:r>
            <a:br>
              <a:rPr lang="en-US" altLang="en-US" sz="3600" b="1" dirty="0">
                <a:solidFill>
                  <a:srgbClr val="0066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charset="0"/>
                <a:ea typeface="SimSun" panose="02010600030101010101" pitchFamily="2" charset="-122"/>
                <a:cs typeface="Times New Roman" panose="02020603050405020304" charset="0"/>
              </a:rPr>
            </a:br>
            <a:endParaRPr lang="ru-RU" altLang="ru-RU" sz="3600" b="1" dirty="0">
              <a:solidFill>
                <a:srgbClr val="006600"/>
              </a:solidFill>
            </a:endParaRPr>
          </a:p>
        </p:txBody>
      </p:sp>
      <p:sp>
        <p:nvSpPr>
          <p:cNvPr id="2051" name="Rectangle 3"/>
          <p:cNvSpPr>
            <a:spLocks noGrp="1"/>
          </p:cNvSpPr>
          <p:nvPr>
            <p:ph type="subTitle" idx="1"/>
          </p:nvPr>
        </p:nvSpPr>
        <p:spPr>
          <a:xfrm>
            <a:off x="539552" y="4507706"/>
            <a:ext cx="5184775" cy="1081088"/>
          </a:xfrm>
          <a:gradFill rotWithShape="1">
            <a:gsLst>
              <a:gs pos="0">
                <a:srgbClr val="B0DBA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истории и обществознания</a:t>
            </a:r>
          </a:p>
          <a:p>
            <a:pPr algn="l"/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«Залесская школа»</a:t>
            </a:r>
          </a:p>
          <a:p>
            <a:pPr algn="l"/>
            <a:r>
              <a:rPr lang="ru-RU" alt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Желай Г.М.</a:t>
            </a:r>
          </a:p>
          <a:p>
            <a:endParaRPr lang="ru-RU" altLang="ru-RU" sz="2800" dirty="0">
              <a:solidFill>
                <a:srgbClr val="006600"/>
              </a:solidFill>
              <a:latin typeface="Arial" panose="020B0604020202020204" pitchFamily="34" charset="0"/>
            </a:endParaRPr>
          </a:p>
        </p:txBody>
      </p:sp>
      <p:pic>
        <p:nvPicPr>
          <p:cNvPr id="2053" name="Picture 5" descr="ЕГЭ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724400"/>
            <a:ext cx="2590800" cy="1728788"/>
          </a:xfrm>
          <a:prstGeom prst="rect">
            <a:avLst/>
          </a:prstGeom>
          <a:noFill/>
          <a:ln w="9525">
            <a:solidFill>
              <a:srgbClr val="0033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3"/>
          <p:cNvSpPr txBox="1">
            <a:spLocks/>
          </p:cNvSpPr>
          <p:nvPr/>
        </p:nvSpPr>
        <p:spPr bwMode="auto">
          <a:xfrm>
            <a:off x="1691680" y="248332"/>
            <a:ext cx="5904656" cy="876412"/>
          </a:xfrm>
          <a:prstGeom prst="rect">
            <a:avLst/>
          </a:prstGeom>
          <a:gradFill rotWithShape="1">
            <a:gsLst>
              <a:gs pos="0">
                <a:srgbClr val="B0DBA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0066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МБОУ «Залесская школа»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/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 </a:t>
            </a: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Шестнадцатое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задание ЕГЭ по обществознанию завершает тему «Право». В его условии описывается некоторая ситуация; задача экзаменующегося – выбрать из приведенного списка те положения, которые являются верными исходя из вопроса и описанной ситуации.</a:t>
            </a:r>
          </a:p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   Приведенных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вариантов ответа обычно бывает 5 или 6, а верны из них 2-3. Сложность задания заключается в том, что для его верного выполнения необходимо правильно проанализировать ситуацию – например, установить, к какой отрасли права относится описанный в ней проступок – а также в том, что в ней освещаются достаточно узкие темы – например, особенности правового статуса несовершеннолетних. </a:t>
            </a: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Поэтому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сделать задание без хорошего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знания теории </a:t>
            </a: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будет достаточно сложно.</a:t>
            </a:r>
          </a:p>
          <a:p>
            <a:pPr marL="0" indent="0" algn="just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lang="ru-RU" sz="28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650306"/>
            <a:ext cx="8424936" cy="4136306"/>
          </a:xfrm>
        </p:spPr>
        <p:txBody>
          <a:bodyPr/>
          <a:lstStyle/>
          <a:p>
            <a:pPr marL="0" indent="0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 Право в системе социальных норм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5.2 Система российского права. Законотворческий процесс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5.3 Понятие и виды юридической ответственности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5.4 Конституция Российской Федерации. Основы конституционного строя Российской Федерации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5.5 Законодательство Российской Федерации о выборах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5.6 Субъекты гражданского права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5.7 Организационно-правовые формы и правовой режим предпринимательской деятельности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5.8 Имущественные и неимущественные права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5.9 Порядок приёма на работу. Порядок заключения и расторжения трудового договора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5.10 Правовое регулирование отношений супругов. Порядок и условия заключения и расторжения брака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5.11 Особенности административной юрисдикции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5.12 Право на благоприятную окружающую среду и способы его защиты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5.13 Международное право (международная защита прав человека в условиях мирного и военного времени)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5.14 Споры, порядок их рассмотрения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5.15 Основные правила и принципы гражданского процесса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5.16 Особенности уголовного процесса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5.17 Гражданство Российской Федерации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5.18 Воинская обязанность, альтернативная гражданская служба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5.19 Права и обязанности налогоплательщика</a:t>
            </a:r>
          </a:p>
          <a:p>
            <a:pPr marL="0" indent="0">
              <a:buNone/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5.20 Правоохранительные органы. Судебная система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88640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Кодификатор ЕГЭ </a:t>
            </a:r>
            <a:r>
              <a:rPr lang="ru-RU" sz="2400" b="1" dirty="0" smtClean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sz="2400" b="1" dirty="0">
                <a:solidFill>
                  <a:srgbClr val="00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ОБЩЕСТВОЗНАНИЕ, 11 класс. </a:t>
            </a:r>
          </a:p>
        </p:txBody>
      </p:sp>
    </p:spTree>
    <p:extLst>
      <p:ext uri="{BB962C8B-B14F-4D97-AF65-F5344CB8AC3E}">
        <p14:creationId xmlns:p14="http://schemas.microsoft.com/office/powerpoint/2010/main" val="338420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4525963"/>
          </a:xfrm>
        </p:spPr>
        <p:txBody>
          <a:bodyPr/>
          <a:lstStyle/>
          <a:p>
            <a:pPr marL="0" indent="0" algn="just">
              <a:spcBef>
                <a:spcPts val="1200"/>
              </a:spcBef>
              <a:spcAft>
                <a:spcPts val="1200"/>
              </a:spcAft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  </a:t>
            </a:r>
            <a:endParaRPr lang="ru-RU" sz="2800" dirty="0"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2636912"/>
            <a:ext cx="756084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16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задание ЕГЭ по обществознанию относится к повышенному уровню сложности, в случае отсутствия ошибок за него можно получить 2 балла. Если допущена одна ошибка, ставится 1 балл, если ошибок две и более – 0 баллов.</a:t>
            </a:r>
            <a:endParaRPr lang="ru-RU" sz="2400" dirty="0"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2656"/>
            <a:ext cx="2616200" cy="175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016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337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 sz="36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Алгоритм </a:t>
            </a:r>
            <a:r>
              <a:rPr lang="ru-RU" sz="36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выполнения задания</a:t>
            </a:r>
            <a:r>
              <a:rPr lang="ru-RU" sz="2800" dirty="0">
                <a:ea typeface="Calibri"/>
                <a:cs typeface="Times New Roman"/>
              </a:rPr>
              <a:t/>
            </a:r>
            <a:br>
              <a:rPr lang="ru-RU" sz="2800" dirty="0">
                <a:ea typeface="Calibri"/>
                <a:cs typeface="Times New Roman"/>
              </a:rPr>
            </a:br>
            <a:endParaRPr lang="ru-RU" altLang="ru-RU" sz="4000" b="1" dirty="0">
              <a:solidFill>
                <a:srgbClr val="006600"/>
              </a:solidFill>
            </a:endParaRPr>
          </a:p>
        </p:txBody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>
          <a:xfrm>
            <a:off x="323850" y="1600200"/>
            <a:ext cx="8424863" cy="4525963"/>
          </a:xfrm>
        </p:spPr>
        <p:txBody>
          <a:bodyPr/>
          <a:lstStyle/>
          <a:p>
            <a:pPr lvl="0">
              <a:lnSpc>
                <a:spcPct val="150000"/>
              </a:lnSpc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Читаем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описанную ситуацию и условие задания;</a:t>
            </a:r>
          </a:p>
          <a:p>
            <a:pPr lvl="0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Изучаем приведенные варианты ответов;</a:t>
            </a:r>
          </a:p>
          <a:p>
            <a:pPr lvl="0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Ищем среди них верный, проверяя каждый по очереди;</a:t>
            </a:r>
          </a:p>
          <a:p>
            <a:pPr lvl="0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Проверяем и записываем ответ.</a:t>
            </a:r>
          </a:p>
          <a:p>
            <a:pPr marL="0" indent="0" algn="just">
              <a:buNone/>
            </a:pPr>
            <a:endParaRPr lang="en-US" alt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5073650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вариант задания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 технологического колледжа Юрий устроился на работу портным-закройщиком в ателье «Обновка». Из приведённого ниже списка выберите документы, которые он должен предоставить для заключения трудового договора, и запишите цифры, под которыми они указаны.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гражданина РФ или другое удостоверение личности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свидетельство о регистрации права собственности на жилое помещение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 о регистрации в системе индивидуального персонифицированного учета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диплом о среднем профессиональном образовании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 о составе семьи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с места учёбы</a:t>
            </a:r>
          </a:p>
          <a:p>
            <a:pPr marL="0" indent="0" algn="just">
              <a:buNone/>
            </a:pPr>
            <a:endParaRPr lang="ru-RU" alt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251520" y="1268413"/>
            <a:ext cx="8446393" cy="5073650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Первый вариант задания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 технологического колледжа Юрий устроился на работу портным-закройщиком в ателье «Обновка». Из приведённого ниже списка выберите документы, которые он должен предоставить для заключения трудового договора, и запишите цифры, под которыми они указаны</a:t>
            </a:r>
            <a:r>
              <a:rPr lang="ru-RU" sz="2000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2000" dirty="0">
              <a:solidFill>
                <a:srgbClr val="21252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паспорт гражданина РФ или другое удостоверение личности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свидетельство о регистрации права собственности на жилое помещение</a:t>
            </a:r>
          </a:p>
          <a:p>
            <a:pPr>
              <a:buFont typeface="+mj-lt"/>
              <a:buAutoNum type="arabicPeriod"/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 о регистрации в системе индивидуального </a:t>
            </a: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персонифицированного учета</a:t>
            </a:r>
          </a:p>
          <a:p>
            <a:pPr>
              <a:buFont typeface="+mj-lt"/>
              <a:buAutoNum type="arabicPeriod"/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диплом о среднем профессиональном образовании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справка о составе семьи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характеристика с места учёбы</a:t>
            </a:r>
          </a:p>
          <a:p>
            <a:pPr marL="0" indent="0" algn="just">
              <a:buNone/>
            </a:pPr>
            <a:endParaRPr lang="ru-RU" alt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4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вариант задания</a:t>
            </a:r>
          </a:p>
          <a:p>
            <a:pPr marL="0" indent="0" algn="just">
              <a:buNone/>
            </a:pPr>
            <a:r>
              <a:rPr lang="ru-RU" sz="2000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Юрий Саврасов обратился в военкомат с заявлением о замене ему военной службы альтернативной гражданской службой. Выберите из списка те основания, которые позволят удовлетворить заявление Юрия </a:t>
            </a:r>
            <a:r>
              <a:rPr lang="ru-RU" sz="2000" dirty="0" err="1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Саврасова</a:t>
            </a:r>
            <a:r>
              <a:rPr lang="ru-RU" sz="2000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 запишите цифры, под которыми они указаны.</a:t>
            </a:r>
          </a:p>
          <a:p>
            <a:pPr>
              <a:buFont typeface="+mj-lt"/>
              <a:buAutoNum type="arabicPeriod"/>
            </a:pPr>
            <a:r>
              <a:rPr lang="ru-RU" sz="2000" i="1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Юрий Саврасов — единственный ребёнок в семье</a:t>
            </a:r>
          </a:p>
          <a:p>
            <a:pPr>
              <a:buFont typeface="+mj-lt"/>
              <a:buAutoNum type="arabicPeriod"/>
            </a:pPr>
            <a:r>
              <a:rPr lang="ru-RU" sz="2000" i="1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Саврасов имеет учёную степень</a:t>
            </a:r>
          </a:p>
          <a:p>
            <a:pPr>
              <a:buFont typeface="+mj-lt"/>
              <a:buAutoNum type="arabicPeriod"/>
            </a:pPr>
            <a:r>
              <a:rPr lang="ru-RU" sz="2000" i="1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вероисповедание молодого человека противоречит военной службе</a:t>
            </a:r>
          </a:p>
          <a:p>
            <a:pPr>
              <a:buFont typeface="+mj-lt"/>
              <a:buAutoNum type="arabicPeriod"/>
            </a:pPr>
            <a:r>
              <a:rPr lang="ru-RU" sz="2000" i="1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убеждения Юрия противоречат несению военной службы</a:t>
            </a:r>
          </a:p>
          <a:p>
            <a:pPr>
              <a:buFont typeface="+mj-lt"/>
              <a:buAutoNum type="arabicPeriod"/>
            </a:pPr>
            <a:r>
              <a:rPr lang="ru-RU" sz="2000" i="1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родной брат Юрия </a:t>
            </a:r>
            <a:r>
              <a:rPr lang="ru-RU" sz="2000" i="1" dirty="0" err="1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Саврасова</a:t>
            </a:r>
            <a:r>
              <a:rPr lang="ru-RU" sz="2000" i="1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погиб во время прохождения военной службы</a:t>
            </a:r>
          </a:p>
          <a:p>
            <a:pPr>
              <a:buFont typeface="+mj-lt"/>
              <a:buAutoNum type="arabicPeriod"/>
            </a:pPr>
            <a:r>
              <a:rPr lang="ru-RU" sz="2000" i="1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Саврасов принадлежит к коренному малочисленному народу</a:t>
            </a:r>
          </a:p>
          <a:p>
            <a:pPr marL="0" indent="0">
              <a:buNone/>
            </a:pPr>
            <a:endParaRPr lang="ru-RU" i="1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9382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Второй вариант задания</a:t>
            </a:r>
          </a:p>
          <a:p>
            <a:pPr marL="0" lvl="0" indent="0" algn="just">
              <a:buNone/>
            </a:pPr>
            <a:r>
              <a:rPr lang="ru-RU" sz="20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Юрий Саврасов обратился в военкомат с заявлением о замене ему военной службы альтернативной гражданской службой. Выберите из списка те основания, которые позволят удовлетворить заявление Юрия </a:t>
            </a:r>
            <a:r>
              <a:rPr lang="ru-RU" sz="2000" dirty="0" err="1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Саврасова</a:t>
            </a:r>
            <a:r>
              <a:rPr lang="ru-RU" sz="20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и запишите цифры, под которыми они указаны.</a:t>
            </a:r>
          </a:p>
          <a:p>
            <a:pPr lvl="0"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Юрий Саврасов — единственный ребёнок в семье</a:t>
            </a:r>
          </a:p>
          <a:p>
            <a:pPr lvl="0"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Саврасов имеет учёную степень</a:t>
            </a:r>
          </a:p>
          <a:p>
            <a:pPr lvl="0">
              <a:buFont typeface="+mj-lt"/>
              <a:buAutoNum type="arabicPeriod"/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вероисповедание молодого человека противоречит военной службе</a:t>
            </a:r>
          </a:p>
          <a:p>
            <a:pPr lvl="0">
              <a:buFont typeface="+mj-lt"/>
              <a:buAutoNum type="arabicPeriod"/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убеждения Юрия противоречат несению военной службы</a:t>
            </a:r>
          </a:p>
          <a:p>
            <a:pPr lvl="0"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родной брат Юрия </a:t>
            </a:r>
            <a:r>
              <a:rPr lang="ru-RU" sz="2000" i="1" dirty="0" err="1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Саврасова</a:t>
            </a: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погиб во время прохождения военной службы</a:t>
            </a:r>
          </a:p>
          <a:p>
            <a:pPr lvl="0">
              <a:buFont typeface="+mj-lt"/>
              <a:buAutoNum type="arabicPeriod"/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Саврасов принадлежит к коренному малочисленному народу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058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вариант задания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Ирина пришла на фабрику с целью устроиться на работу бухгалтером. Работодатель, узнав, что у Ирины двое детей, отказал ей в приёме на работу. Выберите признаки, которые характеризуют данный факт. Запишите цифры, под которыми они указаны.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необоснованный отказ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административное правонарушение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дискриминация в сфере трудовых отношений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уголовная ответственность работодателя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правомерное поведение работодателя</a:t>
            </a:r>
          </a:p>
          <a:p>
            <a:pPr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обоснованный отказ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792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Третий вариант задания</a:t>
            </a:r>
          </a:p>
          <a:p>
            <a:pPr marL="0" lvl="0" indent="0" algn="just">
              <a:buNone/>
            </a:pPr>
            <a:r>
              <a:rPr lang="ru-RU" sz="2000" dirty="0" smtClean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Ирина </a:t>
            </a:r>
            <a:r>
              <a:rPr lang="ru-RU" sz="2000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пришла на фабрику с целью устроиться на работу бухгалтером. Работодатель, узнав, что у Ирины двое детей, отказал ей в приёме на работу. Выберите признаки, которые характеризуют данный факт. Запишите цифры, под которыми они указаны.</a:t>
            </a:r>
          </a:p>
          <a:p>
            <a:pPr lvl="0">
              <a:buFont typeface="+mj-lt"/>
              <a:buAutoNum type="arabicPeriod"/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необоснованный отказ</a:t>
            </a:r>
          </a:p>
          <a:p>
            <a:pPr lvl="0">
              <a:buFont typeface="+mj-lt"/>
              <a:buAutoNum type="arabicPeriod"/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административное правонарушение</a:t>
            </a:r>
          </a:p>
          <a:p>
            <a:pPr lvl="0">
              <a:buFont typeface="+mj-lt"/>
              <a:buAutoNum type="arabicPeriod"/>
            </a:pP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дискриминация в сфере трудовых отношений</a:t>
            </a:r>
          </a:p>
          <a:p>
            <a:pPr lvl="0"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уголовная ответственность работодателя</a:t>
            </a:r>
          </a:p>
          <a:p>
            <a:pPr lvl="0"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правомерное поведение работодателя</a:t>
            </a:r>
          </a:p>
          <a:p>
            <a:pPr lvl="0">
              <a:buFont typeface="+mj-lt"/>
              <a:buAutoNum type="arabicPeriod"/>
            </a:pPr>
            <a:r>
              <a:rPr lang="ru-RU" sz="2000" i="1" dirty="0">
                <a:solidFill>
                  <a:srgbClr val="212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обоснованный отказ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056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Четвертый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Василий ехал на своем автомобиле в состоянии алкогольного опьянения и врезался в автобусную остановку, повредив ее; людей там в это время не было, поэтому пострадавших нет. Найдите в списке термины, которые могут быть применены в характеристике юридической ответственности Василия, и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1.Лишение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специального права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2.Уголовная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3.Штраф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4.Выговор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5.Увольнение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5184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Четвертый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Василий ехал на своем автомобиле в состоянии алкогольного опьянения и врезался в автобусную остановку, повредив ее; людей там в это время не было, поэтому пострадавших нет. Найдите в списке термины, которые могут быть применены в характеристике юридической ответственности Василия, и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1.Лишение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специального права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2.Уголовная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3.Штраф</a:t>
            </a:r>
            <a:endParaRPr lang="ru-RU" sz="2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4.Выговор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5.Увольнение</a:t>
            </a:r>
            <a:endParaRPr lang="ru-RU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493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Пятый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Хуану 28 лет, он – гражданин страны Х. Хуан решил стать гражданином РФ и отказаться от гражданства своей страны. При каких условиях он может подать заявление о приеме в гражданство РФ в упрощенном порядке?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1.Он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браке с гражданкой РФ на протяжении одного года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2.Он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проживает на территории РФ не менее пяти лет по ВНЖ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3.Один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его родителей – гражданин РФ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4.Он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высококвалифицированным специалистом и работает на территории РФ уже 5 лет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5.У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него есть сертификат о знании русского языка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393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Пятый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Хуану 28 лет, он – гражданин страны Х. Хуан решил стать гражданином РФ и отказаться от гражданства своей страны. При каких условиях он может подать заявление о приеме в гражданство РФ в упрощенном порядке?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1.Он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браке с гражданкой РФ на протяжении одного года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2.Он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проживает на территории РФ не менее пяти лет по ВНЖ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3.Один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его родителей – гражданин РФ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4.Он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высококвалифицированным специалистом и работает на территории РФ уже 5 лет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5.У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него есть сертификат о знании русского языка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0406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Шестой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гражданина Михайлова есть жена и сын, но он решил оставить все свое имущество в наследство внучке. При каких условиях она может стать единственной наследницей?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1.Наличие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нотариально заверенного завещания Михайлова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2.Жена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сын гражданина Михайлова – дееспособные граждане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3.Внучка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 Михайлова учится на 2 курсе университета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4.Гражданин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 раньше не составлял завещания в пользу других лиц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5.Внучка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 Михайлова ухаживала за ним, когда он был болен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596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Шестой вариант задания</a:t>
            </a:r>
          </a:p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гражданина Михайлова есть жена и сын, но он решил оставить все свое имущество в наследство внучке. При каких условиях она может стать единственной наследницей? Занесите в ответ цифры верных вариантов.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1.Наличие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нотариально заверенного завещания Михайлова</a:t>
            </a:r>
          </a:p>
          <a:p>
            <a:pPr marL="0" indent="0">
              <a:buNone/>
            </a:pP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2.Жена </a:t>
            </a:r>
            <a:r>
              <a:rPr lang="ru-RU" sz="2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сын гражданина Михайлова – дееспособные граждане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3.Внучка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 Михайлова учится на 2 курсе университета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4.Гражданин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Михайлов раньше не составлял завещания в пользу других лиц</a:t>
            </a:r>
          </a:p>
          <a:p>
            <a:pPr marL="0" indent="0"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5.Внучка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гражданина Михайлова ухаживала за ним, когда он был болен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Rectangle 2"/>
          <p:cNvSpPr>
            <a:spLocks noGrp="1"/>
          </p:cNvSpPr>
          <p:nvPr>
            <p:ph type="title"/>
          </p:nvPr>
        </p:nvSpPr>
        <p:spPr>
          <a:gradFill rotWithShape="1">
            <a:gsLst>
              <a:gs pos="0">
                <a:schemeClr val="bg1"/>
              </a:gs>
              <a:gs pos="100000">
                <a:srgbClr val="B0DBA1"/>
              </a:gs>
            </a:gsLst>
            <a:path path="shape">
              <a:fillToRect l="50000" t="50000" r="50000" b="50000"/>
            </a:path>
          </a:gradFill>
          <a:ln>
            <a:solidFill>
              <a:srgbClr val="0066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Разбор типовых вариантов заданий №19 ЕГЭ </a:t>
            </a: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 </a:t>
            </a:r>
            <a:r>
              <a:rPr lang="ru-RU" sz="2400" b="1" dirty="0">
                <a:solidFill>
                  <a:srgbClr val="193D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обществознанию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2079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789040"/>
            <a:ext cx="3664291" cy="2459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81903" y="1772816"/>
            <a:ext cx="53864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>
                <a:solidFill>
                  <a:srgbClr val="0066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Удачи и упорства </a:t>
            </a:r>
            <a:endParaRPr lang="ru-RU" sz="4000" b="1" dirty="0" smtClean="0">
              <a:solidFill>
                <a:srgbClr val="0066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0066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0066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в подготовке </a:t>
            </a:r>
            <a:endParaRPr lang="ru-RU" sz="4000" b="1" dirty="0" smtClean="0">
              <a:solidFill>
                <a:srgbClr val="0066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0066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к </a:t>
            </a:r>
            <a:r>
              <a:rPr lang="ru-RU" sz="4000" b="1" dirty="0">
                <a:solidFill>
                  <a:srgbClr val="0066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ЕГЭ</a:t>
            </a:r>
          </a:p>
        </p:txBody>
      </p:sp>
    </p:spTree>
    <p:extLst>
      <p:ext uri="{BB962C8B-B14F-4D97-AF65-F5344CB8AC3E}">
        <p14:creationId xmlns:p14="http://schemas.microsoft.com/office/powerpoint/2010/main" val="2924368155"/>
      </p:ext>
    </p:extLst>
  </p:cSld>
  <p:clrMapOvr>
    <a:masterClrMapping/>
  </p:clrMapOvr>
</p:sld>
</file>

<file path=ppt/theme/theme1.xml><?xml version="1.0" encoding="utf-8"?>
<a:theme xmlns:a="http://schemas.openxmlformats.org/drawingml/2006/main" name="3. Образец">
  <a:themeElements>
    <a:clrScheme name="3. Образец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3. Образец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3. Образец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1684</TotalTime>
  <Words>1376</Words>
  <Application>Microsoft Office PowerPoint</Application>
  <PresentationFormat>Экран (4:3)</PresentationFormat>
  <Paragraphs>143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SimSun</vt:lpstr>
      <vt:lpstr>Arial</vt:lpstr>
      <vt:lpstr>Arial Black</vt:lpstr>
      <vt:lpstr>Calibri</vt:lpstr>
      <vt:lpstr>Times New Roman</vt:lpstr>
      <vt:lpstr>3. Образец</vt:lpstr>
      <vt:lpstr>Обществознание.  Выбор позиции из списка  (задание 16) </vt:lpstr>
      <vt:lpstr>Презентация PowerPoint</vt:lpstr>
      <vt:lpstr>Презентация PowerPoint</vt:lpstr>
      <vt:lpstr>Презентация PowerPoint</vt:lpstr>
      <vt:lpstr> Алгоритм выполнения задания 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Разбор типовых вариантов заданий №19 ЕГЭ  по обществознанию</vt:lpstr>
      <vt:lpstr>Презентация PowerPoint</vt:lpstr>
    </vt:vector>
  </TitlesOfParts>
  <Company>WareZ Provider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Подготовка к ЕГЭ по обществознанию. Методические рекомендации по выполнению задания С8. Составление плана по заданной теме</dc:title>
  <dc:creator>www.PHILka.RU</dc:creator>
  <cp:lastModifiedBy>Учитель</cp:lastModifiedBy>
  <cp:revision>56</cp:revision>
  <dcterms:created xsi:type="dcterms:W3CDTF">2010-11-07T06:24:24Z</dcterms:created>
  <dcterms:modified xsi:type="dcterms:W3CDTF">2022-01-21T07:49:15Z</dcterms:modified>
</cp:coreProperties>
</file>