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altLang="en-US" dirty="0"/>
              <a:t>МБОУ «Первомайская школа»</a:t>
            </a:r>
            <a:endParaRPr lang="ru-RU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400" b="1" dirty="0">
                <a:sym typeface="+mn-ea"/>
              </a:rPr>
              <a:t>Обществознание. Политика. Выбор позиции из списка (задание 15)</a:t>
            </a:r>
            <a:endParaRPr lang="en-US" sz="3400" b="1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472170" y="5857240"/>
            <a:ext cx="2760345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ru-RU" altLang="en-US" sz="2600" b="1"/>
              <a:t>Медведева А.А.</a:t>
            </a:r>
            <a:endParaRPr lang="ru-RU" altLang="en-US" sz="2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b="1"/>
              <a:t>Виды избирательных округов:</a:t>
            </a:r>
            <a:endParaRPr lang="ru-RU" altLang="en-US" b="1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b="1" i="1" u="sng">
                <a:ln/>
                <a:solidFill>
                  <a:schemeClr val="accent1"/>
                </a:solidFill>
                <a:effectLst/>
              </a:rPr>
              <a:t>единый избирательный округ</a:t>
            </a:r>
            <a:r>
              <a:rPr lang="ru-RU" altLang="en-US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</a:t>
            </a:r>
            <a:r>
              <a:rPr lang="ru-RU" altLang="en-US"/>
              <a:t> включающий в себя всю территорию, на которой проводятся выборы;</a:t>
            </a:r>
            <a:endParaRPr lang="ru-RU" altLang="en-US"/>
          </a:p>
          <a:p>
            <a:r>
              <a:rPr lang="ru-RU" altLang="en-US" b="1" i="1" u="sng">
                <a:ln/>
                <a:solidFill>
                  <a:schemeClr val="accent1"/>
                </a:solidFill>
                <a:effectLst/>
              </a:rPr>
              <a:t>многомандатный</a:t>
            </a:r>
            <a:r>
              <a:rPr lang="ru-RU" altLang="en-US"/>
              <a:t> избирательный округ, в котором избираются несколько депутатов и в котором за каждого из них избиратели голосуют персонально;</a:t>
            </a:r>
            <a:endParaRPr lang="ru-RU" altLang="en-US"/>
          </a:p>
          <a:p>
            <a:r>
              <a:rPr lang="ru-RU" altLang="en-US" b="1" i="1" u="sng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одномандатный</a:t>
            </a:r>
            <a:r>
              <a:rPr lang="ru-RU" altLang="en-US"/>
              <a:t> - избирательный округ,</a:t>
            </a:r>
            <a:endParaRPr lang="ru-RU" altLang="en-US"/>
          </a:p>
          <a:p>
            <a:r>
              <a:rPr lang="ru-RU" altLang="en-US"/>
              <a:t>в котором избирается один депутат.</a:t>
            </a:r>
            <a:endParaRPr lang="ru-RU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2400"/>
              <a:t>В государстве У </a:t>
            </a:r>
            <a:r>
              <a:rPr lang="ru-RU" altLang="en-US" sz="2400">
                <a:solidFill>
                  <a:schemeClr val="tx1"/>
                </a:solidFill>
              </a:rPr>
              <a:t>запрещена деятельность оппозиционных партий</a:t>
            </a:r>
            <a:r>
              <a:rPr lang="ru-RU" altLang="en-US" sz="2400"/>
              <a:t>. Какая дополнительная информация позволит сделать вывод о том, что в государстве У установился </a:t>
            </a:r>
            <a:r>
              <a:rPr lang="ru-RU" altLang="en-US" sz="2400">
                <a:solidFill>
                  <a:srgbClr val="FF0000"/>
                </a:solidFill>
              </a:rPr>
              <a:t>тоталитарный политический режим</a:t>
            </a:r>
            <a:r>
              <a:rPr lang="ru-RU" altLang="en-US" sz="2400"/>
              <a:t>? Запишите в ответ цифры, под которыми даны верные положения.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Реализация принципа разделения властей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Глава государства пользуется авторитетом у населения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Наличие обязательной единой политической идеологии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Основные органы власти формируются посредством выборов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Государство напрямую регулирует все сферы общественной жизни</a:t>
            </a:r>
            <a:endParaRPr lang="ru-RU" altLang="en-US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2400"/>
              <a:t>Президент в стране Х возглавляет исполнительную ветвь власти. Какие еще положения подтверждают то, что страна Х – </a:t>
            </a:r>
            <a:r>
              <a:rPr lang="ru-RU" altLang="en-US" sz="24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президентская республика</a:t>
            </a:r>
            <a:r>
              <a:rPr lang="ru-RU" altLang="en-US" sz="2400"/>
              <a:t>? Запишите в ответ цифры, под которыми они даны.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Субъекты страны Х наделены значительной политической самостоятельностью.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Правительство не несет ответственности перед парламентом.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Президент избирается населением в ходе всеобщих выборов.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Правительство формируется из депутатов партий, обладающих большинством голосов в парламенте.</a:t>
            </a:r>
            <a:endParaRPr lang="ru-RU" altLang="en-US" sz="2400"/>
          </a:p>
          <a:p>
            <a:pPr marL="457200" indent="-457200">
              <a:buAutoNum type="arabicPeriod"/>
            </a:pPr>
            <a:r>
              <a:rPr lang="ru-RU" altLang="en-US" sz="2400"/>
              <a:t>Правительство формируется президентом.</a:t>
            </a:r>
            <a:endParaRPr lang="ru-RU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146685"/>
            <a:ext cx="12335510" cy="671131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6000" b="1" i="1">
                <a:ln/>
                <a:solidFill>
                  <a:schemeClr val="accent1"/>
                </a:solidFill>
                <a:effectLst/>
                <a:latin typeface="Aharoni" panose="02010803020104030203" charset="0"/>
                <a:cs typeface="Aharoni" panose="02010803020104030203" charset="0"/>
              </a:rPr>
              <a:t>ЕГЭ ты можешь и не сдать, но Конституцию ты знать обязан! </a:t>
            </a:r>
            <a:endParaRPr lang="ru-RU" altLang="en-US" sz="6000" b="1" i="1">
              <a:ln/>
              <a:solidFill>
                <a:schemeClr val="accent1"/>
              </a:solidFill>
              <a:effectLst/>
              <a:latin typeface="Aharoni" panose="02010803020104030203" charset="0"/>
              <a:cs typeface="Aharoni" panose="02010803020104030203" charset="0"/>
            </a:endParaRPr>
          </a:p>
          <a:p>
            <a:r>
              <a:rPr lang="ru-RU" altLang="en-US" sz="6000" b="1" i="1">
                <a:ln/>
                <a:solidFill>
                  <a:schemeClr val="accent1"/>
                </a:solidFill>
                <a:effectLst/>
                <a:latin typeface="Aharoni" panose="02010803020104030203" charset="0"/>
                <a:cs typeface="Aharoni" panose="02010803020104030203" charset="0"/>
              </a:rPr>
              <a:t>Успехов  в подготовке к ЕГЭ</a:t>
            </a:r>
            <a:endParaRPr lang="ru-RU" altLang="en-US" sz="6000" b="1" i="1">
              <a:ln/>
              <a:solidFill>
                <a:schemeClr val="accent1"/>
              </a:solidFill>
              <a:effectLst/>
              <a:latin typeface="Aharoni" panose="02010803020104030203" charset="0"/>
              <a:cs typeface="Aharoni" panose="02010803020104030203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14655" y="774065"/>
            <a:ext cx="11167745" cy="5353685"/>
          </a:xfrm>
        </p:spPr>
        <p:txBody>
          <a:bodyPr/>
          <a:p>
            <a:r>
              <a:rPr lang="ru-RU" altLang="en-US" sz="3400"/>
              <a:t>Пятнадцатое задание ЕГЭ по обществознанию завершает тему «Политика». Во время его выполнения предлагается выбрать из списка варианты, соответствующие заданному условию.</a:t>
            </a:r>
            <a:endParaRPr lang="ru-RU" altLang="en-US" sz="3400"/>
          </a:p>
          <a:p>
            <a:r>
              <a:rPr lang="ru-RU" altLang="en-US" sz="3400"/>
              <a:t>Условие может быть сформулировано как </a:t>
            </a:r>
            <a:r>
              <a:rPr lang="ru-RU" altLang="en-US" sz="3400" b="1"/>
              <a:t>прямо</a:t>
            </a:r>
            <a:r>
              <a:rPr lang="ru-RU" altLang="en-US" sz="3400"/>
              <a:t> – то есть, к примеру, «найдите в списке отличительные черты тоталитарного режима» — так и в виде </a:t>
            </a:r>
            <a:r>
              <a:rPr lang="ru-RU" altLang="en-US" sz="3400" b="1"/>
              <a:t>условной ситуации</a:t>
            </a:r>
            <a:r>
              <a:rPr lang="ru-RU" altLang="en-US" sz="3400"/>
              <a:t>, что может быть несколько сложнее. Для выбора обычно предоставляется 5-6 вариантов, а верными обычно оказываются 3 или 2 из них.</a:t>
            </a:r>
            <a:endParaRPr lang="ru-RU" altLang="en-US" sz="3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3600"/>
              <a:t>15 задание ЕГЭ по обществознанию относится к </a:t>
            </a:r>
            <a:r>
              <a:rPr lang="ru-RU" altLang="en-US" sz="3600" b="1" u="sng"/>
              <a:t>повышенному уровню сложности</a:t>
            </a:r>
            <a:r>
              <a:rPr lang="ru-RU" altLang="en-US" sz="3600"/>
              <a:t>; максимально возможный балл — 2. Получить его можно в том случае, если задание выполнено без ошибок. При наличии одной ошибки ставится 1 балл, двух и более – 0 баллов.</a:t>
            </a:r>
            <a:endParaRPr lang="ru-RU" altLang="en-US" sz="3600"/>
          </a:p>
          <a:p>
            <a:r>
              <a:rPr lang="ru-RU" altLang="en-US" sz="3600"/>
              <a:t>Средний процент выполнения: 58.5%</a:t>
            </a:r>
            <a:endParaRPr lang="ru-RU" altLang="en-US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250" y="-635"/>
            <a:ext cx="10882630" cy="1175385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pPr algn="ctr"/>
            <a:r>
              <a:rPr lang="ru-RU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Алгоритм выполнения задания</a:t>
            </a:r>
            <a:br>
              <a:rPr lang="ru-RU" altLang="en-US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ru-RU" altLang="en-US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45415" y="994410"/>
            <a:ext cx="11436985" cy="5133340"/>
          </a:xfrm>
        </p:spPr>
        <p:txBody>
          <a:bodyPr/>
          <a:p>
            <a:r>
              <a:rPr lang="ru-RU" altLang="en-US" sz="3600"/>
              <a:t>Внимательно читаем условие задания и приведенные варианты;</a:t>
            </a:r>
            <a:endParaRPr lang="ru-RU" altLang="en-US" sz="3600"/>
          </a:p>
          <a:p>
            <a:r>
              <a:rPr lang="ru-RU" altLang="en-US" sz="3600"/>
              <a:t>По очереди анализируем приведенные варианты;</a:t>
            </a:r>
            <a:endParaRPr lang="ru-RU" altLang="en-US" sz="3600"/>
          </a:p>
          <a:p>
            <a:r>
              <a:rPr lang="ru-RU" altLang="en-US" sz="3600"/>
              <a:t>Выбираем из них те, которые соответствуют условию;</a:t>
            </a:r>
            <a:endParaRPr lang="ru-RU" altLang="en-US" sz="3600"/>
          </a:p>
          <a:p>
            <a:r>
              <a:rPr lang="ru-RU" altLang="en-US" sz="3600"/>
              <a:t>Проверяем и записываем ответ.</a:t>
            </a:r>
            <a:endParaRPr lang="ru-RU" altLang="en-US" sz="3600"/>
          </a:p>
          <a:p>
            <a:r>
              <a:rPr lang="ru-RU" altLang="en-US" sz="3600" i="1"/>
              <a:t>Ответом к заданию 15 по обществознанию может быть последовательность цифр, чисел или слов. Порядок записи имеет значение.</a:t>
            </a:r>
            <a:endParaRPr lang="ru-RU" altLang="en-US" sz="36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/>
              <a:t>Задания из банка ФИПИ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Конституция провозглашает Z демократическим федеративным государством с республиканской формой правления. Какие из приведённых признаков характеризуют форму государственного (территориального) устройства Z? Запишите цифры, под которыми они указаны.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двухпалатный представительный орган высшей государственной власти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всеобщие, прямые, равные, добровольные выборы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разделение властей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двухуровневая система государственной власти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распределение полномочий между центром и региональными органами власти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6. верховенство права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Конституция провозглашает Z демократическим федеративным государством с республиканской формой правления. Какие из приведённых признаков характеризуют форму государственного </a:t>
            </a:r>
            <a:r>
              <a:rPr lang="ru-RU" altLang="en-US" sz="240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(территориального)</a:t>
            </a: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устройства Z? Запишите цифры, под которыми они указаны.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1. двухпалатный представительный орган высшей государственной власти</a:t>
            </a:r>
            <a:endParaRPr lang="ru-RU" altLang="en-US" sz="2400">
              <a:ln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2. всеобщие, прямые, равные, добровольные выборы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3. разделение властей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4. двухуровневая система государственной власти</a:t>
            </a:r>
            <a:endParaRPr lang="ru-RU" altLang="en-US" sz="2400">
              <a:ln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5. распределение полномочий между центром и региональными органами власти</a:t>
            </a:r>
            <a:endParaRPr lang="ru-RU" altLang="en-US" sz="2400">
              <a:ln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6. верховенство права</a:t>
            </a:r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ru-RU" altLang="en-US" sz="24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Замещающее содержимое 4" descr="признаки федерации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113665" y="118745"/>
            <a:ext cx="12305665" cy="65576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55320" y="323215"/>
            <a:ext cx="10927080" cy="5804535"/>
          </a:xfrm>
        </p:spPr>
        <p:txBody>
          <a:bodyPr/>
          <a:p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В ряде стран на выборах в законодательные органы существуют заградительные барьеры: те, кто набирает меньше установленного законом процента голосов, не попадают в представительный орган власти. Найдите в приведённом ниже перечне дополнительные отличительные характеристики пропорциональной избирательной системы и запишите цифры, под которыми они указаны.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1. голосование может проводиться в два тура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2. избиратель может не знать многих кандидатов от поддерживаемой им партии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3. создаются многомандатные избирательные округа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4. закреплён принцип всеобщности избирательного права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5. избранным считается тот, кто получил большинство голосов избирателей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ln/>
                <a:solidFill>
                  <a:schemeClr val="tx1"/>
                </a:solidFill>
                <a:effectLst/>
                <a:latin typeface="+mj-lt"/>
                <a:cs typeface="+mj-lt"/>
              </a:rPr>
              <a:t>6. партии, преодолевшие заградительный барьер, получают голоса партий, его не преодолевших</a:t>
            </a:r>
            <a:endParaRPr lang="ru-RU" altLang="en-US" sz="2400">
              <a:ln/>
              <a:solidFill>
                <a:schemeClr val="tx1"/>
              </a:solidFill>
              <a:effectLst/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383540"/>
            <a:ext cx="10972800" cy="5744210"/>
          </a:xfrm>
        </p:spPr>
        <p:txBody>
          <a:bodyPr/>
          <a:p>
            <a:r>
              <a:rPr lang="ru-RU" altLang="en-US" sz="2400">
                <a:effectLst/>
                <a:latin typeface="+mj-lt"/>
                <a:cs typeface="+mj-lt"/>
                <a:sym typeface="+mn-ea"/>
              </a:rPr>
              <a:t>В ряде стран на выборах в законодательные органы существуют заградительные барьеры: те, кто набирает меньше установленного законом процента голосов, не попадают в представительный орган власти. Найдите в приведённом ниже перечне </a:t>
            </a:r>
            <a:r>
              <a:rPr lang="ru-RU" altLang="en-US" sz="2400">
                <a:solidFill>
                  <a:srgbClr val="FF0000"/>
                </a:solidFill>
                <a:effectLst/>
                <a:latin typeface="+mj-lt"/>
                <a:cs typeface="+mj-lt"/>
                <a:sym typeface="+mn-ea"/>
              </a:rPr>
              <a:t>дополнительные отличительные характеристики пропорциональной избирательной</a:t>
            </a:r>
            <a:r>
              <a:rPr lang="ru-RU" altLang="en-US" sz="2400">
                <a:effectLst/>
                <a:latin typeface="+mj-lt"/>
                <a:cs typeface="+mj-lt"/>
                <a:sym typeface="+mn-ea"/>
              </a:rPr>
              <a:t> системы и запишите цифры, под которыми они указаны.</a:t>
            </a:r>
            <a:endParaRPr lang="ru-RU" altLang="en-US" sz="2400"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effectLst/>
                <a:latin typeface="+mj-lt"/>
                <a:cs typeface="+mj-lt"/>
                <a:sym typeface="+mn-ea"/>
              </a:rPr>
              <a:t>1. голосование может проводиться в два тура</a:t>
            </a:r>
            <a:endParaRPr lang="ru-RU" altLang="en-US" sz="2400"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solidFill>
                  <a:srgbClr val="00B050"/>
                </a:solidFill>
                <a:effectLst/>
                <a:latin typeface="+mj-lt"/>
                <a:cs typeface="+mj-lt"/>
                <a:sym typeface="+mn-ea"/>
              </a:rPr>
              <a:t>2. избиратель может не знать многих кандидатов от поддерживаемой им партии</a:t>
            </a:r>
            <a:endParaRPr lang="ru-RU" altLang="en-US" sz="2400">
              <a:solidFill>
                <a:srgbClr val="00B050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solidFill>
                  <a:schemeClr val="tx1"/>
                </a:solidFill>
                <a:effectLst/>
                <a:latin typeface="+mj-lt"/>
                <a:cs typeface="+mj-lt"/>
                <a:sym typeface="+mn-ea"/>
              </a:rPr>
              <a:t>3. создаются многомандатные избирательные округа</a:t>
            </a:r>
            <a:endParaRPr lang="ru-RU" altLang="en-US" sz="2400"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effectLst/>
                <a:latin typeface="+mj-lt"/>
                <a:cs typeface="+mj-lt"/>
                <a:sym typeface="+mn-ea"/>
              </a:rPr>
              <a:t>4. закреплён принцип всеобщности избирательного права</a:t>
            </a:r>
            <a:endParaRPr lang="ru-RU" altLang="en-US" sz="2400"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effectLst/>
                <a:latin typeface="+mj-lt"/>
                <a:cs typeface="+mj-lt"/>
                <a:sym typeface="+mn-ea"/>
              </a:rPr>
              <a:t>5. избранным считается тот, кто получил большинство голосов избирателей</a:t>
            </a:r>
            <a:endParaRPr lang="ru-RU" altLang="en-US" sz="2400">
              <a:solidFill>
                <a:schemeClr val="tx1"/>
              </a:solidFill>
              <a:effectLst/>
              <a:latin typeface="+mj-lt"/>
              <a:cs typeface="+mj-lt"/>
            </a:endParaRPr>
          </a:p>
          <a:p>
            <a:pPr marL="0" indent="0">
              <a:buNone/>
            </a:pPr>
            <a:r>
              <a:rPr lang="ru-RU" altLang="en-US" sz="2400">
                <a:solidFill>
                  <a:srgbClr val="00B050"/>
                </a:solidFill>
                <a:effectLst/>
                <a:latin typeface="+mj-lt"/>
                <a:cs typeface="+mj-lt"/>
                <a:sym typeface="+mn-ea"/>
              </a:rPr>
              <a:t>6. партии, преодолевшие заградительный барьер, получают голоса партий, его не преодолевших</a:t>
            </a:r>
            <a:endParaRPr lang="ru-RU" altLang="en-US" sz="2400">
              <a:solidFill>
                <a:srgbClr val="00B050"/>
              </a:solidFill>
              <a:effectLst/>
              <a:latin typeface="+mj-lt"/>
              <a:cs typeface="+mj-lt"/>
            </a:endParaRPr>
          </a:p>
          <a:p>
            <a:endParaRPr lang="ru-RU" altLang="en-US" sz="2400">
              <a:solidFill>
                <a:srgbClr val="00B050"/>
              </a:solidFill>
              <a:effectLst/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5115</Words>
  <Application>WPS Presentation</Application>
  <PresentationFormat>Widescreen</PresentationFormat>
  <Paragraphs>80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Calibri Light</vt:lpstr>
      <vt:lpstr>Calibri</vt:lpstr>
      <vt:lpstr>Microsoft YaHei</vt:lpstr>
      <vt:lpstr/>
      <vt:lpstr>Arial Unicode MS</vt:lpstr>
      <vt:lpstr>Segoe Print</vt:lpstr>
      <vt:lpstr>Times New Roman</vt:lpstr>
      <vt:lpstr>Aharoni</vt:lpstr>
      <vt:lpstr>Communications and Dialogues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«Первомайская школа»</dc:title>
  <dc:creator/>
  <cp:lastModifiedBy>Анна Медведева</cp:lastModifiedBy>
  <cp:revision>1</cp:revision>
  <dcterms:created xsi:type="dcterms:W3CDTF">2021-02-12T10:29:29Z</dcterms:created>
  <dcterms:modified xsi:type="dcterms:W3CDTF">2021-02-12T10:29:29Z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1049-11.2.0.9635</vt:lpwstr>
  </property>
</Properties>
</file>