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9" r:id="rId4"/>
    <p:sldId id="260" r:id="rId5"/>
    <p:sldId id="270" r:id="rId6"/>
    <p:sldId id="261" r:id="rId7"/>
    <p:sldId id="262" r:id="rId8"/>
    <p:sldId id="263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2" r:id="rId20"/>
    <p:sldId id="281" r:id="rId21"/>
    <p:sldId id="265" r:id="rId22"/>
    <p:sldId id="266" r:id="rId23"/>
    <p:sldId id="267" r:id="rId24"/>
    <p:sldId id="283" r:id="rId25"/>
    <p:sldId id="284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0FF58-15A5-4270-8552-3B648769536C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0A3A6-F302-4424-8C3A-349FCEE596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3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0A3A6-F302-4424-8C3A-349FCEE5968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150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0A3A6-F302-4424-8C3A-349FCEE59680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150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р\Pictures\для презентаци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4" name="Прямоугольник 3"/>
          <p:cNvSpPr/>
          <p:nvPr/>
        </p:nvSpPr>
        <p:spPr>
          <a:xfrm>
            <a:off x="1403319" y="1052736"/>
            <a:ext cx="6757619" cy="572464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  итогах </a:t>
            </a:r>
            <a:endParaRPr lang="ru-RU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пробных </a:t>
            </a: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экзаменов </a:t>
            </a:r>
            <a:endParaRPr lang="ru-RU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  </a:t>
            </a: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обществознанию </a:t>
            </a:r>
            <a:endParaRPr lang="ru-RU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9-х,11-х </a:t>
            </a: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классах</a:t>
            </a:r>
          </a:p>
          <a:p>
            <a:pPr algn="ctr"/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03.02.2021г.</a:t>
            </a:r>
          </a:p>
          <a:p>
            <a:pPr algn="ctr"/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958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505791" y="194737"/>
            <a:ext cx="6009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Результаты перепроверки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3" y="902623"/>
            <a:ext cx="806489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7063"/>
            <a:r>
              <a:rPr lang="ru-RU" sz="2600" dirty="0" smtClean="0">
                <a:solidFill>
                  <a:prstClr val="black"/>
                </a:solidFill>
              </a:rPr>
              <a:t>Понизили </a:t>
            </a:r>
            <a:r>
              <a:rPr lang="ru-RU" sz="2600" dirty="0">
                <a:solidFill>
                  <a:prstClr val="black"/>
                </a:solidFill>
              </a:rPr>
              <a:t>оценку на 2 балла, </a:t>
            </a:r>
            <a:r>
              <a:rPr lang="ru-RU" sz="2600" dirty="0" smtClean="0">
                <a:solidFill>
                  <a:prstClr val="black"/>
                </a:solidFill>
              </a:rPr>
              <a:t>продемонстрировали </a:t>
            </a:r>
            <a:r>
              <a:rPr lang="ru-RU" sz="2600" dirty="0">
                <a:solidFill>
                  <a:prstClr val="black"/>
                </a:solidFill>
              </a:rPr>
              <a:t>результат «3»: 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271463"/>
            <a:r>
              <a:rPr lang="ru-RU" sz="2000" dirty="0" err="1" smtClean="0">
                <a:solidFill>
                  <a:prstClr val="black"/>
                </a:solidFill>
              </a:rPr>
              <a:t>Гуменюк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Карина (МБОУ «Журавлевская школа»),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271463"/>
            <a:r>
              <a:rPr lang="ru-RU" sz="2000" dirty="0" err="1" smtClean="0">
                <a:solidFill>
                  <a:prstClr val="black"/>
                </a:solidFill>
              </a:rPr>
              <a:t>Позевич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Денис (МБОУ «Журавлевская школа»),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271463"/>
            <a:r>
              <a:rPr lang="ru-RU" sz="2000" dirty="0" smtClean="0">
                <a:solidFill>
                  <a:prstClr val="black"/>
                </a:solidFill>
              </a:rPr>
              <a:t>Усеинова </a:t>
            </a:r>
            <a:r>
              <a:rPr lang="ru-RU" sz="2000" dirty="0" err="1">
                <a:solidFill>
                  <a:prstClr val="black"/>
                </a:solidFill>
              </a:rPr>
              <a:t>Адиле</a:t>
            </a:r>
            <a:r>
              <a:rPr lang="ru-RU" sz="2000" dirty="0">
                <a:solidFill>
                  <a:prstClr val="black"/>
                </a:solidFill>
              </a:rPr>
              <a:t> (МБОУ «Партизанская школа</a:t>
            </a:r>
            <a:r>
              <a:rPr lang="ru-RU" sz="2000" dirty="0" smtClean="0">
                <a:solidFill>
                  <a:prstClr val="black"/>
                </a:solidFill>
              </a:rPr>
              <a:t>»),</a:t>
            </a:r>
          </a:p>
          <a:p>
            <a:pPr indent="271463"/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Хаялиев</a:t>
            </a:r>
            <a:r>
              <a:rPr lang="ru-RU" sz="2000" dirty="0">
                <a:solidFill>
                  <a:prstClr val="black"/>
                </a:solidFill>
              </a:rPr>
              <a:t> Эдем (МБОУ «</a:t>
            </a:r>
            <a:r>
              <a:rPr lang="ru-RU" sz="2000" dirty="0" err="1">
                <a:solidFill>
                  <a:prstClr val="black"/>
                </a:solidFill>
              </a:rPr>
              <a:t>Чистенская</a:t>
            </a:r>
            <a:r>
              <a:rPr lang="ru-RU" sz="2000" dirty="0">
                <a:solidFill>
                  <a:prstClr val="black"/>
                </a:solidFill>
              </a:rPr>
              <a:t> школа-гимназия»),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271463"/>
            <a:r>
              <a:rPr lang="ru-RU" sz="2000" dirty="0" err="1" smtClean="0">
                <a:solidFill>
                  <a:prstClr val="black"/>
                </a:solidFill>
              </a:rPr>
              <a:t>Музаффарова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Диана (МБОУ «Денисовская школа»),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271463"/>
            <a:r>
              <a:rPr lang="ru-RU" sz="2000" dirty="0" err="1" smtClean="0">
                <a:solidFill>
                  <a:prstClr val="black"/>
                </a:solidFill>
              </a:rPr>
              <a:t>Татаева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Дарья (МБОУ «Мирновская школа №2</a:t>
            </a:r>
            <a:r>
              <a:rPr lang="ru-RU" sz="2000" dirty="0" smtClean="0">
                <a:solidFill>
                  <a:prstClr val="black"/>
                </a:solidFill>
              </a:rPr>
              <a:t>»),</a:t>
            </a:r>
          </a:p>
          <a:p>
            <a:pPr indent="271463"/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Абибуллаев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Ариф</a:t>
            </a:r>
            <a:r>
              <a:rPr lang="ru-RU" sz="2000" dirty="0">
                <a:solidFill>
                  <a:prstClr val="black"/>
                </a:solidFill>
              </a:rPr>
              <a:t> (МБОУ «Добровская школа-гимназия»). </a:t>
            </a:r>
          </a:p>
          <a:p>
            <a:pPr indent="627063"/>
            <a:endParaRPr lang="ru-RU" sz="2600" dirty="0" smtClean="0">
              <a:solidFill>
                <a:prstClr val="black"/>
              </a:solidFill>
            </a:endParaRPr>
          </a:p>
          <a:p>
            <a:pPr indent="627063"/>
            <a:r>
              <a:rPr lang="ru-RU" sz="2600" dirty="0" smtClean="0">
                <a:solidFill>
                  <a:prstClr val="black"/>
                </a:solidFill>
              </a:rPr>
              <a:t>4 </a:t>
            </a:r>
            <a:r>
              <a:rPr lang="ru-RU" sz="2600" dirty="0">
                <a:solidFill>
                  <a:prstClr val="black"/>
                </a:solidFill>
              </a:rPr>
              <a:t>претендента на медаль по итогам перепроверки выполнили работу на «2»: </a:t>
            </a:r>
            <a:endParaRPr lang="ru-RU" sz="2600" dirty="0" smtClean="0">
              <a:solidFill>
                <a:prstClr val="black"/>
              </a:solidFill>
            </a:endParaRPr>
          </a:p>
          <a:p>
            <a:pPr indent="271463"/>
            <a:r>
              <a:rPr lang="ru-RU" sz="2000" dirty="0" smtClean="0">
                <a:solidFill>
                  <a:prstClr val="black"/>
                </a:solidFill>
              </a:rPr>
              <a:t>Дудоладова </a:t>
            </a:r>
            <a:r>
              <a:rPr lang="ru-RU" sz="2000" dirty="0">
                <a:solidFill>
                  <a:prstClr val="black"/>
                </a:solidFill>
              </a:rPr>
              <a:t>Екатерина (МБОУ «Гвардейская школа-гимназия №2</a:t>
            </a:r>
            <a:r>
              <a:rPr lang="ru-RU" sz="2000" dirty="0" smtClean="0">
                <a:solidFill>
                  <a:prstClr val="black"/>
                </a:solidFill>
              </a:rPr>
              <a:t>»),</a:t>
            </a:r>
          </a:p>
          <a:p>
            <a:pPr indent="271463"/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Бедрина</a:t>
            </a:r>
            <a:r>
              <a:rPr lang="ru-RU" sz="2000" dirty="0">
                <a:solidFill>
                  <a:prstClr val="black"/>
                </a:solidFill>
              </a:rPr>
              <a:t> София (МБОУ Молодежненская школа №2»),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271463"/>
            <a:r>
              <a:rPr lang="ru-RU" sz="2000" dirty="0" err="1" smtClean="0">
                <a:solidFill>
                  <a:prstClr val="black"/>
                </a:solidFill>
              </a:rPr>
              <a:t>Акрамова</a:t>
            </a:r>
            <a:r>
              <a:rPr lang="ru-RU" sz="2000" dirty="0" smtClean="0">
                <a:solidFill>
                  <a:prstClr val="black"/>
                </a:solidFill>
              </a:rPr>
              <a:t> Камилла </a:t>
            </a:r>
            <a:r>
              <a:rPr lang="ru-RU" sz="2000" dirty="0">
                <a:solidFill>
                  <a:prstClr val="black"/>
                </a:solidFill>
              </a:rPr>
              <a:t>(МБОУ Перовская школа-гимназия</a:t>
            </a:r>
            <a:r>
              <a:rPr lang="ru-RU" sz="2000" dirty="0" smtClean="0">
                <a:solidFill>
                  <a:prstClr val="black"/>
                </a:solidFill>
              </a:rPr>
              <a:t>»),</a:t>
            </a:r>
          </a:p>
          <a:p>
            <a:pPr indent="271463"/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Курасова Алена (МБОУ «Донская школа»). </a:t>
            </a:r>
          </a:p>
        </p:txBody>
      </p:sp>
    </p:spTree>
    <p:extLst>
      <p:ext uri="{BB962C8B-B14F-4D97-AF65-F5344CB8AC3E}">
        <p14:creationId xmlns:p14="http://schemas.microsoft.com/office/powerpoint/2010/main" val="64885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1124744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200" dirty="0" smtClean="0">
                <a:solidFill>
                  <a:prstClr val="black"/>
                </a:solidFill>
              </a:rPr>
              <a:t>16 </a:t>
            </a:r>
            <a:r>
              <a:rPr lang="ru-RU" sz="3200" dirty="0">
                <a:solidFill>
                  <a:prstClr val="black"/>
                </a:solidFill>
              </a:rPr>
              <a:t>декабря 2020г. </a:t>
            </a:r>
            <a:r>
              <a:rPr lang="ru-RU" sz="3200" dirty="0" smtClean="0">
                <a:solidFill>
                  <a:prstClr val="black"/>
                </a:solidFill>
              </a:rPr>
              <a:t>в </a:t>
            </a:r>
            <a:r>
              <a:rPr lang="ru-RU" sz="3200" dirty="0">
                <a:solidFill>
                  <a:prstClr val="black"/>
                </a:solidFill>
              </a:rPr>
              <a:t>соответствии с приказом Управления образования администрации Симферопольского района от 24.11.2020г. №</a:t>
            </a:r>
            <a:r>
              <a:rPr lang="ru-RU" sz="3200" dirty="0" smtClean="0">
                <a:solidFill>
                  <a:prstClr val="black"/>
                </a:solidFill>
              </a:rPr>
              <a:t>694 был проведен пробный экзамен в формате ОГЭ для учащихся 9 классов ОУ района.  </a:t>
            </a:r>
          </a:p>
          <a:p>
            <a:pPr indent="711200" algn="just"/>
            <a:r>
              <a:rPr lang="ru-RU" sz="3200" dirty="0">
                <a:solidFill>
                  <a:prstClr val="black"/>
                </a:solidFill>
              </a:rPr>
              <a:t>В написании  пробного ОГЭ по обществознанию приняли участие  911 обучающихся из 38 школ района.</a:t>
            </a:r>
            <a:endParaRPr lang="ru-RU" sz="3200" dirty="0" smtClean="0">
              <a:solidFill>
                <a:prstClr val="black"/>
              </a:solidFill>
            </a:endParaRPr>
          </a:p>
          <a:p>
            <a:pPr indent="711200" algn="just"/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11660" y="401469"/>
            <a:ext cx="59766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Пробный ОГЭ </a:t>
            </a:r>
            <a:r>
              <a:rPr lang="ru-RU" sz="32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(9 кл.)</a:t>
            </a:r>
            <a:endParaRPr lang="ru-RU" sz="32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953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404664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 algn="just"/>
            <a:r>
              <a:rPr lang="ru-RU" sz="3200" dirty="0"/>
              <a:t>Экзаменационная работа пробного Основного государственного экзамена (ОГЭ) включала в себя 24 задания: 16 заданий с кратким ответом и 8 заданий с развёрнутым ответом. </a:t>
            </a:r>
            <a:endParaRPr lang="ru-RU" sz="3200" dirty="0" smtClean="0"/>
          </a:p>
          <a:p>
            <a:pPr indent="541338" algn="just"/>
            <a:r>
              <a:rPr lang="ru-RU" sz="3200" dirty="0" smtClean="0"/>
              <a:t>Максимальный </a:t>
            </a:r>
            <a:r>
              <a:rPr lang="ru-RU" sz="3200" dirty="0"/>
              <a:t>первичный балл – </a:t>
            </a:r>
            <a:r>
              <a:rPr lang="ru-RU" sz="3200" dirty="0" smtClean="0"/>
              <a:t>37, что </a:t>
            </a:r>
            <a:r>
              <a:rPr lang="ru-RU" sz="3200" dirty="0"/>
              <a:t>в переводе на </a:t>
            </a:r>
            <a:r>
              <a:rPr lang="ru-RU" sz="3200" dirty="0" err="1"/>
              <a:t>пятибальную</a:t>
            </a:r>
            <a:r>
              <a:rPr lang="ru-RU" sz="3200" dirty="0"/>
              <a:t> систему означает:</a:t>
            </a:r>
          </a:p>
          <a:p>
            <a:pPr indent="1084263" algn="just"/>
            <a:r>
              <a:rPr lang="ru-RU" sz="3200" dirty="0" smtClean="0"/>
              <a:t>отметка «2</a:t>
            </a:r>
            <a:r>
              <a:rPr lang="ru-RU" sz="3200" dirty="0"/>
              <a:t>» </a:t>
            </a:r>
            <a:r>
              <a:rPr lang="ru-RU" sz="3200" dirty="0" smtClean="0"/>
              <a:t>- от 0 до 14 </a:t>
            </a:r>
            <a:r>
              <a:rPr lang="ru-RU" sz="3200" dirty="0" err="1" smtClean="0"/>
              <a:t>п.б</a:t>
            </a:r>
            <a:r>
              <a:rPr lang="ru-RU" sz="3200" dirty="0" smtClean="0"/>
              <a:t>., </a:t>
            </a:r>
          </a:p>
          <a:p>
            <a:pPr indent="1084263"/>
            <a:r>
              <a:rPr lang="ru-RU" sz="3200" dirty="0" smtClean="0"/>
              <a:t>отметка «3</a:t>
            </a:r>
            <a:r>
              <a:rPr lang="ru-RU" sz="3200" dirty="0"/>
              <a:t>» </a:t>
            </a:r>
            <a:r>
              <a:rPr lang="ru-RU" sz="3200" dirty="0" smtClean="0"/>
              <a:t>- от 15 до 23 </a:t>
            </a:r>
            <a:r>
              <a:rPr lang="ru-RU" sz="3200" dirty="0" err="1" smtClean="0"/>
              <a:t>п.б</a:t>
            </a:r>
            <a:r>
              <a:rPr lang="ru-RU" sz="3200" dirty="0" smtClean="0"/>
              <a:t>., </a:t>
            </a:r>
          </a:p>
          <a:p>
            <a:pPr indent="1084263"/>
            <a:r>
              <a:rPr lang="ru-RU" sz="3200" dirty="0" smtClean="0"/>
              <a:t>отметка «4</a:t>
            </a:r>
            <a:r>
              <a:rPr lang="ru-RU" sz="3200" dirty="0"/>
              <a:t>» </a:t>
            </a:r>
            <a:r>
              <a:rPr lang="ru-RU" sz="3200" dirty="0" smtClean="0"/>
              <a:t>- от 24 до 31 </a:t>
            </a:r>
            <a:r>
              <a:rPr lang="ru-RU" sz="3200" dirty="0" err="1" smtClean="0"/>
              <a:t>п.б</a:t>
            </a:r>
            <a:r>
              <a:rPr lang="ru-RU" sz="3200" dirty="0" smtClean="0"/>
              <a:t>., </a:t>
            </a:r>
          </a:p>
          <a:p>
            <a:pPr indent="1084263"/>
            <a:r>
              <a:rPr lang="ru-RU" sz="3200" dirty="0" smtClean="0"/>
              <a:t>отметка «5</a:t>
            </a:r>
            <a:r>
              <a:rPr lang="ru-RU" sz="3200" dirty="0"/>
              <a:t>» </a:t>
            </a:r>
            <a:r>
              <a:rPr lang="ru-RU" sz="3200" dirty="0" smtClean="0"/>
              <a:t>- от 32 до 37 </a:t>
            </a:r>
            <a:r>
              <a:rPr lang="ru-RU" sz="3200" dirty="0" err="1" smtClean="0"/>
              <a:t>п.б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560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79055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836712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endParaRPr lang="ru-RU" sz="1200" dirty="0">
              <a:solidFill>
                <a:prstClr val="black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F79646">
                    <a:lumMod val="50000"/>
                  </a:srgbClr>
                </a:solidFill>
              </a:rPr>
              <a:t>Результаты</a:t>
            </a:r>
          </a:p>
          <a:p>
            <a:pPr algn="ctr"/>
            <a:endParaRPr lang="ru-RU" sz="1200" b="1" dirty="0" smtClean="0">
              <a:solidFill>
                <a:prstClr val="black"/>
              </a:solidFill>
            </a:endParaRPr>
          </a:p>
          <a:p>
            <a:pPr algn="just"/>
            <a:r>
              <a:rPr lang="ru-RU" sz="2400" dirty="0">
                <a:solidFill>
                  <a:prstClr val="black"/>
                </a:solidFill>
              </a:rPr>
              <a:t>При переводе </a:t>
            </a:r>
            <a:r>
              <a:rPr lang="ru-RU" sz="2400" dirty="0" smtClean="0">
                <a:solidFill>
                  <a:prstClr val="black"/>
                </a:solidFill>
              </a:rPr>
              <a:t>первичных баллов </a:t>
            </a:r>
            <a:r>
              <a:rPr lang="ru-RU" sz="2400" dirty="0">
                <a:solidFill>
                  <a:prstClr val="black"/>
                </a:solidFill>
              </a:rPr>
              <a:t>в пятибалльную систему результаты оказались следующими:  </a:t>
            </a:r>
          </a:p>
          <a:p>
            <a:pPr indent="2506663" algn="just"/>
            <a:r>
              <a:rPr lang="ru-RU" sz="2400" dirty="0" smtClean="0">
                <a:solidFill>
                  <a:prstClr val="black"/>
                </a:solidFill>
              </a:rPr>
              <a:t>«</a:t>
            </a:r>
            <a:r>
              <a:rPr lang="ru-RU" sz="2400" dirty="0">
                <a:solidFill>
                  <a:prstClr val="black"/>
                </a:solidFill>
              </a:rPr>
              <a:t>2» - 37</a:t>
            </a:r>
            <a:r>
              <a:rPr lang="ru-RU" sz="2400" dirty="0" smtClean="0">
                <a:solidFill>
                  <a:prstClr val="black"/>
                </a:solidFill>
              </a:rPr>
              <a:t>% </a:t>
            </a:r>
          </a:p>
          <a:p>
            <a:pPr indent="2506663" algn="just"/>
            <a:r>
              <a:rPr lang="ru-RU" sz="2400" dirty="0" smtClean="0">
                <a:solidFill>
                  <a:prstClr val="black"/>
                </a:solidFill>
              </a:rPr>
              <a:t>«</a:t>
            </a:r>
            <a:r>
              <a:rPr lang="ru-RU" sz="2400" dirty="0">
                <a:solidFill>
                  <a:prstClr val="black"/>
                </a:solidFill>
              </a:rPr>
              <a:t>3» - 42,4</a:t>
            </a:r>
            <a:r>
              <a:rPr lang="ru-RU" sz="2400" dirty="0" smtClean="0">
                <a:solidFill>
                  <a:prstClr val="black"/>
                </a:solidFill>
              </a:rPr>
              <a:t>%</a:t>
            </a:r>
          </a:p>
          <a:p>
            <a:pPr indent="2506663" algn="just"/>
            <a:r>
              <a:rPr lang="ru-RU" sz="2400" dirty="0" smtClean="0">
                <a:solidFill>
                  <a:prstClr val="black"/>
                </a:solidFill>
              </a:rPr>
              <a:t>«</a:t>
            </a:r>
            <a:r>
              <a:rPr lang="ru-RU" sz="2400" dirty="0">
                <a:solidFill>
                  <a:prstClr val="black"/>
                </a:solidFill>
              </a:rPr>
              <a:t>4» - 18,8</a:t>
            </a:r>
            <a:r>
              <a:rPr lang="ru-RU" sz="2400" dirty="0" smtClean="0">
                <a:solidFill>
                  <a:prstClr val="black"/>
                </a:solidFill>
              </a:rPr>
              <a:t>% </a:t>
            </a:r>
          </a:p>
          <a:p>
            <a:pPr indent="2506663" algn="just"/>
            <a:r>
              <a:rPr lang="ru-RU" sz="2400" dirty="0" smtClean="0">
                <a:solidFill>
                  <a:prstClr val="black"/>
                </a:solidFill>
              </a:rPr>
              <a:t>«</a:t>
            </a:r>
            <a:r>
              <a:rPr lang="ru-RU" sz="2400" dirty="0">
                <a:solidFill>
                  <a:prstClr val="black"/>
                </a:solidFill>
              </a:rPr>
              <a:t>5» - 1,8</a:t>
            </a:r>
            <a:r>
              <a:rPr lang="ru-RU" sz="2400" dirty="0" smtClean="0">
                <a:solidFill>
                  <a:prstClr val="black"/>
                </a:solidFill>
              </a:rPr>
              <a:t>% </a:t>
            </a:r>
            <a:endParaRPr lang="ru-RU" sz="2400" dirty="0">
              <a:solidFill>
                <a:prstClr val="black"/>
              </a:solidFill>
            </a:endParaRPr>
          </a:p>
          <a:p>
            <a:pPr indent="711200" algn="just"/>
            <a:r>
              <a:rPr lang="ru-RU" sz="2400" dirty="0" smtClean="0">
                <a:solidFill>
                  <a:prstClr val="black"/>
                </a:solidFill>
              </a:rPr>
              <a:t>  </a:t>
            </a:r>
          </a:p>
          <a:p>
            <a:pPr indent="711200" algn="just"/>
            <a:r>
              <a:rPr lang="ru-RU" sz="2400" dirty="0" smtClean="0">
                <a:solidFill>
                  <a:prstClr val="black"/>
                </a:solidFill>
              </a:rPr>
              <a:t>Качество – </a:t>
            </a:r>
            <a:r>
              <a:rPr lang="ru-RU" sz="2400" b="1" dirty="0" smtClean="0">
                <a:solidFill>
                  <a:srgbClr val="FF0000"/>
                </a:solidFill>
              </a:rPr>
              <a:t>20,5 %  </a:t>
            </a:r>
            <a:r>
              <a:rPr lang="ru-RU" sz="2400" b="1" dirty="0" smtClean="0"/>
              <a:t>(17% Диагностическая работа)</a:t>
            </a:r>
            <a:endParaRPr lang="ru-RU" sz="2400" dirty="0" smtClean="0"/>
          </a:p>
          <a:p>
            <a:pPr indent="711200" algn="just"/>
            <a:r>
              <a:rPr lang="ru-RU" sz="2400" dirty="0" smtClean="0">
                <a:solidFill>
                  <a:prstClr val="black"/>
                </a:solidFill>
              </a:rPr>
              <a:t>Успешность – </a:t>
            </a:r>
            <a:r>
              <a:rPr lang="ru-RU" sz="2400" b="1" dirty="0" smtClean="0">
                <a:solidFill>
                  <a:srgbClr val="FF0000"/>
                </a:solidFill>
              </a:rPr>
              <a:t>63%  </a:t>
            </a:r>
            <a:r>
              <a:rPr lang="ru-RU" sz="2400" b="1" dirty="0" smtClean="0"/>
              <a:t>(68% Диагностическая работа)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8861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339752" y="404664"/>
            <a:ext cx="461594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Лучший результат</a:t>
            </a:r>
            <a:endParaRPr lang="ru-RU" sz="44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502688"/>
            <a:ext cx="7848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7063"/>
            <a:r>
              <a:rPr lang="ru-RU" sz="3200" dirty="0"/>
              <a:t>Наибольший показатель качества знаний в МБОУ: </a:t>
            </a:r>
            <a:endParaRPr lang="ru-RU" sz="3200" dirty="0" smtClean="0"/>
          </a:p>
          <a:p>
            <a:r>
              <a:rPr lang="ru-RU" sz="3200" dirty="0" smtClean="0"/>
              <a:t>«</a:t>
            </a:r>
            <a:r>
              <a:rPr lang="ru-RU" sz="3200" dirty="0" err="1"/>
              <a:t>Кленовская</a:t>
            </a:r>
            <a:r>
              <a:rPr lang="ru-RU" sz="3200" dirty="0"/>
              <a:t> основная школа» (60</a:t>
            </a:r>
            <a:r>
              <a:rPr lang="ru-RU" sz="3200" dirty="0" smtClean="0"/>
              <a:t>%),</a:t>
            </a:r>
          </a:p>
          <a:p>
            <a:r>
              <a:rPr lang="ru-RU" sz="3200" dirty="0" smtClean="0"/>
              <a:t> </a:t>
            </a:r>
            <a:r>
              <a:rPr lang="ru-RU" sz="3200" dirty="0"/>
              <a:t>«Николаевская школа» (44%), </a:t>
            </a:r>
            <a:endParaRPr lang="ru-RU" sz="3200" dirty="0" smtClean="0"/>
          </a:p>
          <a:p>
            <a:r>
              <a:rPr lang="ru-RU" sz="3200" dirty="0" smtClean="0"/>
              <a:t>«</a:t>
            </a:r>
            <a:r>
              <a:rPr lang="ru-RU" sz="3200" dirty="0"/>
              <a:t>Перовская школа-гимназия» (41%), </a:t>
            </a:r>
            <a:endParaRPr lang="ru-RU" sz="3200" dirty="0" smtClean="0"/>
          </a:p>
          <a:p>
            <a:r>
              <a:rPr lang="ru-RU" sz="3200" dirty="0" smtClean="0"/>
              <a:t>«</a:t>
            </a:r>
            <a:r>
              <a:rPr lang="ru-RU" sz="3200" dirty="0"/>
              <a:t>Гвардейская школа-гимназия №3» (40%).</a:t>
            </a:r>
          </a:p>
        </p:txBody>
      </p:sp>
    </p:spTree>
    <p:extLst>
      <p:ext uri="{BB962C8B-B14F-4D97-AF65-F5344CB8AC3E}">
        <p14:creationId xmlns:p14="http://schemas.microsoft.com/office/powerpoint/2010/main" val="23915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38936" y="1186990"/>
            <a:ext cx="77494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2400" dirty="0">
                <a:solidFill>
                  <a:prstClr val="black"/>
                </a:solidFill>
              </a:rPr>
              <a:t>Наименьший показатель качества знаний в МБОУ: </a:t>
            </a:r>
            <a:endParaRPr lang="ru-RU" sz="2400" dirty="0" smtClean="0">
              <a:solidFill>
                <a:prstClr val="black"/>
              </a:solidFill>
            </a:endParaRP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«</a:t>
            </a:r>
            <a:r>
              <a:rPr lang="ru-RU" sz="2400" dirty="0">
                <a:solidFill>
                  <a:prstClr val="black"/>
                </a:solidFill>
              </a:rPr>
              <a:t>Укромновская школа» (3%), </a:t>
            </a:r>
            <a:endParaRPr lang="ru-RU" sz="2400" dirty="0" smtClean="0">
              <a:solidFill>
                <a:prstClr val="black"/>
              </a:solidFill>
            </a:endParaRP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«</a:t>
            </a:r>
            <a:r>
              <a:rPr lang="ru-RU" sz="2400" dirty="0">
                <a:solidFill>
                  <a:prstClr val="black"/>
                </a:solidFill>
              </a:rPr>
              <a:t>Гвардейская школа-гимназия №2» (4</a:t>
            </a:r>
            <a:r>
              <a:rPr lang="ru-RU" sz="2400" dirty="0" smtClean="0">
                <a:solidFill>
                  <a:prstClr val="black"/>
                </a:solidFill>
              </a:rPr>
              <a:t>%),</a:t>
            </a: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«Денисовская школа» (6%), </a:t>
            </a:r>
            <a:endParaRPr lang="ru-RU" sz="2400" dirty="0" smtClean="0">
              <a:solidFill>
                <a:prstClr val="black"/>
              </a:solidFill>
            </a:endParaRP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«</a:t>
            </a:r>
            <a:r>
              <a:rPr lang="ru-RU" sz="2400" dirty="0" err="1">
                <a:solidFill>
                  <a:prstClr val="black"/>
                </a:solidFill>
              </a:rPr>
              <a:t>Широковская</a:t>
            </a:r>
            <a:r>
              <a:rPr lang="ru-RU" sz="2400" dirty="0">
                <a:solidFill>
                  <a:prstClr val="black"/>
                </a:solidFill>
              </a:rPr>
              <a:t> школа»  (6%), </a:t>
            </a:r>
            <a:endParaRPr lang="ru-RU" sz="2400" dirty="0" smtClean="0">
              <a:solidFill>
                <a:prstClr val="black"/>
              </a:solidFill>
            </a:endParaRP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«</a:t>
            </a:r>
            <a:r>
              <a:rPr lang="ru-RU" sz="2400" dirty="0">
                <a:solidFill>
                  <a:prstClr val="black"/>
                </a:solidFill>
              </a:rPr>
              <a:t>Кубанская школа» (7</a:t>
            </a:r>
            <a:r>
              <a:rPr lang="ru-RU" sz="2400" dirty="0" smtClean="0">
                <a:solidFill>
                  <a:prstClr val="black"/>
                </a:solidFill>
              </a:rPr>
              <a:t>%),</a:t>
            </a: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«Чайкинская школа» (7</a:t>
            </a:r>
            <a:r>
              <a:rPr lang="ru-RU" sz="2400" dirty="0" smtClean="0">
                <a:solidFill>
                  <a:prstClr val="black"/>
                </a:solidFill>
              </a:rPr>
              <a:t>%),</a:t>
            </a: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«Мазанская школа» (11%), </a:t>
            </a:r>
            <a:endParaRPr lang="ru-RU" sz="2400" dirty="0" smtClean="0">
              <a:solidFill>
                <a:prstClr val="black"/>
              </a:solidFill>
            </a:endParaRP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«</a:t>
            </a:r>
            <a:r>
              <a:rPr lang="ru-RU" sz="2400" dirty="0">
                <a:solidFill>
                  <a:prstClr val="black"/>
                </a:solidFill>
              </a:rPr>
              <a:t>Новоселовская школа» (11</a:t>
            </a:r>
            <a:r>
              <a:rPr lang="ru-RU" sz="2400" dirty="0" smtClean="0">
                <a:solidFill>
                  <a:prstClr val="black"/>
                </a:solidFill>
              </a:rPr>
              <a:t>%),</a:t>
            </a: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«Мирновская школа №1» (14</a:t>
            </a:r>
            <a:r>
              <a:rPr lang="ru-RU" sz="2400" dirty="0" smtClean="0">
                <a:solidFill>
                  <a:prstClr val="black"/>
                </a:solidFill>
              </a:rPr>
              <a:t>%),</a:t>
            </a:r>
          </a:p>
          <a:p>
            <a:pPr indent="711200"/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«Перевальненская школа» (14</a:t>
            </a:r>
            <a:r>
              <a:rPr lang="ru-RU" sz="2400" dirty="0" smtClean="0">
                <a:solidFill>
                  <a:prstClr val="black"/>
                </a:solidFill>
              </a:rPr>
              <a:t>%).</a:t>
            </a:r>
          </a:p>
          <a:p>
            <a:pPr indent="711200"/>
            <a:endParaRPr lang="ru-RU" sz="2400" dirty="0">
              <a:solidFill>
                <a:prstClr val="black"/>
              </a:solidFill>
            </a:endParaRPr>
          </a:p>
          <a:p>
            <a:pPr indent="711200"/>
            <a:r>
              <a:rPr lang="ru-RU" sz="2400" b="1" dirty="0">
                <a:solidFill>
                  <a:prstClr val="black"/>
                </a:solidFill>
              </a:rPr>
              <a:t>Качество знаний «0»</a:t>
            </a:r>
            <a:r>
              <a:rPr lang="ru-RU" sz="2400" dirty="0">
                <a:solidFill>
                  <a:prstClr val="black"/>
                </a:solidFill>
              </a:rPr>
              <a:t> в МБОУ «Трудовская школа».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63427" y="579271"/>
            <a:ext cx="81815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Наименьший результат качества знаний</a:t>
            </a:r>
            <a:endParaRPr lang="ru-RU" sz="32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288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28155" y="548679"/>
            <a:ext cx="739843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Показатель успешности 100%</a:t>
            </a:r>
            <a:endParaRPr lang="ru-RU" sz="44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4945" y="1628800"/>
            <a:ext cx="7704856" cy="2540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800" dirty="0">
                <a:solidFill>
                  <a:prstClr val="black"/>
                </a:solidFill>
                <a:ea typeface="Calibri"/>
                <a:cs typeface="Times New Roman"/>
              </a:rPr>
              <a:t>Максимальный показатель успешности (100%) в 2 МБОУ: </a:t>
            </a:r>
            <a:endParaRPr lang="ru-RU" sz="28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800" dirty="0" smtClean="0">
                <a:solidFill>
                  <a:prstClr val="black"/>
                </a:solidFill>
                <a:ea typeface="Calibri"/>
                <a:cs typeface="Times New Roman"/>
              </a:rPr>
              <a:t>«</a:t>
            </a:r>
            <a:r>
              <a:rPr lang="ru-RU" sz="2800" dirty="0">
                <a:solidFill>
                  <a:prstClr val="black"/>
                </a:solidFill>
                <a:ea typeface="Calibri"/>
                <a:cs typeface="Times New Roman"/>
              </a:rPr>
              <a:t>Кольчугинская школа №2», </a:t>
            </a:r>
            <a:endParaRPr lang="ru-RU" sz="28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800" dirty="0" smtClean="0">
                <a:solidFill>
                  <a:prstClr val="black"/>
                </a:solidFill>
                <a:ea typeface="Calibri"/>
                <a:cs typeface="Times New Roman"/>
              </a:rPr>
              <a:t>«</a:t>
            </a:r>
            <a:r>
              <a:rPr lang="ru-RU" sz="2800" dirty="0" err="1">
                <a:solidFill>
                  <a:prstClr val="black"/>
                </a:solidFill>
                <a:ea typeface="Calibri"/>
                <a:cs typeface="Times New Roman"/>
              </a:rPr>
              <a:t>Кленовская</a:t>
            </a:r>
            <a:r>
              <a:rPr lang="ru-RU" sz="2800" dirty="0">
                <a:solidFill>
                  <a:prstClr val="black"/>
                </a:solidFill>
                <a:ea typeface="Calibri"/>
                <a:cs typeface="Times New Roman"/>
              </a:rPr>
              <a:t> основная школа</a:t>
            </a:r>
            <a:r>
              <a:rPr lang="ru-RU" sz="2800" dirty="0" smtClean="0">
                <a:solidFill>
                  <a:prstClr val="black"/>
                </a:solidFill>
                <a:ea typeface="Calibri"/>
                <a:cs typeface="Times New Roman"/>
              </a:rPr>
              <a:t>».</a:t>
            </a:r>
          </a:p>
          <a:p>
            <a:pPr indent="450215" algn="just">
              <a:lnSpc>
                <a:spcPct val="115000"/>
              </a:lnSpc>
            </a:pPr>
            <a:endParaRPr lang="ru-RU" sz="28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4773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0093" y="332656"/>
            <a:ext cx="8954567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2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Показатель успешности  50% и менее</a:t>
            </a:r>
            <a:endParaRPr lang="ru-RU" sz="42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071320"/>
            <a:ext cx="8208912" cy="511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600" dirty="0">
                <a:solidFill>
                  <a:prstClr val="black"/>
                </a:solidFill>
                <a:ea typeface="Calibri"/>
                <a:cs typeface="Times New Roman"/>
              </a:rPr>
              <a:t>Показатель успешности 50% и меньше в 13 МБОУ: </a:t>
            </a:r>
            <a:endParaRPr lang="ru-RU" sz="26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«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Винницкая школа» (34</a:t>
            </a: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%),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«Мазанская школа» (36%),  </a:t>
            </a:r>
            <a:endParaRPr lang="ru-RU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«Гвардейская школа-гимназия №2» (43</a:t>
            </a: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%),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«Мирновская школа №1» (43%), </a:t>
            </a:r>
            <a:endParaRPr lang="ru-RU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«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Новоселовская школа» (44</a:t>
            </a: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%),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  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«Залесская школа» (46%), </a:t>
            </a:r>
            <a:endParaRPr lang="ru-RU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«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Украинская школа» (46%), </a:t>
            </a:r>
            <a:endParaRPr lang="ru-RU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«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Первомайская школа» (47</a:t>
            </a: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%),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«</a:t>
            </a:r>
            <a:r>
              <a:rPr lang="ru-RU" sz="2000" dirty="0" err="1">
                <a:solidFill>
                  <a:prstClr val="black"/>
                </a:solidFill>
                <a:ea typeface="Calibri"/>
                <a:cs typeface="Times New Roman"/>
              </a:rPr>
              <a:t>Широковская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 школа»  (47</a:t>
            </a: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%),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«Скворцовская школа» (48</a:t>
            </a: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%),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«Мирновская школа №2» (49</a:t>
            </a: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%),</a:t>
            </a: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«Кубанская школа» (50%), </a:t>
            </a:r>
            <a:endParaRPr lang="ru-RU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 smtClean="0">
                <a:solidFill>
                  <a:prstClr val="black"/>
                </a:solidFill>
                <a:ea typeface="Calibri"/>
                <a:cs typeface="Times New Roman"/>
              </a:rPr>
              <a:t>«</a:t>
            </a: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Чайкинская школа» (50%). </a:t>
            </a:r>
          </a:p>
        </p:txBody>
      </p:sp>
    </p:spTree>
    <p:extLst>
      <p:ext uri="{BB962C8B-B14F-4D97-AF65-F5344CB8AC3E}">
        <p14:creationId xmlns:p14="http://schemas.microsoft.com/office/powerpoint/2010/main" val="321366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485128" y="680588"/>
            <a:ext cx="6009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Результаты перепроверки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9600" y="1844824"/>
            <a:ext cx="835375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sz="2800" dirty="0"/>
              <a:t>Были перепроверены работы 23 обучающихся, претендующих на аттестат особого образца. </a:t>
            </a:r>
            <a:endParaRPr lang="ru-RU" sz="2800" dirty="0" smtClean="0"/>
          </a:p>
          <a:p>
            <a:pPr indent="355600" algn="just"/>
            <a:endParaRPr lang="ru-RU" sz="2800" dirty="0"/>
          </a:p>
          <a:p>
            <a:pPr indent="355600" algn="just"/>
            <a:r>
              <a:rPr lang="ru-RU" sz="2800" dirty="0"/>
              <a:t> </a:t>
            </a:r>
            <a:r>
              <a:rPr lang="ru-RU" sz="2800" dirty="0" smtClean="0"/>
              <a:t>Отметку </a:t>
            </a:r>
            <a:r>
              <a:rPr lang="ru-RU" sz="2800" dirty="0"/>
              <a:t>«5» подтвердили </a:t>
            </a:r>
            <a:r>
              <a:rPr lang="ru-RU" sz="2800" dirty="0" smtClean="0"/>
              <a:t>2  </a:t>
            </a:r>
            <a:r>
              <a:rPr lang="ru-RU" sz="2800" dirty="0"/>
              <a:t>ученика</a:t>
            </a:r>
            <a:r>
              <a:rPr lang="ru-RU" sz="2800" dirty="0" smtClean="0"/>
              <a:t>: </a:t>
            </a:r>
          </a:p>
          <a:p>
            <a:pPr indent="355600" algn="just"/>
            <a:r>
              <a:rPr lang="ru-RU" sz="2000" dirty="0" err="1" smtClean="0"/>
              <a:t>Вьюник</a:t>
            </a:r>
            <a:r>
              <a:rPr lang="ru-RU" sz="2000" dirty="0" smtClean="0"/>
              <a:t> </a:t>
            </a:r>
            <a:r>
              <a:rPr lang="ru-RU" sz="2000" dirty="0" err="1"/>
              <a:t>Юлианна</a:t>
            </a:r>
            <a:r>
              <a:rPr lang="ru-RU" sz="2000" dirty="0"/>
              <a:t> (МБОУ «Перевальненская школа»), </a:t>
            </a:r>
            <a:endParaRPr lang="ru-RU" sz="2000" dirty="0" smtClean="0"/>
          </a:p>
          <a:p>
            <a:pPr indent="355600" algn="just"/>
            <a:r>
              <a:rPr lang="ru-RU" sz="2000" dirty="0" err="1" smtClean="0"/>
              <a:t>Миропольцев</a:t>
            </a:r>
            <a:r>
              <a:rPr lang="ru-RU" sz="2000" dirty="0" smtClean="0"/>
              <a:t> </a:t>
            </a:r>
            <a:r>
              <a:rPr lang="ru-RU" sz="2000" dirty="0"/>
              <a:t>Владимир (МБОУ «Гвардейская школа-гимназия №3»). </a:t>
            </a:r>
          </a:p>
        </p:txBody>
      </p:sp>
    </p:spTree>
    <p:extLst>
      <p:ext uri="{BB962C8B-B14F-4D97-AF65-F5344CB8AC3E}">
        <p14:creationId xmlns:p14="http://schemas.microsoft.com/office/powerpoint/2010/main" val="264985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485129" y="537930"/>
            <a:ext cx="6009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Результаты перепроверки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3048" y="1268760"/>
            <a:ext cx="835375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sz="2800" dirty="0" smtClean="0">
                <a:solidFill>
                  <a:prstClr val="black"/>
                </a:solidFill>
              </a:rPr>
              <a:t>На </a:t>
            </a:r>
            <a:r>
              <a:rPr lang="ru-RU" sz="2800" dirty="0">
                <a:solidFill>
                  <a:prstClr val="black"/>
                </a:solidFill>
              </a:rPr>
              <a:t>отметку «4» справились 15 учащихся:</a:t>
            </a:r>
            <a:r>
              <a:rPr lang="ru-RU" dirty="0">
                <a:solidFill>
                  <a:prstClr val="black"/>
                </a:solidFill>
              </a:rPr>
              <a:t>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smtClean="0">
                <a:solidFill>
                  <a:prstClr val="black"/>
                </a:solidFill>
              </a:rPr>
              <a:t>Гайдай </a:t>
            </a:r>
            <a:r>
              <a:rPr lang="ru-RU" dirty="0">
                <a:solidFill>
                  <a:prstClr val="black"/>
                </a:solidFill>
              </a:rPr>
              <a:t>Марина (МБОУ «Донская школа</a:t>
            </a:r>
            <a:r>
              <a:rPr lang="ru-RU" dirty="0" smtClean="0">
                <a:solidFill>
                  <a:prstClr val="black"/>
                </a:solidFill>
              </a:rPr>
              <a:t>»),</a:t>
            </a:r>
          </a:p>
          <a:p>
            <a:pPr indent="355600" algn="just"/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Сидорчук</a:t>
            </a:r>
            <a:r>
              <a:rPr lang="ru-RU" dirty="0">
                <a:solidFill>
                  <a:prstClr val="black"/>
                </a:solidFill>
              </a:rPr>
              <a:t> Александра (МБОУ «Чайкинская школа»),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Шушпанова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Алие</a:t>
            </a:r>
            <a:r>
              <a:rPr lang="ru-RU" dirty="0">
                <a:solidFill>
                  <a:prstClr val="black"/>
                </a:solidFill>
              </a:rPr>
              <a:t> (МБОУ «Гвардейская школа-гимназия №3»),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Хабиров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Амир (МБОУ «Гвардейская школа-гимназия №3»),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smtClean="0">
                <a:solidFill>
                  <a:prstClr val="black"/>
                </a:solidFill>
              </a:rPr>
              <a:t>Крикливая </a:t>
            </a:r>
            <a:r>
              <a:rPr lang="ru-RU" dirty="0">
                <a:solidFill>
                  <a:prstClr val="black"/>
                </a:solidFill>
              </a:rPr>
              <a:t>Полина (МБОУ «Кольчугинская школа №1»),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Джелилова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Эмилия (МБОУ «Кольчугинская школа №2»),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Федорец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Виктория (МБОУ «Партизанская школа»),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Сеит-Умерова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Джемиле</a:t>
            </a:r>
            <a:r>
              <a:rPr lang="ru-RU" dirty="0">
                <a:solidFill>
                  <a:prstClr val="black"/>
                </a:solidFill>
              </a:rPr>
              <a:t> (МБОУ «Первомайская школа»),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Столицына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Диана (МБОУ «Пожарская школа»),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Меджитова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Эдие</a:t>
            </a:r>
            <a:r>
              <a:rPr lang="ru-RU" dirty="0">
                <a:solidFill>
                  <a:prstClr val="black"/>
                </a:solidFill>
              </a:rPr>
              <a:t> (МБОУ «Родниковская школа-гимназия»),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Зиядинова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Диляра</a:t>
            </a:r>
            <a:r>
              <a:rPr lang="ru-RU" dirty="0">
                <a:solidFill>
                  <a:prstClr val="black"/>
                </a:solidFill>
              </a:rPr>
              <a:t> (МБОУ «Родниковская школа-гимназия»),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Абхаирова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Эльвиза</a:t>
            </a:r>
            <a:r>
              <a:rPr lang="ru-RU" dirty="0">
                <a:solidFill>
                  <a:prstClr val="black"/>
                </a:solidFill>
              </a:rPr>
              <a:t>,  (МБОУ «Родниковская школа-гимназия»),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Зиятдинова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Умие</a:t>
            </a:r>
            <a:r>
              <a:rPr lang="ru-RU" dirty="0">
                <a:solidFill>
                  <a:prstClr val="black"/>
                </a:solidFill>
              </a:rPr>
              <a:t> (МБОУ «Родниковская школа-гимназия»),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smtClean="0">
                <a:solidFill>
                  <a:prstClr val="black"/>
                </a:solidFill>
              </a:rPr>
              <a:t>Решетова </a:t>
            </a:r>
            <a:r>
              <a:rPr lang="ru-RU" dirty="0" err="1">
                <a:solidFill>
                  <a:prstClr val="black"/>
                </a:solidFill>
              </a:rPr>
              <a:t>Лейля</a:t>
            </a:r>
            <a:r>
              <a:rPr lang="ru-RU" dirty="0">
                <a:solidFill>
                  <a:prstClr val="black"/>
                </a:solidFill>
              </a:rPr>
              <a:t> (МБОУ «Родниковская школа-гимназия»), </a:t>
            </a:r>
            <a:endParaRPr lang="ru-RU" dirty="0" smtClean="0">
              <a:solidFill>
                <a:prstClr val="black"/>
              </a:solidFill>
            </a:endParaRPr>
          </a:p>
          <a:p>
            <a:pPr indent="355600" algn="just"/>
            <a:r>
              <a:rPr lang="ru-RU" dirty="0" err="1" smtClean="0">
                <a:solidFill>
                  <a:prstClr val="black"/>
                </a:solidFill>
              </a:rPr>
              <a:t>Келембетова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Екатерина (МБОУ «</a:t>
            </a:r>
            <a:r>
              <a:rPr lang="ru-RU" dirty="0" err="1">
                <a:solidFill>
                  <a:prstClr val="black"/>
                </a:solidFill>
              </a:rPr>
              <a:t>Чистенская</a:t>
            </a:r>
            <a:r>
              <a:rPr lang="ru-RU" dirty="0">
                <a:solidFill>
                  <a:prstClr val="black"/>
                </a:solidFill>
              </a:rPr>
              <a:t> школа-гимназия</a:t>
            </a:r>
            <a:r>
              <a:rPr lang="ru-RU" dirty="0" smtClean="0">
                <a:solidFill>
                  <a:prstClr val="black"/>
                </a:solidFill>
              </a:rPr>
              <a:t>»).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97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260648"/>
            <a:ext cx="792088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Пробный ЕГЭ </a:t>
            </a:r>
            <a:r>
              <a:rPr lang="ru-RU" sz="28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(11 кл.)</a:t>
            </a:r>
            <a:endParaRPr lang="ru-RU" sz="2800" dirty="0" smtClean="0"/>
          </a:p>
          <a:p>
            <a:pPr indent="711200" algn="just"/>
            <a:r>
              <a:rPr lang="ru-RU" sz="3000" dirty="0" smtClean="0"/>
              <a:t>10 </a:t>
            </a:r>
            <a:r>
              <a:rPr lang="ru-RU" sz="3000" dirty="0"/>
              <a:t>декабря 2020г. </a:t>
            </a:r>
            <a:r>
              <a:rPr lang="ru-RU" sz="3000" dirty="0" smtClean="0"/>
              <a:t>в </a:t>
            </a:r>
            <a:r>
              <a:rPr lang="ru-RU" sz="3000" dirty="0"/>
              <a:t>соответствии с приказом Управления образования администрации Симферопольского района от 24.11.2020г. №</a:t>
            </a:r>
            <a:r>
              <a:rPr lang="ru-RU" sz="3000" dirty="0" smtClean="0"/>
              <a:t>694 был проведен пробный экзамен в формате ЕГЭ для учащихся 11 классов ОУ района.  </a:t>
            </a:r>
            <a:endParaRPr lang="ru-RU" sz="3000" dirty="0"/>
          </a:p>
          <a:p>
            <a:pPr indent="711200" algn="just"/>
            <a:r>
              <a:rPr lang="ru-RU" sz="3000" dirty="0" smtClean="0"/>
              <a:t>Экзаменационная </a:t>
            </a:r>
            <a:r>
              <a:rPr lang="ru-RU" sz="3000" dirty="0"/>
              <a:t>работа ЕГЭ состояла из двух частей, включающих в себя 29 заданий. Часть </a:t>
            </a:r>
            <a:r>
              <a:rPr lang="ru-RU" sz="3000" dirty="0" smtClean="0"/>
              <a:t>1 - 20 </a:t>
            </a:r>
            <a:r>
              <a:rPr lang="ru-RU" sz="3000" dirty="0"/>
              <a:t>заданий с кратким ответом, часть </a:t>
            </a:r>
            <a:r>
              <a:rPr lang="ru-RU" sz="3000" dirty="0" smtClean="0"/>
              <a:t>2 - 9 </a:t>
            </a:r>
            <a:r>
              <a:rPr lang="ru-RU" sz="3000" dirty="0"/>
              <a:t>заданий с развернутым ответом. Максимальный первичный балл – 64, что в переводе на тестовый составляет 100 баллов.</a:t>
            </a:r>
          </a:p>
        </p:txBody>
      </p:sp>
    </p:spTree>
    <p:extLst>
      <p:ext uri="{BB962C8B-B14F-4D97-AF65-F5344CB8AC3E}">
        <p14:creationId xmlns:p14="http://schemas.microsoft.com/office/powerpoint/2010/main" val="37823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506668" y="784341"/>
            <a:ext cx="6009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Результаты перепроверки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59" y="1700808"/>
            <a:ext cx="8064897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prstClr val="black"/>
                </a:solidFill>
              </a:rPr>
              <a:t>Понизили </a:t>
            </a:r>
            <a:r>
              <a:rPr lang="ru-RU" sz="2800" dirty="0">
                <a:solidFill>
                  <a:prstClr val="black"/>
                </a:solidFill>
              </a:rPr>
              <a:t>оценку на 2 балла, продемонстрировали результат «3»:  </a:t>
            </a:r>
            <a:endParaRPr lang="ru-RU" sz="2800" dirty="0" smtClean="0">
              <a:solidFill>
                <a:prstClr val="black"/>
              </a:solidFill>
            </a:endParaRPr>
          </a:p>
          <a:p>
            <a:pPr algn="just"/>
            <a:r>
              <a:rPr lang="ru-RU" sz="2000" dirty="0" smtClean="0">
                <a:solidFill>
                  <a:prstClr val="black"/>
                </a:solidFill>
              </a:rPr>
              <a:t>Куренная Ольга (МБОУ «Журавлевская школа»), </a:t>
            </a:r>
          </a:p>
          <a:p>
            <a:pPr algn="just"/>
            <a:r>
              <a:rPr lang="ru-RU" sz="2000" dirty="0" smtClean="0">
                <a:solidFill>
                  <a:prstClr val="black"/>
                </a:solidFill>
              </a:rPr>
              <a:t>Машкова Кристина (МБОУ «Гвардейская школа-гимназия №3»),</a:t>
            </a:r>
          </a:p>
          <a:p>
            <a:pPr algn="just"/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Дорохина</a:t>
            </a:r>
            <a:r>
              <a:rPr lang="ru-RU" sz="2000" dirty="0" smtClean="0">
                <a:solidFill>
                  <a:prstClr val="black"/>
                </a:solidFill>
              </a:rPr>
              <a:t> Елизавета (МБОУ «Гвардейская школа-гимназия №3»),</a:t>
            </a:r>
          </a:p>
          <a:p>
            <a:pPr algn="just"/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Лубковская</a:t>
            </a:r>
            <a:r>
              <a:rPr lang="ru-RU" sz="2000" dirty="0" smtClean="0">
                <a:solidFill>
                  <a:prstClr val="black"/>
                </a:solidFill>
              </a:rPr>
              <a:t> Кристина (МБОУ «Кольчугинская школа №1»), </a:t>
            </a:r>
          </a:p>
          <a:p>
            <a:pPr algn="just"/>
            <a:r>
              <a:rPr lang="ru-RU" sz="2000" dirty="0" err="1" smtClean="0">
                <a:solidFill>
                  <a:prstClr val="black"/>
                </a:solidFill>
              </a:rPr>
              <a:t>Батрханова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Эдие</a:t>
            </a:r>
            <a:r>
              <a:rPr lang="ru-RU" sz="2000" dirty="0" smtClean="0">
                <a:solidFill>
                  <a:prstClr val="black"/>
                </a:solidFill>
              </a:rPr>
              <a:t> (МБОУ «Партизанская школа»).</a:t>
            </a:r>
          </a:p>
          <a:p>
            <a:pPr algn="just"/>
            <a:endParaRPr lang="ru-RU" sz="2000" dirty="0" smtClean="0">
              <a:solidFill>
                <a:prstClr val="black"/>
              </a:solidFill>
            </a:endParaRPr>
          </a:p>
          <a:p>
            <a:pPr algn="just"/>
            <a:r>
              <a:rPr lang="ru-RU" sz="2800" dirty="0" smtClean="0">
                <a:solidFill>
                  <a:prstClr val="black"/>
                </a:solidFill>
              </a:rPr>
              <a:t>Одна </a:t>
            </a:r>
            <a:r>
              <a:rPr lang="ru-RU" sz="2800" dirty="0">
                <a:solidFill>
                  <a:prstClr val="black"/>
                </a:solidFill>
              </a:rPr>
              <a:t>претендентка на аттестат особого образца по итогам перепроверки выполнила работу на «2»:</a:t>
            </a:r>
            <a:r>
              <a:rPr lang="ru-RU" dirty="0">
                <a:solidFill>
                  <a:prstClr val="black"/>
                </a:solidFill>
              </a:rPr>
              <a:t> </a:t>
            </a:r>
            <a:endParaRPr lang="ru-RU" dirty="0" smtClean="0">
              <a:solidFill>
                <a:prstClr val="black"/>
              </a:solidFill>
            </a:endParaRPr>
          </a:p>
          <a:p>
            <a:pPr algn="just"/>
            <a:r>
              <a:rPr lang="ru-RU" dirty="0" err="1" smtClean="0">
                <a:solidFill>
                  <a:prstClr val="black"/>
                </a:solidFill>
              </a:rPr>
              <a:t>Рухер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Екатерина (МБОУ «Перевальненская школа»).</a:t>
            </a:r>
          </a:p>
        </p:txBody>
      </p:sp>
    </p:spTree>
    <p:extLst>
      <p:ext uri="{BB962C8B-B14F-4D97-AF65-F5344CB8AC3E}">
        <p14:creationId xmlns:p14="http://schemas.microsoft.com/office/powerpoint/2010/main" val="396276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775528" y="404664"/>
            <a:ext cx="55132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Выявленные проблемы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286431"/>
            <a:ext cx="81009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7063" algn="just"/>
            <a:r>
              <a:rPr lang="ru-RU" dirty="0"/>
              <a:t>Таким образом, проанализировав итоговые результаты пробного ЕГЭ, ОГЭ по обществознанию в 2020 году в 11, 9-х классах образовательных учреждений района, были выявлены следующие проблемы: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низкие результаты по обществознанию - недостаточный уровень сформированности общеучебных умений и навыков обучающихся, от которых зависит качество - умение учиться;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выпускниками слабо усвоен терминологический и понятийный аппарат;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не отработаны в полной мере навыки работы с текстом, что затрудняет поиск ответов на вопросы;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Неумение  </a:t>
            </a:r>
            <a:r>
              <a:rPr lang="ru-RU" dirty="0"/>
              <a:t>использовать обществоведческий и дополнительный материал для обоснования своей позиции и приведения соответствующих примеров;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неумение составлять развернутый план на заданную тему;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слабое </a:t>
            </a:r>
            <a:r>
              <a:rPr lang="ru-RU" dirty="0" smtClean="0"/>
              <a:t>знание  </a:t>
            </a:r>
            <a:r>
              <a:rPr lang="ru-RU" dirty="0"/>
              <a:t>текста Конституции РФ;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неумение писать эссе на заданную тему (предложенные сочинения не всегда соответствовали оценочным критериям, неудачно выбрана тема сочинения, нет логического изложения, необходимых примеров, фактов);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ошибки, недочеты встречались по всем разделам курса "Обществознание".</a:t>
            </a:r>
          </a:p>
        </p:txBody>
      </p:sp>
    </p:spTree>
    <p:extLst>
      <p:ext uri="{BB962C8B-B14F-4D97-AF65-F5344CB8AC3E}">
        <p14:creationId xmlns:p14="http://schemas.microsoft.com/office/powerpoint/2010/main" val="308445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2354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401905" y="548680"/>
            <a:ext cx="22509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Причины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256566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7063" algn="just"/>
            <a:r>
              <a:rPr lang="ru-RU" sz="2000" dirty="0"/>
              <a:t>Наличие проблем связано со следующими причинами: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низкая мотивация некоторых обучающиеся, которые случайно выбрали этот экзамен, и фактически были не готовы к нему, но решили попробовать;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обществоведческий материал недостаточно хорошо усвоен, а разделы, связанные с политической, духовной сферами еще не изучены в полном объеме;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недостаточная работа учителей - предметников по отработке понятийного аппарата, составлению развернутых планов, написанию эссе, работе с предложенным текстом;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не прослеживаются </a:t>
            </a:r>
            <a:r>
              <a:rPr lang="ru-RU" sz="2000" dirty="0" err="1"/>
              <a:t>межпредметные</a:t>
            </a:r>
            <a:r>
              <a:rPr lang="ru-RU" sz="2000" dirty="0"/>
              <a:t> связи, особенно при приведении примеров, умение связывать теоретический материал с практическим.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2121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72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3984" y="548680"/>
            <a:ext cx="36867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Рекомендации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2917" y="1306291"/>
            <a:ext cx="820891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ru-RU" sz="2800" dirty="0"/>
              <a:t>использовать  на уроках различные формы заданий ЕГЭ, ОГЭ при организации повторения, обобщения, изучении нового </a:t>
            </a:r>
            <a:r>
              <a:rPr lang="ru-RU" sz="2800" dirty="0" smtClean="0"/>
              <a:t>материала;</a:t>
            </a:r>
            <a:endParaRPr lang="ru-RU" sz="2800" dirty="0"/>
          </a:p>
          <a:p>
            <a:pPr marL="457200" indent="-457200" algn="just">
              <a:buFontTx/>
              <a:buChar char="-"/>
            </a:pPr>
            <a:r>
              <a:rPr lang="ru-RU" sz="2800" dirty="0" smtClean="0"/>
              <a:t>активизировать </a:t>
            </a:r>
            <a:r>
              <a:rPr lang="ru-RU" sz="2800" dirty="0"/>
              <a:t>работу по отработке понятийного аппарата, составлению развернутых планов, написанию эссе, работе с предложенным </a:t>
            </a:r>
            <a:r>
              <a:rPr lang="ru-RU" sz="2800" dirty="0" smtClean="0"/>
              <a:t>текстом;</a:t>
            </a:r>
            <a:endParaRPr lang="ru-RU" sz="2800" dirty="0"/>
          </a:p>
          <a:p>
            <a:pPr marL="457200" indent="-457200" algn="just">
              <a:buFontTx/>
              <a:buChar char="-"/>
            </a:pPr>
            <a:r>
              <a:rPr lang="ru-RU" sz="2800" dirty="0" smtClean="0"/>
              <a:t>использовать </a:t>
            </a:r>
            <a:r>
              <a:rPr lang="ru-RU" sz="2800" dirty="0" err="1"/>
              <a:t>межпредметные</a:t>
            </a:r>
            <a:r>
              <a:rPr lang="ru-RU" sz="2800" dirty="0"/>
              <a:t> связи, дополнительный материал для формирования умения обосновывать свою позицию и приводить соответствующие </a:t>
            </a:r>
            <a:r>
              <a:rPr lang="ru-RU" sz="2800" dirty="0" smtClean="0"/>
              <a:t>примеры;</a:t>
            </a:r>
            <a:endParaRPr lang="ru-RU" sz="2800" dirty="0"/>
          </a:p>
          <a:p>
            <a:pPr marL="457200" indent="-457200" algn="just">
              <a:buFontTx/>
              <a:buChar char="-"/>
            </a:pPr>
            <a:endParaRPr lang="ru-RU" sz="2800" dirty="0"/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6796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72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3984" y="404664"/>
            <a:ext cx="36867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Рекомендации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8409"/>
            <a:ext cx="80648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ru-RU" sz="2800" dirty="0" smtClean="0">
                <a:solidFill>
                  <a:prstClr val="black"/>
                </a:solidFill>
              </a:rPr>
              <a:t>применять </a:t>
            </a:r>
            <a:r>
              <a:rPr lang="ru-RU" sz="2800" dirty="0">
                <a:solidFill>
                  <a:prstClr val="black"/>
                </a:solidFill>
              </a:rPr>
              <a:t>дифференцированные виды работы с сильными и </a:t>
            </a:r>
            <a:r>
              <a:rPr lang="ru-RU" sz="2800" dirty="0" err="1">
                <a:solidFill>
                  <a:prstClr val="black"/>
                </a:solidFill>
              </a:rPr>
              <a:t>слобомотивированными</a:t>
            </a:r>
            <a:r>
              <a:rPr lang="ru-RU" sz="2800" dirty="0">
                <a:solidFill>
                  <a:prstClr val="black"/>
                </a:solidFill>
              </a:rPr>
              <a:t> учащимися на самостоятельных работах и дополнительных </a:t>
            </a:r>
            <a:r>
              <a:rPr lang="ru-RU" sz="2800" dirty="0" smtClean="0">
                <a:solidFill>
                  <a:prstClr val="black"/>
                </a:solidFill>
              </a:rPr>
              <a:t>занятиях;</a:t>
            </a:r>
            <a:endParaRPr lang="ru-RU" sz="2800" dirty="0">
              <a:solidFill>
                <a:prstClr val="black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ru-RU" sz="2800" dirty="0" smtClean="0">
                <a:solidFill>
                  <a:prstClr val="black"/>
                </a:solidFill>
              </a:rPr>
              <a:t>использовать </a:t>
            </a:r>
            <a:r>
              <a:rPr lang="ru-RU" sz="2800" dirty="0">
                <a:solidFill>
                  <a:prstClr val="black"/>
                </a:solidFill>
              </a:rPr>
              <a:t>на уроках и на дополнительных занятиях разнообразные формы проверки и </a:t>
            </a:r>
            <a:r>
              <a:rPr lang="ru-RU" sz="2800" dirty="0" smtClean="0">
                <a:solidFill>
                  <a:prstClr val="black"/>
                </a:solidFill>
              </a:rPr>
              <a:t>закрепления;</a:t>
            </a:r>
            <a:endParaRPr lang="ru-RU" sz="2800" dirty="0">
              <a:solidFill>
                <a:prstClr val="black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ru-RU" sz="2800" dirty="0" smtClean="0">
                <a:solidFill>
                  <a:prstClr val="black"/>
                </a:solidFill>
              </a:rPr>
              <a:t>объективно </a:t>
            </a:r>
            <a:r>
              <a:rPr lang="ru-RU" sz="2800" dirty="0">
                <a:solidFill>
                  <a:prstClr val="black"/>
                </a:solidFill>
              </a:rPr>
              <a:t>оценивать знания учащихся при проведении различных видов проверочных работ, исключать использование средств связи при выполнении </a:t>
            </a:r>
            <a:r>
              <a:rPr lang="ru-RU" sz="2800" dirty="0" smtClean="0">
                <a:solidFill>
                  <a:prstClr val="black"/>
                </a:solidFill>
              </a:rPr>
              <a:t>заданий;</a:t>
            </a:r>
            <a:endParaRPr lang="ru-RU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78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72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3984" y="404664"/>
            <a:ext cx="36867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Рекомендации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7539" y="1412776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ru-RU" sz="2800" dirty="0" smtClean="0">
                <a:solidFill>
                  <a:prstClr val="black"/>
                </a:solidFill>
              </a:rPr>
              <a:t>использовать </a:t>
            </a:r>
            <a:r>
              <a:rPr lang="ru-RU" sz="2800" dirty="0">
                <a:solidFill>
                  <a:prstClr val="black"/>
                </a:solidFill>
              </a:rPr>
              <a:t>в работе материалы открытого банка заданий ЕГЭ, ОГЭ с сайта </a:t>
            </a:r>
            <a:r>
              <a:rPr lang="ru-RU" sz="2800" dirty="0" smtClean="0">
                <a:solidFill>
                  <a:prstClr val="black"/>
                </a:solidFill>
              </a:rPr>
              <a:t>www.fipi.ru;</a:t>
            </a:r>
            <a:endParaRPr lang="ru-RU" sz="2800" dirty="0">
              <a:solidFill>
                <a:prstClr val="black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ru-RU" sz="2800" dirty="0" smtClean="0">
                <a:solidFill>
                  <a:prstClr val="black"/>
                </a:solidFill>
              </a:rPr>
              <a:t>использовать </a:t>
            </a:r>
            <a:r>
              <a:rPr lang="ru-RU" sz="2800" dirty="0">
                <a:solidFill>
                  <a:prstClr val="black"/>
                </a:solidFill>
              </a:rPr>
              <a:t>в работе материалы, размещенные на сайте МБОУ ДО «ЦДЮТ» в разделе «Вебинары по подготовке к ГИА» - «Обществознание».</a:t>
            </a:r>
          </a:p>
          <a:p>
            <a:pPr marL="457200" indent="-457200" algn="just">
              <a:buFontTx/>
              <a:buChar char="-"/>
            </a:pPr>
            <a:endParaRPr lang="ru-RU" sz="2800" dirty="0">
              <a:solidFill>
                <a:prstClr val="black"/>
              </a:solidFill>
            </a:endParaRPr>
          </a:p>
          <a:p>
            <a:pPr algn="just"/>
            <a:endParaRPr lang="ru-RU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97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79055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836712"/>
            <a:ext cx="79208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2400" dirty="0"/>
              <a:t>В написании  пробного экзамена </a:t>
            </a:r>
            <a:r>
              <a:rPr lang="ru-RU" sz="2400" dirty="0" smtClean="0"/>
              <a:t>(ЕГЭ) по </a:t>
            </a:r>
            <a:r>
              <a:rPr lang="ru-RU" sz="2400" dirty="0"/>
              <a:t>обществознанию приняли участие  233 обучающихся из 33 школ</a:t>
            </a:r>
            <a:r>
              <a:rPr lang="ru-RU" sz="2400" dirty="0" smtClean="0"/>
              <a:t>.</a:t>
            </a:r>
          </a:p>
          <a:p>
            <a:pPr indent="711200" algn="just"/>
            <a:endParaRPr lang="ru-RU" sz="1200" dirty="0"/>
          </a:p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Результаты</a:t>
            </a:r>
          </a:p>
          <a:p>
            <a:pPr algn="ctr"/>
            <a:endParaRPr lang="ru-RU" sz="1200" b="1" dirty="0" smtClean="0"/>
          </a:p>
          <a:p>
            <a:pPr algn="just"/>
            <a:r>
              <a:rPr lang="ru-RU" sz="2400" dirty="0"/>
              <a:t>При переводе вторичных тестовых баллов в пятибалльную систему результаты оказались следующими:  </a:t>
            </a:r>
            <a:endParaRPr lang="ru-RU" sz="2400" dirty="0" smtClean="0"/>
          </a:p>
          <a:p>
            <a:pPr algn="ctr"/>
            <a:r>
              <a:rPr lang="ru-RU" sz="2400" dirty="0" smtClean="0"/>
              <a:t>«</a:t>
            </a:r>
            <a:r>
              <a:rPr lang="ru-RU" sz="2400" dirty="0"/>
              <a:t>2» - 40</a:t>
            </a:r>
            <a:r>
              <a:rPr lang="ru-RU" sz="2400" dirty="0" smtClean="0"/>
              <a:t>%  </a:t>
            </a:r>
          </a:p>
          <a:p>
            <a:pPr algn="ctr"/>
            <a:r>
              <a:rPr lang="ru-RU" sz="2400" dirty="0" smtClean="0"/>
              <a:t>«</a:t>
            </a:r>
            <a:r>
              <a:rPr lang="ru-RU" sz="2400" dirty="0"/>
              <a:t>3» - 48</a:t>
            </a:r>
            <a:r>
              <a:rPr lang="ru-RU" sz="2400" dirty="0" smtClean="0"/>
              <a:t>%   </a:t>
            </a:r>
          </a:p>
          <a:p>
            <a:pPr algn="ctr"/>
            <a:r>
              <a:rPr lang="ru-RU" sz="2400" dirty="0" smtClean="0"/>
              <a:t>«</a:t>
            </a:r>
            <a:r>
              <a:rPr lang="ru-RU" sz="2400" dirty="0"/>
              <a:t>4» - 8</a:t>
            </a:r>
            <a:r>
              <a:rPr lang="ru-RU" sz="2400" dirty="0" smtClean="0"/>
              <a:t>%   </a:t>
            </a:r>
          </a:p>
          <a:p>
            <a:pPr algn="ctr"/>
            <a:r>
              <a:rPr lang="ru-RU" sz="2400" dirty="0" smtClean="0"/>
              <a:t>«</a:t>
            </a:r>
            <a:r>
              <a:rPr lang="ru-RU" sz="2400" dirty="0"/>
              <a:t>5» - 4</a:t>
            </a:r>
            <a:r>
              <a:rPr lang="ru-RU" sz="2400" dirty="0" smtClean="0"/>
              <a:t>% </a:t>
            </a:r>
          </a:p>
          <a:p>
            <a:pPr algn="just"/>
            <a:endParaRPr lang="ru-RU" sz="2400" dirty="0"/>
          </a:p>
          <a:p>
            <a:pPr indent="711200" algn="just"/>
            <a:r>
              <a:rPr lang="ru-RU" sz="2400" dirty="0" smtClean="0"/>
              <a:t>  Качество – </a:t>
            </a:r>
            <a:r>
              <a:rPr lang="ru-RU" sz="2400" b="1" dirty="0" smtClean="0">
                <a:solidFill>
                  <a:srgbClr val="FF0000"/>
                </a:solidFill>
              </a:rPr>
              <a:t>12%</a:t>
            </a:r>
            <a:endParaRPr lang="ru-RU" sz="2400" dirty="0" smtClean="0">
              <a:solidFill>
                <a:srgbClr val="FF0000"/>
              </a:solidFill>
            </a:endParaRPr>
          </a:p>
          <a:p>
            <a:pPr indent="711200" algn="just"/>
            <a:r>
              <a:rPr lang="ru-RU" sz="2400" dirty="0" smtClean="0"/>
              <a:t>  Успешность – </a:t>
            </a:r>
            <a:r>
              <a:rPr lang="ru-RU" sz="2400" b="1" dirty="0" smtClean="0">
                <a:solidFill>
                  <a:srgbClr val="FF0000"/>
                </a:solidFill>
              </a:rPr>
              <a:t>60%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20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339752" y="404664"/>
            <a:ext cx="461594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Лучший результат</a:t>
            </a:r>
            <a:endParaRPr lang="ru-RU" sz="44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470885"/>
            <a:ext cx="7776864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+mj-lt"/>
                <a:ea typeface="Times New Roman"/>
                <a:cs typeface="Times New Roman"/>
              </a:rPr>
              <a:t>Наибольший показатель качества знаний в МБОУ: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Times New Roman"/>
                <a:cs typeface="Times New Roman"/>
              </a:rPr>
              <a:t>«</a:t>
            </a:r>
            <a:r>
              <a:rPr lang="ru-RU" sz="2800" dirty="0">
                <a:latin typeface="+mj-lt"/>
                <a:ea typeface="Times New Roman"/>
                <a:cs typeface="Times New Roman"/>
              </a:rPr>
              <a:t>Молодежненская школа №2» (34</a:t>
            </a:r>
            <a:r>
              <a:rPr lang="ru-RU" sz="2800" dirty="0" smtClean="0">
                <a:latin typeface="+mj-lt"/>
                <a:ea typeface="Times New Roman"/>
                <a:cs typeface="Times New Roman"/>
              </a:rPr>
              <a:t>%),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Times New Roman"/>
                <a:cs typeface="Times New Roman"/>
              </a:rPr>
              <a:t>«Николаевская </a:t>
            </a:r>
            <a:r>
              <a:rPr lang="ru-RU" sz="2800" dirty="0">
                <a:latin typeface="+mj-lt"/>
                <a:ea typeface="Times New Roman"/>
                <a:cs typeface="Times New Roman"/>
              </a:rPr>
              <a:t>школа» (34%), </a:t>
            </a:r>
            <a:endParaRPr lang="ru-RU" sz="2800" dirty="0" smtClean="0">
              <a:latin typeface="+mj-lt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Times New Roman"/>
                <a:cs typeface="Times New Roman"/>
              </a:rPr>
              <a:t>«</a:t>
            </a:r>
            <a:r>
              <a:rPr lang="ru-RU" sz="2800" dirty="0">
                <a:latin typeface="+mj-lt"/>
                <a:ea typeface="Times New Roman"/>
                <a:cs typeface="Times New Roman"/>
              </a:rPr>
              <a:t>Кольчугинская школа №2» (33</a:t>
            </a:r>
            <a:r>
              <a:rPr lang="ru-RU" sz="2800" dirty="0" smtClean="0">
                <a:latin typeface="+mj-lt"/>
                <a:ea typeface="Times New Roman"/>
                <a:cs typeface="Times New Roman"/>
              </a:rPr>
              <a:t>%),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Times New Roman"/>
                <a:cs typeface="Times New Roman"/>
              </a:rPr>
              <a:t>«</a:t>
            </a:r>
            <a:r>
              <a:rPr lang="ru-RU" sz="2800" dirty="0">
                <a:latin typeface="+mj-lt"/>
                <a:ea typeface="Times New Roman"/>
                <a:cs typeface="Times New Roman"/>
              </a:rPr>
              <a:t>Мирновская школа №2» (33%).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+mj-lt"/>
                <a:ea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2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476672"/>
            <a:ext cx="8280920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800" dirty="0" smtClean="0">
                <a:solidFill>
                  <a:prstClr val="black"/>
                </a:solidFill>
                <a:ea typeface="Times New Roman"/>
                <a:cs typeface="Times New Roman"/>
              </a:rPr>
              <a:t>Максимальный </a:t>
            </a:r>
            <a:r>
              <a:rPr lang="ru-RU" sz="2800" dirty="0">
                <a:solidFill>
                  <a:prstClr val="black"/>
                </a:solidFill>
                <a:ea typeface="Times New Roman"/>
                <a:cs typeface="Times New Roman"/>
              </a:rPr>
              <a:t>процент качества знаний - 100% в 2 МБОУ: </a:t>
            </a:r>
            <a:endParaRPr lang="ru-RU" sz="2800" dirty="0" smtClean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800" dirty="0" smtClean="0">
                <a:solidFill>
                  <a:prstClr val="black"/>
                </a:solidFill>
                <a:ea typeface="Times New Roman"/>
                <a:cs typeface="Times New Roman"/>
              </a:rPr>
              <a:t>«</a:t>
            </a:r>
            <a:r>
              <a:rPr lang="ru-RU" sz="2800" dirty="0">
                <a:solidFill>
                  <a:prstClr val="black"/>
                </a:solidFill>
                <a:ea typeface="Times New Roman"/>
                <a:cs typeface="Times New Roman"/>
              </a:rPr>
              <a:t>Первомайская школа» (в экзамене принимал участие 1 обучающийся, выполнил работу на «4»), </a:t>
            </a:r>
            <a:endParaRPr lang="ru-RU" sz="2800" dirty="0" smtClean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800" dirty="0" smtClean="0">
                <a:solidFill>
                  <a:prstClr val="black"/>
                </a:solidFill>
                <a:ea typeface="Times New Roman"/>
                <a:cs typeface="Times New Roman"/>
              </a:rPr>
              <a:t>«</a:t>
            </a:r>
            <a:r>
              <a:rPr lang="ru-RU" sz="2800" dirty="0">
                <a:solidFill>
                  <a:prstClr val="black"/>
                </a:solidFill>
                <a:ea typeface="Times New Roman"/>
                <a:cs typeface="Times New Roman"/>
              </a:rPr>
              <a:t>Гвардейская школа-гимназия №3»  (приняли участие 4 обучающихся все выполнили работу на «5», однако их ответы максимально </a:t>
            </a:r>
            <a:r>
              <a:rPr lang="ru-RU" sz="2800" dirty="0" smtClean="0">
                <a:solidFill>
                  <a:prstClr val="black"/>
                </a:solidFill>
                <a:ea typeface="Times New Roman"/>
                <a:cs typeface="Times New Roman"/>
              </a:rPr>
              <a:t>совпали </a:t>
            </a:r>
            <a:r>
              <a:rPr lang="ru-RU" sz="2800" dirty="0">
                <a:solidFill>
                  <a:prstClr val="black"/>
                </a:solidFill>
                <a:ea typeface="Times New Roman"/>
                <a:cs typeface="Times New Roman"/>
              </a:rPr>
              <a:t>с ключами. При просмотре видеозаписи процедуры ЕГЭ видно, что участники неоднократно выходили из кабинета на 15-20 мин., что позволяет сделать вывод, о нарушении правил проведения пробного экзамена и доступе к средствам связи).</a:t>
            </a:r>
          </a:p>
        </p:txBody>
      </p:sp>
    </p:spTree>
    <p:extLst>
      <p:ext uri="{BB962C8B-B14F-4D97-AF65-F5344CB8AC3E}">
        <p14:creationId xmlns:p14="http://schemas.microsoft.com/office/powerpoint/2010/main" val="327243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5249" y="404664"/>
            <a:ext cx="892423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Качество знаний с показателем «0»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38936" y="1186990"/>
            <a:ext cx="774948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2400" dirty="0"/>
              <a:t>Качество знаний с показателем «0» у </a:t>
            </a:r>
            <a:r>
              <a:rPr lang="ru-RU" sz="2400" dirty="0" smtClean="0"/>
              <a:t>учащихся из </a:t>
            </a:r>
            <a:r>
              <a:rPr lang="ru-RU" sz="2400" dirty="0"/>
              <a:t>15 МБОУ</a:t>
            </a:r>
            <a:r>
              <a:rPr lang="ru-RU" sz="2400" dirty="0" smtClean="0"/>
              <a:t>:</a:t>
            </a:r>
          </a:p>
          <a:p>
            <a:pPr indent="355600"/>
            <a:r>
              <a:rPr lang="ru-RU" dirty="0" smtClean="0"/>
              <a:t>«</a:t>
            </a:r>
            <a:r>
              <a:rPr lang="ru-RU" dirty="0"/>
              <a:t>Винницкая школа» (1 участник),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/>
              <a:t>Кольчугинская школа №1» (1 участник),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 err="1"/>
              <a:t>Маленская</a:t>
            </a:r>
            <a:r>
              <a:rPr lang="ru-RU" dirty="0"/>
              <a:t> школа» (1 участник</a:t>
            </a:r>
            <a:r>
              <a:rPr lang="ru-RU" dirty="0" smtClean="0"/>
              <a:t>),</a:t>
            </a:r>
          </a:p>
          <a:p>
            <a:pPr indent="355600"/>
            <a:r>
              <a:rPr lang="ru-RU" dirty="0" smtClean="0"/>
              <a:t> </a:t>
            </a:r>
            <a:r>
              <a:rPr lang="ru-RU" dirty="0"/>
              <a:t>«Новоандреевская школа» (1 участник),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/>
              <a:t>Украинская школа» (2 участника),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/>
              <a:t>Тепловская школа»</a:t>
            </a:r>
            <a:r>
              <a:rPr lang="ru-RU" b="1" dirty="0"/>
              <a:t> </a:t>
            </a:r>
            <a:r>
              <a:rPr lang="ru-RU" dirty="0"/>
              <a:t>(3 участника),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/>
              <a:t>Чайкинская школа» (4 участника),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/>
              <a:t>Укромновская школа» (5 участников), </a:t>
            </a:r>
            <a:endParaRPr lang="ru-RU" dirty="0" smtClean="0"/>
          </a:p>
          <a:p>
            <a:pPr indent="355600"/>
            <a:r>
              <a:rPr lang="ru-RU" b="1" dirty="0" smtClean="0"/>
              <a:t> </a:t>
            </a:r>
            <a:r>
              <a:rPr lang="ru-RU" dirty="0"/>
              <a:t>«</a:t>
            </a:r>
            <a:r>
              <a:rPr lang="ru-RU" dirty="0" err="1"/>
              <a:t>Широковская</a:t>
            </a:r>
            <a:r>
              <a:rPr lang="ru-RU" dirty="0"/>
              <a:t> школа» (5 участников</a:t>
            </a:r>
            <a:r>
              <a:rPr lang="ru-RU" dirty="0" smtClean="0"/>
              <a:t>),</a:t>
            </a:r>
          </a:p>
          <a:p>
            <a:pPr indent="355600"/>
            <a:r>
              <a:rPr lang="ru-RU" dirty="0" smtClean="0"/>
              <a:t> </a:t>
            </a:r>
            <a:r>
              <a:rPr lang="ru-RU" dirty="0"/>
              <a:t>«Мирновская школа №1» (6 участников),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/>
              <a:t>Новоселовская школа» </a:t>
            </a:r>
            <a:r>
              <a:rPr lang="ru-RU" dirty="0" smtClean="0"/>
              <a:t>(</a:t>
            </a:r>
            <a:r>
              <a:rPr lang="ru-RU" dirty="0"/>
              <a:t>6 участников),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/>
              <a:t>Мазанская школа» (7 участников),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/>
              <a:t>Партизанская школа» (9 участников), </a:t>
            </a:r>
            <a:endParaRPr lang="ru-RU" dirty="0" smtClean="0"/>
          </a:p>
          <a:p>
            <a:pPr indent="355600"/>
            <a:r>
              <a:rPr lang="ru-RU" dirty="0" smtClean="0"/>
              <a:t>«Журавлевская </a:t>
            </a:r>
            <a:r>
              <a:rPr lang="ru-RU" dirty="0"/>
              <a:t>школа» (10 участников),  </a:t>
            </a:r>
            <a:endParaRPr lang="ru-RU" dirty="0" smtClean="0"/>
          </a:p>
          <a:p>
            <a:pPr indent="355600"/>
            <a:r>
              <a:rPr lang="ru-RU" dirty="0" smtClean="0"/>
              <a:t>«</a:t>
            </a:r>
            <a:r>
              <a:rPr lang="ru-RU" dirty="0" err="1"/>
              <a:t>Чистенская</a:t>
            </a:r>
            <a:r>
              <a:rPr lang="ru-RU" dirty="0"/>
              <a:t> школа-гимназия» (26 участников). </a:t>
            </a:r>
          </a:p>
        </p:txBody>
      </p:sp>
    </p:spTree>
    <p:extLst>
      <p:ext uri="{BB962C8B-B14F-4D97-AF65-F5344CB8AC3E}">
        <p14:creationId xmlns:p14="http://schemas.microsoft.com/office/powerpoint/2010/main" val="350092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28155" y="548679"/>
            <a:ext cx="739843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Показатель успешности 100%</a:t>
            </a:r>
            <a:endParaRPr lang="ru-RU" sz="44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318121"/>
            <a:ext cx="770485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+mj-lt"/>
                <a:ea typeface="Calibri"/>
                <a:cs typeface="Times New Roman"/>
              </a:rPr>
              <a:t>Максимальный показатель успешности (100%) в 8 МБОУ</a:t>
            </a:r>
            <a:r>
              <a:rPr lang="ru-RU" sz="2800" dirty="0" smtClean="0">
                <a:latin typeface="+mj-lt"/>
                <a:ea typeface="Calibri"/>
                <a:cs typeface="Times New Roman"/>
              </a:rPr>
              <a:t>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Calibri"/>
                <a:cs typeface="Times New Roman"/>
              </a:rPr>
              <a:t> </a:t>
            </a:r>
            <a:r>
              <a:rPr lang="ru-RU" sz="2800" dirty="0">
                <a:latin typeface="+mj-lt"/>
                <a:ea typeface="Calibri"/>
                <a:cs typeface="Times New Roman"/>
              </a:rPr>
              <a:t>«Винницкая школа</a:t>
            </a:r>
            <a:r>
              <a:rPr lang="ru-RU" sz="2800" dirty="0" smtClean="0">
                <a:latin typeface="+mj-lt"/>
                <a:ea typeface="Calibri"/>
                <a:cs typeface="Times New Roman"/>
              </a:rPr>
              <a:t>»,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Calibri"/>
                <a:cs typeface="Times New Roman"/>
              </a:rPr>
              <a:t> </a:t>
            </a:r>
            <a:r>
              <a:rPr lang="ru-RU" sz="2800" dirty="0">
                <a:latin typeface="+mj-lt"/>
                <a:ea typeface="Calibri"/>
                <a:cs typeface="Times New Roman"/>
              </a:rPr>
              <a:t>«Гвардейская школа-гимназия №3</a:t>
            </a:r>
            <a:r>
              <a:rPr lang="ru-RU" sz="2800" dirty="0" smtClean="0">
                <a:latin typeface="+mj-lt"/>
                <a:ea typeface="Calibri"/>
                <a:cs typeface="Times New Roman"/>
              </a:rPr>
              <a:t>»,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Calibri"/>
                <a:cs typeface="Times New Roman"/>
              </a:rPr>
              <a:t> </a:t>
            </a:r>
            <a:r>
              <a:rPr lang="ru-RU" sz="2800" dirty="0">
                <a:latin typeface="+mj-lt"/>
                <a:ea typeface="Calibri"/>
                <a:cs typeface="Times New Roman"/>
              </a:rPr>
              <a:t>«Кольчугинская школа №1</a:t>
            </a:r>
            <a:r>
              <a:rPr lang="ru-RU" sz="2800" dirty="0" smtClean="0">
                <a:latin typeface="+mj-lt"/>
                <a:ea typeface="Calibri"/>
                <a:cs typeface="Times New Roman"/>
              </a:rPr>
              <a:t>»,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Calibri"/>
                <a:cs typeface="Times New Roman"/>
              </a:rPr>
              <a:t> </a:t>
            </a:r>
            <a:r>
              <a:rPr lang="ru-RU" sz="2800" dirty="0">
                <a:latin typeface="+mj-lt"/>
                <a:ea typeface="Calibri"/>
                <a:cs typeface="Times New Roman"/>
              </a:rPr>
              <a:t>«Кольчугинская школа №2</a:t>
            </a:r>
            <a:r>
              <a:rPr lang="ru-RU" sz="2800" dirty="0" smtClean="0">
                <a:latin typeface="+mj-lt"/>
                <a:ea typeface="Calibri"/>
                <a:cs typeface="Times New Roman"/>
              </a:rPr>
              <a:t>»,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Calibri"/>
                <a:cs typeface="Times New Roman"/>
              </a:rPr>
              <a:t> </a:t>
            </a:r>
            <a:r>
              <a:rPr lang="ru-RU" sz="2800" dirty="0">
                <a:latin typeface="+mj-lt"/>
                <a:ea typeface="Calibri"/>
                <a:cs typeface="Times New Roman"/>
              </a:rPr>
              <a:t>«Николаевская школа», </a:t>
            </a:r>
            <a:endParaRPr lang="ru-RU" sz="2800" dirty="0" smtClean="0">
              <a:latin typeface="+mj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Calibri"/>
                <a:cs typeface="Times New Roman"/>
              </a:rPr>
              <a:t>«</a:t>
            </a:r>
            <a:r>
              <a:rPr lang="ru-RU" sz="2800" dirty="0">
                <a:latin typeface="+mj-lt"/>
                <a:ea typeface="Calibri"/>
                <a:cs typeface="Times New Roman"/>
              </a:rPr>
              <a:t>Первомайская школа», </a:t>
            </a:r>
            <a:endParaRPr lang="ru-RU" sz="2800" dirty="0" smtClean="0">
              <a:latin typeface="+mj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Calibri"/>
                <a:cs typeface="Times New Roman"/>
              </a:rPr>
              <a:t>«</a:t>
            </a:r>
            <a:r>
              <a:rPr lang="ru-RU" sz="2800" dirty="0">
                <a:latin typeface="+mj-lt"/>
                <a:ea typeface="Calibri"/>
                <a:cs typeface="Times New Roman"/>
              </a:rPr>
              <a:t>Пожарская школа», </a:t>
            </a:r>
            <a:endParaRPr lang="ru-RU" sz="2800" dirty="0" smtClean="0">
              <a:latin typeface="+mj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+mj-lt"/>
                <a:ea typeface="Calibri"/>
                <a:cs typeface="Times New Roman"/>
              </a:rPr>
              <a:t>«</a:t>
            </a:r>
            <a:r>
              <a:rPr lang="ru-RU" sz="2800" dirty="0">
                <a:latin typeface="+mj-lt"/>
                <a:ea typeface="Calibri"/>
                <a:cs typeface="Times New Roman"/>
              </a:rPr>
              <a:t>Тепловская школа».</a:t>
            </a:r>
          </a:p>
        </p:txBody>
      </p:sp>
    </p:spTree>
    <p:extLst>
      <p:ext uri="{BB962C8B-B14F-4D97-AF65-F5344CB8AC3E}">
        <p14:creationId xmlns:p14="http://schemas.microsoft.com/office/powerpoint/2010/main" val="262772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08242" y="548680"/>
            <a:ext cx="863826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Наименьший показатель успешности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10949" y="1988840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7063"/>
            <a:r>
              <a:rPr lang="ru-RU" sz="2800" dirty="0"/>
              <a:t>Показатель успешности ниже среднего по району (60%) в 15 ОУ. </a:t>
            </a:r>
            <a:endParaRPr lang="ru-RU" sz="2800" dirty="0" smtClean="0"/>
          </a:p>
          <a:p>
            <a:pPr indent="627063"/>
            <a:r>
              <a:rPr lang="ru-RU" sz="2800" dirty="0" smtClean="0"/>
              <a:t>Показатель </a:t>
            </a:r>
            <a:r>
              <a:rPr lang="ru-RU" sz="2800" dirty="0"/>
              <a:t>успешности «0» в 3 МБОУ</a:t>
            </a:r>
            <a:r>
              <a:rPr lang="ru-RU" sz="2800" dirty="0" smtClean="0"/>
              <a:t>:</a:t>
            </a:r>
          </a:p>
          <a:p>
            <a:pPr indent="627063"/>
            <a:r>
              <a:rPr lang="ru-RU" sz="2800" dirty="0" smtClean="0"/>
              <a:t> </a:t>
            </a:r>
            <a:r>
              <a:rPr lang="ru-RU" sz="2800" dirty="0"/>
              <a:t>«</a:t>
            </a:r>
            <a:r>
              <a:rPr lang="ru-RU" sz="2800" dirty="0" err="1"/>
              <a:t>Маленская</a:t>
            </a:r>
            <a:r>
              <a:rPr lang="ru-RU" sz="2800" dirty="0"/>
              <a:t> школа</a:t>
            </a:r>
            <a:r>
              <a:rPr lang="ru-RU" sz="2800" dirty="0" smtClean="0"/>
              <a:t>»,</a:t>
            </a:r>
          </a:p>
          <a:p>
            <a:pPr indent="627063"/>
            <a:r>
              <a:rPr lang="ru-RU" sz="2800" dirty="0" smtClean="0"/>
              <a:t> </a:t>
            </a:r>
            <a:r>
              <a:rPr lang="ru-RU" sz="2800" dirty="0"/>
              <a:t>«Новоандреевская школа</a:t>
            </a:r>
            <a:r>
              <a:rPr lang="ru-RU" sz="2800" dirty="0" smtClean="0"/>
              <a:t>»,</a:t>
            </a:r>
          </a:p>
          <a:p>
            <a:pPr indent="627063"/>
            <a:r>
              <a:rPr lang="ru-RU" sz="2800" dirty="0" smtClean="0"/>
              <a:t> </a:t>
            </a:r>
            <a:r>
              <a:rPr lang="ru-RU" sz="2800" dirty="0"/>
              <a:t>«Украинская школа».</a:t>
            </a:r>
          </a:p>
        </p:txBody>
      </p:sp>
    </p:spTree>
    <p:extLst>
      <p:ext uri="{BB962C8B-B14F-4D97-AF65-F5344CB8AC3E}">
        <p14:creationId xmlns:p14="http://schemas.microsoft.com/office/powerpoint/2010/main" val="340110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43" y="-68658"/>
            <a:ext cx="9235543" cy="69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502889" y="764704"/>
            <a:ext cx="6009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Результаты перепроверки</a:t>
            </a:r>
            <a:endParaRPr lang="ru-RU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2388" y="1700808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7063"/>
            <a:r>
              <a:rPr lang="ru-RU" sz="2600" dirty="0">
                <a:solidFill>
                  <a:prstClr val="black"/>
                </a:solidFill>
              </a:rPr>
              <a:t>Были перепроверены работы 17 обучающихся, претендующих на медаль. </a:t>
            </a:r>
            <a:endParaRPr lang="ru-RU" sz="2600" dirty="0" smtClean="0">
              <a:solidFill>
                <a:prstClr val="black"/>
              </a:solidFill>
            </a:endParaRPr>
          </a:p>
          <a:p>
            <a:pPr indent="627063"/>
            <a:endParaRPr lang="ru-RU" sz="2600" dirty="0" smtClean="0">
              <a:solidFill>
                <a:prstClr val="black"/>
              </a:solidFill>
            </a:endParaRPr>
          </a:p>
          <a:p>
            <a:pPr indent="627063"/>
            <a:r>
              <a:rPr lang="ru-RU" sz="2600" dirty="0" smtClean="0">
                <a:solidFill>
                  <a:prstClr val="black"/>
                </a:solidFill>
              </a:rPr>
              <a:t>Отметку </a:t>
            </a:r>
            <a:r>
              <a:rPr lang="ru-RU" sz="2600" dirty="0">
                <a:solidFill>
                  <a:prstClr val="black"/>
                </a:solidFill>
              </a:rPr>
              <a:t>«5» подтвердили 2 ученика: </a:t>
            </a:r>
            <a:endParaRPr lang="ru-RU" sz="2600" dirty="0" smtClean="0">
              <a:solidFill>
                <a:prstClr val="black"/>
              </a:solidFill>
            </a:endParaRPr>
          </a:p>
          <a:p>
            <a:pPr indent="627063"/>
            <a:r>
              <a:rPr lang="ru-RU" sz="2000" dirty="0" smtClean="0">
                <a:solidFill>
                  <a:prstClr val="black"/>
                </a:solidFill>
              </a:rPr>
              <a:t>Ибрагимова </a:t>
            </a:r>
            <a:r>
              <a:rPr lang="ru-RU" sz="2000" dirty="0">
                <a:solidFill>
                  <a:prstClr val="black"/>
                </a:solidFill>
              </a:rPr>
              <a:t>Амина (МБОУ «Родниковская школа-гимназия»),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627063"/>
            <a:r>
              <a:rPr lang="ru-RU" sz="2000" dirty="0" err="1" smtClean="0">
                <a:solidFill>
                  <a:prstClr val="black"/>
                </a:solidFill>
              </a:rPr>
              <a:t>Колбешкин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Николай (МБОУ «Гвардейская школа-гимназия№3»).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627063"/>
            <a:endParaRPr lang="ru-RU" sz="2000" dirty="0">
              <a:solidFill>
                <a:prstClr val="black"/>
              </a:solidFill>
            </a:endParaRPr>
          </a:p>
          <a:p>
            <a:pPr indent="627063"/>
            <a:r>
              <a:rPr lang="ru-RU" sz="2600" dirty="0">
                <a:solidFill>
                  <a:prstClr val="black"/>
                </a:solidFill>
              </a:rPr>
              <a:t>На отметку «4» справились 4 учащихся: </a:t>
            </a:r>
            <a:endParaRPr lang="ru-RU" sz="2600" dirty="0" smtClean="0">
              <a:solidFill>
                <a:prstClr val="black"/>
              </a:solidFill>
            </a:endParaRPr>
          </a:p>
          <a:p>
            <a:pPr indent="627063"/>
            <a:r>
              <a:rPr lang="ru-RU" sz="2000" dirty="0" err="1" smtClean="0">
                <a:solidFill>
                  <a:prstClr val="black"/>
                </a:solidFill>
              </a:rPr>
              <a:t>Лкьяненко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Максим (МБОУ «Гвардейская школа-гимназия №2»),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627063"/>
            <a:r>
              <a:rPr lang="ru-RU" sz="2000" dirty="0" smtClean="0">
                <a:solidFill>
                  <a:prstClr val="black"/>
                </a:solidFill>
              </a:rPr>
              <a:t>Кондратюк </a:t>
            </a:r>
            <a:r>
              <a:rPr lang="ru-RU" sz="2000" dirty="0">
                <a:solidFill>
                  <a:prstClr val="black"/>
                </a:solidFill>
              </a:rPr>
              <a:t>Арина (МБОУ «Гвардейская школа-гимназия №3</a:t>
            </a:r>
            <a:r>
              <a:rPr lang="ru-RU" sz="2000" dirty="0" smtClean="0">
                <a:solidFill>
                  <a:prstClr val="black"/>
                </a:solidFill>
              </a:rPr>
              <a:t>»),</a:t>
            </a:r>
          </a:p>
          <a:p>
            <a:pPr indent="627063"/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Цепляева Дарья (МБОУ «Пожарская школа»), </a:t>
            </a:r>
            <a:endParaRPr lang="ru-RU" sz="2000" dirty="0" smtClean="0">
              <a:solidFill>
                <a:prstClr val="black"/>
              </a:solidFill>
            </a:endParaRPr>
          </a:p>
          <a:p>
            <a:pPr indent="627063"/>
            <a:r>
              <a:rPr lang="ru-RU" sz="2000" dirty="0" smtClean="0">
                <a:solidFill>
                  <a:prstClr val="black"/>
                </a:solidFill>
              </a:rPr>
              <a:t>Якубова </a:t>
            </a:r>
            <a:r>
              <a:rPr lang="ru-RU" sz="2000" dirty="0" err="1">
                <a:solidFill>
                  <a:prstClr val="black"/>
                </a:solidFill>
              </a:rPr>
              <a:t>Эльнара</a:t>
            </a:r>
            <a:r>
              <a:rPr lang="ru-RU" sz="2000" dirty="0">
                <a:solidFill>
                  <a:prstClr val="black"/>
                </a:solidFill>
              </a:rPr>
              <a:t> (МБОУ «Урожайновская школа</a:t>
            </a:r>
            <a:r>
              <a:rPr lang="ru-RU" sz="2000" dirty="0" smtClean="0">
                <a:solidFill>
                  <a:prstClr val="black"/>
                </a:solidFill>
              </a:rPr>
              <a:t>»).</a:t>
            </a:r>
            <a:endParaRPr lang="ru-RU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49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1879</Words>
  <Application>Microsoft Office PowerPoint</Application>
  <PresentationFormat>Экран (4:3)</PresentationFormat>
  <Paragraphs>213</Paragraphs>
  <Slides>25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</dc:creator>
  <cp:lastModifiedBy>Лаврушкина</cp:lastModifiedBy>
  <cp:revision>14</cp:revision>
  <dcterms:created xsi:type="dcterms:W3CDTF">2020-11-24T15:27:20Z</dcterms:created>
  <dcterms:modified xsi:type="dcterms:W3CDTF">2021-02-03T09:23:54Z</dcterms:modified>
</cp:coreProperties>
</file>