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9B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698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C7FED-DDD4-47AD-88DE-3ACDCB997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C192AE-0CC2-45C1-8EE1-D09CEBBFF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EA09F7-7071-4716-B646-9F002BBA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A83F30-5152-4186-9627-02DA6E94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D87C4C-FB9E-4B16-A69E-03DA6706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705480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93ECDB-0011-4661-ACEF-52C7F942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8BC05A-DB83-4F32-9A97-31FF60C0D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389FB9-2F85-4524-A9F6-01D4CB1C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F361DE-39B5-4835-9FC6-D145FC10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C822D5-3DE2-4727-BFDD-F413DC7D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289089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AA48D6-8736-4F0B-84F8-726BA2AED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ECA489B-3498-4236-8B6D-5BAEAC23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931BE1-1CEA-46FE-9170-83102AFE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1310A1-B6AF-44C9-A476-04AE9700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DB9236-31EE-4EE2-9004-20CEB06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974348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F14E2D-C6AB-4809-B48E-2EB72D4B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AAE6ED-4E48-4C6E-B021-E56FA9B5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2845FB-7A12-4224-9B0A-8BC5C5D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D1C82D-D4F3-4842-BB8F-7B96F43F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6A775D-003E-4439-BF44-BF5CA4A2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051798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C8A52-A2E5-4FAF-B448-41B8F3E6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776FD1-F8DA-4F7E-8DD4-9D77C04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C56007-B294-4A5C-9F12-32987084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ABAD7B-B04A-4797-BB8C-79ECDE82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6E1DC2-E1FF-4707-BDBF-9757F146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61867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EBE5F-4269-43FB-B384-1C4F14D8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1FFF85-F19A-4C61-B4EC-1C1F5C6B9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5721FC-3BC2-42AB-9B47-8C94105AA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089DFE-45E7-443A-BD15-FD4F3824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047A32-F9FA-4336-8E4A-0E6D46F8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B25E21-AAFF-4275-99E9-7536B90B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626158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CA151B-B2AB-40B3-960D-7BC92A89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1658C7-42C3-4377-B725-643F7C81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533BCB-7062-452A-AA08-CFD8C8ECA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113ECC7-765E-4658-9F11-6812EC089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980AE03-2548-4428-9128-E81BE3D68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C690424-0AD9-4119-A24F-3A2726F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E4F8421-062F-4A59-8E3E-B446286E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6A8FCA-AB12-4E52-9C24-375C911F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27936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20718-31EF-458B-9914-4F81CBB9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2119691-5DDF-45C8-B92B-5C64DCFF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80D0A80-B223-42F7-B721-14C9E441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93750D-5CB7-43F8-9F17-97F5DFB1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311971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983931D-06A8-4481-891A-5D602BFF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B495A0-CFC9-449F-9E54-49537029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D61B66-00E4-4D1F-B010-91DCA02D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983046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F5DEBF-CE14-4D2D-8845-ACA3DF78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9145D2-D17E-4F3C-9EC0-3E88DE6A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E8C96B-72E5-4BD2-82ED-9B984DA2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22B5BB-012F-47B3-818F-C04D4BB3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BDC9C8-7810-4713-9E18-02CF6EC7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659722-DEF1-4874-9680-E3885E45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583759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DEE7F-3814-469A-96CE-643B6848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C678436-6D68-4603-AAD4-926A2ED44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A619D1-E778-45B9-9F11-8FC3679DE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7176D9-6DC9-4FEA-A8F1-3E9C8BD8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F4C4CA-D44D-4363-89A9-0EF55F6D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BEADCD-5AD8-4F6B-AE63-7958F2E7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14499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E4AEC-2044-4C90-A9B0-8AB2AACA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0CC3DB-5355-462B-B7D1-8BB0BC82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EB7B3E-E3D4-4CDB-8A7E-715571960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DCE6-BE40-4993-99F0-83D8F091F62A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B47388-CC3C-4879-B11D-4C5101403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C11FEA-94FA-40F5-A540-37F1A3EF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6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346" y="1436400"/>
            <a:ext cx="7572652" cy="23876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Доклад на тему: </a:t>
            </a:r>
            <a:br>
              <a:rPr lang="ru-RU" sz="3100" b="1" dirty="0"/>
            </a:br>
            <a:r>
              <a:rPr lang="ru-RU" sz="3100" b="1" dirty="0"/>
              <a:t>«Комплексный подход к формированию предметных и </a:t>
            </a:r>
            <a:r>
              <a:rPr lang="ru-RU" sz="3100" b="1" dirty="0" err="1"/>
              <a:t>метапредметных</a:t>
            </a:r>
            <a:r>
              <a:rPr lang="ru-RU" sz="3100" b="1" dirty="0"/>
              <a:t> результатов: планирование, технологии и контроль»</a:t>
            </a:r>
            <a:endParaRPr lang="ru-RU" sz="3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2E4651-4499-4D88-9E31-C34F2CEA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6132" y="5228947"/>
            <a:ext cx="3701987" cy="120736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C00000"/>
                </a:solidFill>
              </a:rPr>
              <a:t>Подготовила:</a:t>
            </a:r>
          </a:p>
          <a:p>
            <a:pPr algn="l"/>
            <a:r>
              <a:rPr lang="ru-RU" sz="2000" dirty="0">
                <a:solidFill>
                  <a:srgbClr val="C00000"/>
                </a:solidFill>
              </a:rPr>
              <a:t>учитель начальных классов Султанова Л.Ш.</a:t>
            </a:r>
          </a:p>
        </p:txBody>
      </p:sp>
    </p:spTree>
    <p:extLst>
      <p:ext uri="{BB962C8B-B14F-4D97-AF65-F5344CB8AC3E}">
        <p14:creationId xmlns:p14="http://schemas.microsoft.com/office/powerpoint/2010/main" xmlns="" val="37817967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35983" y="461638"/>
            <a:ext cx="25478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/>
              <a:t>Приемы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4096" y="2015228"/>
            <a:ext cx="4536489" cy="150032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/>
          </a:p>
          <a:p>
            <a:r>
              <a:rPr lang="en-US" b="1" i="1" dirty="0" err="1"/>
              <a:t>формировани</a:t>
            </a:r>
            <a:r>
              <a:rPr lang="ru-RU" b="1" i="1" dirty="0"/>
              <a:t>е</a:t>
            </a:r>
            <a:r>
              <a:rPr lang="en-US" b="1" i="1" dirty="0"/>
              <a:t> </a:t>
            </a:r>
            <a:r>
              <a:rPr lang="en-US" b="1" i="1" dirty="0" err="1"/>
              <a:t>познавательных</a:t>
            </a:r>
            <a:r>
              <a:rPr lang="en-US" b="1" i="1" dirty="0"/>
              <a:t> УУД</a:t>
            </a:r>
            <a:r>
              <a:rPr lang="ru-RU" b="1" dirty="0"/>
              <a:t> </a:t>
            </a:r>
          </a:p>
          <a:p>
            <a:r>
              <a:rPr lang="ru-RU" sz="1200" b="1" dirty="0"/>
              <a:t>(</a:t>
            </a:r>
            <a:r>
              <a:rPr lang="ru-RU" sz="1200" dirty="0"/>
              <a:t>прием «Толстых и тонких вопросов», ромашка </a:t>
            </a:r>
            <a:r>
              <a:rPr lang="ru-RU" sz="1200" dirty="0" err="1"/>
              <a:t>Блума</a:t>
            </a:r>
            <a:r>
              <a:rPr lang="ru-RU" sz="1200" dirty="0"/>
              <a:t>, мозговой штурм, перекрестная дискуссия, «Шесть шляп мышления», чтение с остановками, прием «Верные – неверные утверждения», </a:t>
            </a:r>
            <a:r>
              <a:rPr lang="en-US" sz="1200" i="1" dirty="0"/>
              <a:t>«РАФТ</a:t>
            </a:r>
            <a:r>
              <a:rPr lang="ru-RU" sz="1200" i="1" dirty="0"/>
              <a:t>», «</a:t>
            </a:r>
            <a:r>
              <a:rPr lang="ru-RU" sz="1200" dirty="0"/>
              <a:t>Тетрадь открытий»,  «Бортовой журнал», «Корзина идей», «Дерево предсказаний»)</a:t>
            </a:r>
          </a:p>
          <a:p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21585" y="4154750"/>
            <a:ext cx="4554245" cy="15092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err="1"/>
              <a:t>формировани</a:t>
            </a:r>
            <a:r>
              <a:rPr lang="ru-RU" b="1" i="1" dirty="0"/>
              <a:t>е</a:t>
            </a:r>
            <a:r>
              <a:rPr lang="en-US" b="1" i="1" dirty="0"/>
              <a:t> </a:t>
            </a:r>
            <a:r>
              <a:rPr lang="en-US" b="1" i="1" dirty="0" err="1"/>
              <a:t>коммуникативных</a:t>
            </a:r>
            <a:r>
              <a:rPr lang="en-US" b="1" i="1" dirty="0"/>
              <a:t> </a:t>
            </a:r>
            <a:r>
              <a:rPr lang="en-US" b="1" i="1" dirty="0" smtClean="0"/>
              <a:t>УУД</a:t>
            </a:r>
            <a:r>
              <a:rPr lang="ru-RU" dirty="0" smtClean="0"/>
              <a:t> </a:t>
            </a:r>
            <a:r>
              <a:rPr lang="ru-RU" dirty="0"/>
              <a:t>(дискуссия; </a:t>
            </a:r>
            <a:r>
              <a:rPr lang="en-US" dirty="0" err="1"/>
              <a:t>дебаты</a:t>
            </a:r>
            <a:r>
              <a:rPr lang="ru-RU" dirty="0"/>
              <a:t>)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48508" y="2015231"/>
            <a:ext cx="4570521" cy="14648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err="1"/>
              <a:t>ф</a:t>
            </a:r>
            <a:r>
              <a:rPr lang="en-US" b="1" i="1" dirty="0" err="1"/>
              <a:t>ормировани</a:t>
            </a:r>
            <a:r>
              <a:rPr lang="ru-RU" b="1" i="1" dirty="0"/>
              <a:t>е</a:t>
            </a:r>
            <a:r>
              <a:rPr lang="en-US" b="1" i="1" dirty="0"/>
              <a:t> </a:t>
            </a:r>
            <a:r>
              <a:rPr lang="en-US" b="1" i="1" dirty="0" err="1"/>
              <a:t>регулятивных</a:t>
            </a:r>
            <a:r>
              <a:rPr lang="en-US" b="1" i="1" dirty="0"/>
              <a:t> УУД</a:t>
            </a:r>
            <a:r>
              <a:rPr lang="ru-RU" b="1" dirty="0"/>
              <a:t> </a:t>
            </a:r>
            <a:r>
              <a:rPr lang="ru-RU" dirty="0"/>
              <a:t>(таблица «Знаю – Хочу узнать – Узнал, «Кластеры», стратегия «Зигзаг»)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332" y="365125"/>
            <a:ext cx="9418468" cy="3450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Формы контроля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3794" y="973368"/>
            <a:ext cx="10798206" cy="5702639"/>
          </a:xfrm>
        </p:spPr>
        <p:txBody>
          <a:bodyPr/>
          <a:lstStyle/>
          <a:p>
            <a:pPr>
              <a:buNone/>
            </a:pPr>
            <a:r>
              <a:rPr lang="ru-RU" dirty="0"/>
              <a:t>Текущая аттестация                                                   Итоговая аттестация </a:t>
            </a:r>
          </a:p>
          <a:p>
            <a:pPr algn="ctr">
              <a:buNone/>
            </a:pPr>
            <a:r>
              <a:rPr lang="ru-RU" b="1" i="1" dirty="0"/>
              <a:t>Методы оценочной деятельности</a:t>
            </a:r>
          </a:p>
          <a:p>
            <a:pPr algn="ctr">
              <a:buNone/>
            </a:pPr>
            <a:r>
              <a:rPr lang="ru-RU" dirty="0"/>
              <a:t>наблюдение                       тестирование              практические работы</a:t>
            </a:r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r>
              <a:rPr lang="ru-RU" b="1" i="1" dirty="0"/>
              <a:t>Инструментарий контроля</a:t>
            </a:r>
            <a:r>
              <a:rPr lang="ru-RU" b="1" dirty="0"/>
              <a:t> </a:t>
            </a:r>
            <a:r>
              <a:rPr lang="ru-RU" b="1" i="1" dirty="0"/>
              <a:t> </a:t>
            </a:r>
          </a:p>
          <a:p>
            <a:pPr>
              <a:buNone/>
            </a:pPr>
            <a:r>
              <a:rPr lang="ru-RU" dirty="0"/>
              <a:t>карта наблюдений      тест       карта мониторинга      лист самооценки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ru-RU" i="1" dirty="0"/>
              <a:t>            </a:t>
            </a:r>
            <a:r>
              <a:rPr lang="ru-RU" b="1" i="1" dirty="0"/>
              <a:t>Контрольно-измерительные материалы по оценке УУД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dirty="0" smtClean="0"/>
              <a:t>контрольные </a:t>
            </a:r>
            <a:r>
              <a:rPr lang="ru-RU" dirty="0"/>
              <a:t>работы        комплексные работы           диагностика</a:t>
            </a: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3710866" y="550416"/>
            <a:ext cx="381740" cy="5415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9001956" y="577049"/>
            <a:ext cx="452761" cy="4971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823099" y="1873187"/>
            <a:ext cx="2521258" cy="204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307584" y="1984159"/>
            <a:ext cx="2752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016536" y="1846555"/>
            <a:ext cx="1961965" cy="230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911878" y="3400148"/>
            <a:ext cx="2024106" cy="248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5282215" y="3391270"/>
            <a:ext cx="603681" cy="221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022236" y="3409026"/>
            <a:ext cx="754602" cy="266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238478" y="3364637"/>
            <a:ext cx="2059619" cy="24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3471170" y="4864963"/>
            <a:ext cx="727969" cy="284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6880196" y="5086905"/>
            <a:ext cx="292963" cy="8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9117367" y="4891596"/>
            <a:ext cx="1331650" cy="275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Выводы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1045" y="1846556"/>
            <a:ext cx="90463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</a:t>
            </a:r>
            <a:r>
              <a:rPr lang="en-US" sz="3200" dirty="0" smtClean="0"/>
              <a:t>В </a:t>
            </a:r>
            <a:r>
              <a:rPr lang="en-US" sz="3200" dirty="0" err="1"/>
              <a:t>результате</a:t>
            </a:r>
            <a:r>
              <a:rPr lang="en-US" sz="3200" dirty="0"/>
              <a:t> </a:t>
            </a:r>
            <a:r>
              <a:rPr lang="en-US" sz="3200" dirty="0" err="1"/>
              <a:t>изучения</a:t>
            </a:r>
            <a:r>
              <a:rPr lang="en-US" sz="3200" dirty="0"/>
              <a:t> </a:t>
            </a:r>
            <a:r>
              <a:rPr lang="en-US" sz="3200" dirty="0" err="1"/>
              <a:t>всех</a:t>
            </a:r>
            <a:r>
              <a:rPr lang="en-US" sz="3200" b="1" dirty="0"/>
              <a:t> </a:t>
            </a:r>
            <a:r>
              <a:rPr lang="en-US" sz="3200" dirty="0" err="1"/>
              <a:t>без</a:t>
            </a:r>
            <a:r>
              <a:rPr lang="en-US" sz="3200" dirty="0"/>
              <a:t> </a:t>
            </a:r>
            <a:r>
              <a:rPr lang="en-US" sz="3200" dirty="0" err="1"/>
              <a:t>исключения</a:t>
            </a:r>
            <a:r>
              <a:rPr lang="en-US" sz="3200" dirty="0"/>
              <a:t> </a:t>
            </a:r>
            <a:r>
              <a:rPr lang="en-US" sz="3200" dirty="0" err="1"/>
              <a:t>предметов</a:t>
            </a:r>
            <a:r>
              <a:rPr lang="en-US" sz="3200" dirty="0"/>
              <a:t> </a:t>
            </a:r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en-US" sz="3200" dirty="0" err="1"/>
              <a:t>ступени</a:t>
            </a:r>
            <a:r>
              <a:rPr lang="en-US" sz="3200" dirty="0"/>
              <a:t> </a:t>
            </a:r>
            <a:r>
              <a:rPr lang="en-US" sz="3200" dirty="0" err="1"/>
              <a:t>начального</a:t>
            </a:r>
            <a:r>
              <a:rPr lang="en-US" sz="3200" dirty="0"/>
              <a:t> </a:t>
            </a:r>
            <a:r>
              <a:rPr lang="en-US" sz="3200" dirty="0" err="1"/>
              <a:t>общего</a:t>
            </a:r>
            <a:r>
              <a:rPr lang="en-US" sz="3200" dirty="0"/>
              <a:t> </a:t>
            </a:r>
            <a:r>
              <a:rPr lang="en-US" sz="3200" dirty="0" err="1"/>
              <a:t>образования</a:t>
            </a:r>
            <a:r>
              <a:rPr lang="en-US" sz="3200" dirty="0"/>
              <a:t> у </a:t>
            </a:r>
            <a:r>
              <a:rPr lang="en-US" sz="3200" dirty="0" err="1"/>
              <a:t>выпускников</a:t>
            </a:r>
            <a:r>
              <a:rPr lang="en-US" sz="3200" dirty="0"/>
              <a:t> </a:t>
            </a:r>
            <a:r>
              <a:rPr lang="en-US" sz="3200" dirty="0" err="1"/>
              <a:t>должны</a:t>
            </a:r>
            <a:r>
              <a:rPr lang="en-US" sz="3200" dirty="0"/>
              <a:t> </a:t>
            </a:r>
            <a:r>
              <a:rPr lang="en-US" sz="3200" dirty="0" err="1"/>
              <a:t>быть</a:t>
            </a:r>
            <a:r>
              <a:rPr lang="en-US" sz="3200" dirty="0"/>
              <a:t> </a:t>
            </a:r>
            <a:r>
              <a:rPr lang="en-US" sz="3200" dirty="0" err="1"/>
              <a:t>сформированы</a:t>
            </a:r>
            <a:r>
              <a:rPr lang="en-US" sz="3200" dirty="0"/>
              <a:t> </a:t>
            </a:r>
            <a:r>
              <a:rPr lang="en-US" sz="3200" dirty="0" err="1"/>
              <a:t>личностные</a:t>
            </a:r>
            <a:r>
              <a:rPr lang="en-US" sz="3200" dirty="0"/>
              <a:t>, </a:t>
            </a:r>
            <a:r>
              <a:rPr lang="en-US" sz="3200" dirty="0" err="1"/>
              <a:t>предметные</a:t>
            </a:r>
            <a:r>
              <a:rPr lang="en-US" sz="3200" dirty="0"/>
              <a:t> и </a:t>
            </a:r>
            <a:r>
              <a:rPr lang="en-US" sz="3200" dirty="0" err="1"/>
              <a:t>метапредметные</a:t>
            </a:r>
            <a:r>
              <a:rPr lang="en-US" sz="3200" dirty="0"/>
              <a:t> </a:t>
            </a:r>
            <a:r>
              <a:rPr lang="en-US" sz="3200" dirty="0" err="1"/>
              <a:t>результаты</a:t>
            </a:r>
            <a:r>
              <a:rPr lang="en-US" sz="3200" dirty="0"/>
              <a:t> </a:t>
            </a:r>
            <a:r>
              <a:rPr lang="en-US" sz="3200" dirty="0" err="1"/>
              <a:t>как</a:t>
            </a:r>
            <a:r>
              <a:rPr lang="en-US" sz="3200" dirty="0"/>
              <a:t> </a:t>
            </a:r>
            <a:r>
              <a:rPr lang="en-US" sz="3200" dirty="0" err="1"/>
              <a:t>основа</a:t>
            </a:r>
            <a:r>
              <a:rPr lang="en-US" sz="3200" dirty="0"/>
              <a:t> </a:t>
            </a:r>
            <a:r>
              <a:rPr lang="en-US" sz="3200" dirty="0" err="1" smtClean="0"/>
              <a:t>умения</a:t>
            </a:r>
            <a:r>
              <a:rPr lang="ru-RU" sz="3200" dirty="0" smtClean="0"/>
              <a:t> учиться.</a:t>
            </a:r>
            <a:r>
              <a:rPr lang="en-US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Список использованной литературы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6958" y="1518082"/>
            <a:ext cx="10011899" cy="465888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1. А.Г. </a:t>
            </a:r>
            <a:r>
              <a:rPr lang="ru-RU" dirty="0" err="1"/>
              <a:t>Асмолов</a:t>
            </a:r>
            <a:r>
              <a:rPr lang="ru-RU" dirty="0"/>
              <a:t>, Г.В. </a:t>
            </a:r>
            <a:r>
              <a:rPr lang="ru-RU" dirty="0" err="1"/>
              <a:t>Бурменская</a:t>
            </a:r>
            <a:r>
              <a:rPr lang="ru-RU" dirty="0"/>
              <a:t>, И.А. Володарская и др.; под ред. А.Г. </a:t>
            </a:r>
            <a:r>
              <a:rPr lang="ru-RU" dirty="0" err="1"/>
              <a:t>Асмолова</a:t>
            </a:r>
            <a:r>
              <a:rPr lang="ru-RU" dirty="0"/>
              <a:t>.  Как проектировать универсальные учебные действия в начальной школе : от действия к мысли: пособие для учителя — М. : Просвещение, 2008. </a:t>
            </a:r>
            <a:r>
              <a:rPr lang="ru-RU"/>
              <a:t>— </a:t>
            </a:r>
            <a:r>
              <a:rPr lang="ru-RU" smtClean="0"/>
              <a:t>                 151 </a:t>
            </a:r>
            <a:r>
              <a:rPr lang="ru-RU" dirty="0"/>
              <a:t>с.</a:t>
            </a:r>
          </a:p>
          <a:p>
            <a:pPr>
              <a:buNone/>
            </a:pPr>
            <a:r>
              <a:rPr lang="ru-RU" dirty="0"/>
              <a:t>2.Бондаренко, Е. Учителя создают собственные цифровые образовательные ресурсы /  </a:t>
            </a:r>
            <a:r>
              <a:rPr lang="ru-RU" b="1" dirty="0"/>
              <a:t> Е. </a:t>
            </a:r>
            <a:r>
              <a:rPr lang="ru-RU" dirty="0"/>
              <a:t>Бондаренко // Народное образование. – 2008. - № 4. – С. 189-194</a:t>
            </a:r>
          </a:p>
          <a:p>
            <a:pPr>
              <a:buNone/>
            </a:pPr>
            <a:r>
              <a:rPr lang="ru-RU" dirty="0"/>
              <a:t>3. </a:t>
            </a:r>
            <a:r>
              <a:rPr lang="ru-RU" dirty="0" err="1"/>
              <a:t>Загашев</a:t>
            </a:r>
            <a:r>
              <a:rPr lang="ru-RU" dirty="0"/>
              <a:t> И. Умение задавать вопросы. //Перемена. -2001.- №4.</a:t>
            </a:r>
          </a:p>
          <a:p>
            <a:pPr>
              <a:buNone/>
            </a:pPr>
            <a:r>
              <a:rPr lang="ru-RU" dirty="0"/>
              <a:t>4.Как проектировать универсальные учебные действия в начальной школе под редакцией А.Г. </a:t>
            </a:r>
            <a:r>
              <a:rPr lang="ru-RU" dirty="0" err="1"/>
              <a:t>Асмолова</a:t>
            </a:r>
            <a:r>
              <a:rPr lang="ru-RU" dirty="0"/>
              <a:t> Издательство «Просвещение» Москва 2010</a:t>
            </a:r>
          </a:p>
          <a:p>
            <a:pPr>
              <a:buNone/>
            </a:pPr>
            <a:r>
              <a:rPr lang="ru-RU" dirty="0"/>
              <a:t>5. </a:t>
            </a:r>
            <a:r>
              <a:rPr lang="ru-RU" u="sng" dirty="0"/>
              <a:t>Критическое мышление</a:t>
            </a:r>
            <a:r>
              <a:rPr lang="ru-RU" dirty="0"/>
              <a:t>: технология развития: Пособие для учителя / И. О. </a:t>
            </a:r>
            <a:r>
              <a:rPr lang="ru-RU" dirty="0" err="1"/>
              <a:t>Загашев</a:t>
            </a:r>
            <a:r>
              <a:rPr lang="ru-RU" dirty="0"/>
              <a:t>, </a:t>
            </a:r>
            <a:r>
              <a:rPr lang="ru-RU" u="sng" dirty="0"/>
              <a:t>СПб</a:t>
            </a:r>
            <a:r>
              <a:rPr lang="ru-RU" dirty="0"/>
              <a:t>: Альянс </a:t>
            </a:r>
            <a:r>
              <a:rPr lang="ru-RU" i="1" dirty="0"/>
              <a:t>«Дельта»</a:t>
            </a:r>
            <a:r>
              <a:rPr lang="ru-RU" dirty="0"/>
              <a:t>, 2003.</a:t>
            </a:r>
          </a:p>
          <a:p>
            <a:pPr>
              <a:buNone/>
            </a:pPr>
            <a:r>
              <a:rPr lang="ru-RU" dirty="0"/>
              <a:t>6.Оценка достижения планируемых результатов в начальной школе (часть 1,2) под редакцией Г.С. Ковалёвой, О.Б. Логиновой Издательство «Просвещение» Москва 2010</a:t>
            </a:r>
          </a:p>
          <a:p>
            <a:pPr>
              <a:buNone/>
            </a:pPr>
            <a:r>
              <a:rPr lang="ru-RU" dirty="0"/>
              <a:t>7.Планируемые результаты начального общего образования под редакцией Г.С. Ковалёвой, О.Б. Логиновой Издательство «Просвещение» Москва 2010</a:t>
            </a:r>
          </a:p>
          <a:p>
            <a:pPr>
              <a:buNone/>
            </a:pPr>
            <a:r>
              <a:rPr lang="ru-RU" dirty="0"/>
              <a:t>8.Приказ Министерства образования и науки РФ от 31 декабря 2015 г. N 1576 "О внесении изменений в </a:t>
            </a:r>
            <a:r>
              <a:rPr lang="ru-RU" dirty="0" smtClean="0"/>
              <a:t> Федеральный</a:t>
            </a:r>
            <a:r>
              <a:rPr lang="ru-RU" dirty="0"/>
              <a:t> государственный образовательный стандарт начального  </a:t>
            </a:r>
            <a:r>
              <a:rPr lang="ru-RU" dirty="0" smtClean="0"/>
              <a:t> </a:t>
            </a:r>
            <a:r>
              <a:rPr lang="ru-RU" dirty="0"/>
              <a:t>общего образования</a:t>
            </a:r>
          </a:p>
          <a:p>
            <a:pPr>
              <a:buNone/>
            </a:pPr>
            <a:r>
              <a:rPr lang="ru-RU" dirty="0"/>
              <a:t>9.Cелевко Г. К. Современные образовательные технологии</a:t>
            </a:r>
            <a:r>
              <a:rPr lang="ru-RU" b="1" dirty="0"/>
              <a:t>.</a:t>
            </a:r>
            <a:r>
              <a:rPr lang="ru-RU" dirty="0"/>
              <a:t> - М. : Народное образование, 1998. – 256 с.</a:t>
            </a:r>
          </a:p>
          <a:p>
            <a:pPr>
              <a:buNone/>
            </a:pPr>
            <a:r>
              <a:rPr lang="ru-RU" dirty="0"/>
              <a:t>10.Федеральный государственный образовательный стандарт начального общего образования. М.: Просвещение, 2010.- 31 с.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F85497D-492E-4947-863C-BED0E34C9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18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535" y="2645052"/>
            <a:ext cx="8876930" cy="222829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9618" y="1825625"/>
            <a:ext cx="9756561" cy="4351338"/>
          </a:xfrm>
        </p:spPr>
        <p:txBody>
          <a:bodyPr/>
          <a:lstStyle/>
          <a:p>
            <a:pPr>
              <a:buNone/>
            </a:pPr>
            <a:r>
              <a:rPr lang="ru-RU" sz="5400" b="1" i="1" dirty="0"/>
              <a:t>«Расскажи мне, и я забуду.</a:t>
            </a:r>
            <a:endParaRPr lang="ru-RU" sz="5400" dirty="0"/>
          </a:p>
          <a:p>
            <a:pPr>
              <a:buNone/>
            </a:pPr>
            <a:r>
              <a:rPr lang="ru-RU" sz="5400" b="1" i="1" dirty="0"/>
              <a:t>Покажи мне, и я запомню.</a:t>
            </a:r>
            <a:endParaRPr lang="ru-RU" sz="5400" dirty="0"/>
          </a:p>
          <a:p>
            <a:pPr>
              <a:buNone/>
            </a:pPr>
            <a:r>
              <a:rPr lang="ru-RU" sz="5400" b="1" i="1" dirty="0"/>
              <a:t>Вовлеки меня, и я научусь»</a:t>
            </a:r>
            <a:endParaRPr lang="ru-RU" sz="5400" dirty="0"/>
          </a:p>
          <a:p>
            <a:pPr>
              <a:buNone/>
            </a:pPr>
            <a:r>
              <a:rPr lang="ru-RU" sz="5400" b="1" i="1" dirty="0"/>
              <a:t>                   Китайская мудрость</a:t>
            </a:r>
            <a:endParaRPr lang="ru-RU" sz="5400" dirty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87456"/>
            <a:ext cx="10515600" cy="1325563"/>
          </a:xfrm>
        </p:spPr>
        <p:txBody>
          <a:bodyPr/>
          <a:lstStyle/>
          <a:p>
            <a:r>
              <a:rPr lang="en-US" dirty="0"/>
              <a:t>ЮНЕСКО «В </a:t>
            </a:r>
            <a:r>
              <a:rPr lang="en-US" dirty="0" err="1"/>
              <a:t>новое</a:t>
            </a:r>
            <a:r>
              <a:rPr lang="en-US" dirty="0"/>
              <a:t> </a:t>
            </a:r>
            <a:r>
              <a:rPr lang="en-US" dirty="0" err="1"/>
              <a:t>тысячелетие</a:t>
            </a:r>
            <a:r>
              <a:rPr lang="en-US" dirty="0"/>
              <a:t>».</a:t>
            </a:r>
            <a:endParaRPr lang="ru-RU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F89E1274-D0A9-4E7B-AF2D-71CC4976447D}"/>
              </a:ext>
            </a:extLst>
          </p:cNvPr>
          <p:cNvGrpSpPr>
            <a:grpSpLocks/>
          </p:cNvGrpSpPr>
          <p:nvPr/>
        </p:nvGrpSpPr>
        <p:grpSpPr bwMode="auto">
          <a:xfrm>
            <a:off x="3371553" y="5311057"/>
            <a:ext cx="7879763" cy="692150"/>
            <a:chOff x="1248" y="1440"/>
            <a:chExt cx="3765" cy="43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72F827F8-5DF3-462D-AEBB-123502C3550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D4CDDFBF-EC15-47EB-96E7-51DF5B5652D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767626E3-C992-4B30-AA0A-50BE6B001A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6" y="1469"/>
              <a:ext cx="33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b="1" dirty="0"/>
                <a:t>Н</a:t>
              </a:r>
              <a:r>
                <a:rPr lang="en-US" sz="3600" b="1" dirty="0" err="1"/>
                <a:t>аучить</a:t>
              </a:r>
              <a:r>
                <a:rPr lang="en-US" sz="3600" b="1" dirty="0"/>
                <a:t> </a:t>
              </a:r>
              <a:r>
                <a:rPr lang="en-US" sz="3600" b="1" dirty="0" err="1"/>
                <a:t>работать</a:t>
              </a:r>
              <a:r>
                <a:rPr lang="en-US" sz="3600" b="1" dirty="0"/>
                <a:t> и </a:t>
              </a:r>
              <a:r>
                <a:rPr lang="en-US" sz="3600" b="1" dirty="0" err="1"/>
                <a:t>зарабатывать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2AE2EF44-4D15-4455-8F49-0F26D35397B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3A8AFEEF-D65C-4FD9-8BF8-4552548D9DB2}"/>
              </a:ext>
            </a:extLst>
          </p:cNvPr>
          <p:cNvGrpSpPr>
            <a:grpSpLocks/>
          </p:cNvGrpSpPr>
          <p:nvPr/>
        </p:nvGrpSpPr>
        <p:grpSpPr bwMode="auto">
          <a:xfrm>
            <a:off x="3372915" y="3055358"/>
            <a:ext cx="5105400" cy="646113"/>
            <a:chOff x="1248" y="2634"/>
            <a:chExt cx="3216" cy="407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851E3162-A02F-4818-B502-8C8DF870AE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AD2CDF3D-846B-41C4-AF7E-AC22AB4CA29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E2681592-3054-44B2-AF30-2A47084696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23" y="2634"/>
              <a:ext cx="22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b="1" dirty="0"/>
                <a:t>Н</a:t>
              </a:r>
              <a:r>
                <a:rPr lang="en-US" sz="3600" b="1" dirty="0" err="1"/>
                <a:t>аучить</a:t>
              </a:r>
              <a:r>
                <a:rPr lang="ru-RU" sz="3600" b="1" dirty="0"/>
                <a:t>  </a:t>
              </a:r>
              <a:r>
                <a:rPr lang="en-US" sz="3600" b="1" dirty="0" err="1"/>
                <a:t>жить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18EEEA11-46F5-45DD-B802-5F7D899F5F7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937783AE-F7AD-4EBD-9EC8-4D4EACE7769A}"/>
              </a:ext>
            </a:extLst>
          </p:cNvPr>
          <p:cNvGrpSpPr>
            <a:grpSpLocks/>
          </p:cNvGrpSpPr>
          <p:nvPr/>
        </p:nvGrpSpPr>
        <p:grpSpPr bwMode="auto">
          <a:xfrm>
            <a:off x="3295539" y="4095970"/>
            <a:ext cx="6782954" cy="646113"/>
            <a:chOff x="1248" y="3211"/>
            <a:chExt cx="3216" cy="407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0CD8CC98-CD84-426E-9177-7E07566A5DF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E03CE365-1B8F-40E0-9C65-290B76BF94D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207BE71B-E99E-4A88-9306-8783D7AC6FD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5" y="3211"/>
              <a:ext cx="26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b="1" dirty="0" err="1"/>
                <a:t>Н</a:t>
              </a:r>
              <a:r>
                <a:rPr lang="en-US" sz="3600" b="1" dirty="0" err="1"/>
                <a:t>аучить</a:t>
              </a:r>
              <a:r>
                <a:rPr lang="en-US" sz="3600" b="1" dirty="0"/>
                <a:t> </a:t>
              </a:r>
              <a:r>
                <a:rPr lang="en-US" sz="3600" b="1" dirty="0" err="1"/>
                <a:t>жить</a:t>
              </a:r>
              <a:r>
                <a:rPr lang="en-US" sz="3600" b="1" dirty="0"/>
                <a:t> </a:t>
              </a:r>
              <a:r>
                <a:rPr lang="en-US" sz="3600" b="1" dirty="0" err="1"/>
                <a:t>вместе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2D53F3E7-D60A-4568-B428-A69F3CA964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044C2EC-7BFE-4126-8811-6E5A0945739D}"/>
              </a:ext>
            </a:extLst>
          </p:cNvPr>
          <p:cNvGrpSpPr/>
          <p:nvPr/>
        </p:nvGrpSpPr>
        <p:grpSpPr>
          <a:xfrm>
            <a:off x="3296367" y="1834408"/>
            <a:ext cx="5105400" cy="646331"/>
            <a:chOff x="3506265" y="1811045"/>
            <a:chExt cx="5105400" cy="646331"/>
          </a:xfrm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xmlns="" id="{D9F9E102-3E08-44E4-BAED-73BD6387C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265" y="1856942"/>
              <a:ext cx="5105400" cy="555625"/>
              <a:chOff x="1248" y="2030"/>
              <a:chExt cx="3216" cy="350"/>
            </a:xfrm>
          </p:grpSpPr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xmlns="" id="{B9023978-F658-42C0-9A42-FD2DFBF0D79A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40" y="238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xmlns="" id="{39A8232F-167E-4A3E-B36B-106D7D3075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1261" y="20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xmlns="" id="{CFAFEEC9-36BE-4668-B5D9-93173F6B20E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56" y="2072"/>
                <a:ext cx="21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xmlns="" id="{748FE88D-C89B-4CA5-ABC9-CB692F2F19C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96" y="2044"/>
                <a:ext cx="30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4509856" y="1811045"/>
              <a:ext cx="36664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err="1"/>
                <a:t>Н</a:t>
              </a:r>
              <a:r>
                <a:rPr lang="en-US" sz="3600" b="1" dirty="0" err="1"/>
                <a:t>аучить</a:t>
              </a:r>
              <a:r>
                <a:rPr lang="en-US" sz="3600" b="1" dirty="0"/>
                <a:t> </a:t>
              </a:r>
              <a:r>
                <a:rPr lang="ru-RU" sz="3600" b="1" dirty="0"/>
                <a:t> </a:t>
              </a:r>
              <a:r>
                <a:rPr lang="en-US" sz="3600" b="1" dirty="0" err="1"/>
                <a:t>учиться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012217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246" y="365125"/>
            <a:ext cx="9702553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/>
              <a:t>Понятия</a:t>
            </a:r>
            <a:r>
              <a:rPr lang="en-US" sz="3600" b="1" dirty="0"/>
              <a:t> «</a:t>
            </a:r>
            <a:r>
              <a:rPr lang="en-US" sz="3600" b="1" dirty="0" err="1"/>
              <a:t>предметные</a:t>
            </a:r>
            <a:r>
              <a:rPr lang="en-US" sz="3600" b="1" dirty="0"/>
              <a:t>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en-US" sz="3600" b="1" dirty="0"/>
              <a:t>и </a:t>
            </a:r>
            <a:r>
              <a:rPr lang="en-US" sz="3600" b="1" dirty="0" err="1"/>
              <a:t>метапредметные</a:t>
            </a:r>
            <a:r>
              <a:rPr lang="en-US" sz="3600" b="1" dirty="0"/>
              <a:t> </a:t>
            </a:r>
            <a:r>
              <a:rPr lang="en-US" sz="3600" b="1" dirty="0" err="1"/>
              <a:t>результаты</a:t>
            </a:r>
            <a:r>
              <a:rPr lang="en-US" sz="3600" b="1" dirty="0"/>
              <a:t>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0124" y="1825625"/>
            <a:ext cx="9693676" cy="4351338"/>
          </a:xfrm>
        </p:spPr>
        <p:txBody>
          <a:bodyPr/>
          <a:lstStyle/>
          <a:p>
            <a:r>
              <a:rPr lang="ru-RU" b="1" i="1" dirty="0"/>
              <a:t>Предметные результаты представляют</a:t>
            </a:r>
            <a:r>
              <a:rPr lang="ru-RU" dirty="0"/>
              <a:t> собой систему знаний и умений, приобретенный опыт познания, освоенный обучающимися в ходе изучения учебных </a:t>
            </a:r>
            <a:r>
              <a:rPr lang="ru-RU" dirty="0" smtClean="0"/>
              <a:t>предметов, </a:t>
            </a:r>
            <a:r>
              <a:rPr lang="ru-RU" dirty="0"/>
              <a:t>опыт специфической для каждой предметной области деятельности по получению нового знания, его преобразованию и применению.</a:t>
            </a:r>
          </a:p>
          <a:p>
            <a:r>
              <a:rPr lang="en-US" b="1" i="1" dirty="0" err="1"/>
              <a:t>Метапредметные</a:t>
            </a:r>
            <a:r>
              <a:rPr lang="en-US" b="1" i="1" dirty="0"/>
              <a:t> </a:t>
            </a:r>
            <a:r>
              <a:rPr lang="en-US" b="1" i="1" dirty="0" err="1"/>
              <a:t>результаты</a:t>
            </a:r>
            <a:r>
              <a:rPr lang="en-US" dirty="0"/>
              <a:t> </a:t>
            </a:r>
            <a:r>
              <a:rPr lang="en-US" dirty="0" err="1"/>
              <a:t>включают</a:t>
            </a:r>
            <a:r>
              <a:rPr lang="en-US" dirty="0"/>
              <a:t> в </a:t>
            </a:r>
            <a:r>
              <a:rPr lang="en-US" dirty="0" err="1"/>
              <a:t>себя</a:t>
            </a:r>
            <a:r>
              <a:rPr lang="en-US" dirty="0"/>
              <a:t> </a:t>
            </a:r>
            <a:r>
              <a:rPr lang="en-US" dirty="0" err="1"/>
              <a:t>освоенные</a:t>
            </a:r>
            <a:r>
              <a:rPr lang="en-US" dirty="0"/>
              <a:t> </a:t>
            </a:r>
            <a:r>
              <a:rPr lang="en-US" dirty="0" err="1"/>
              <a:t>универсальные</a:t>
            </a:r>
            <a:r>
              <a:rPr lang="en-US" dirty="0"/>
              <a:t> </a:t>
            </a:r>
            <a:r>
              <a:rPr lang="en-US" dirty="0" err="1"/>
              <a:t>учебные</a:t>
            </a:r>
            <a:r>
              <a:rPr lang="en-US" dirty="0"/>
              <a:t> </a:t>
            </a:r>
            <a:r>
              <a:rPr lang="en-US" dirty="0" err="1"/>
              <a:t>действия</a:t>
            </a:r>
            <a:r>
              <a:rPr lang="en-US" dirty="0"/>
              <a:t> (УУД),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составляют</a:t>
            </a:r>
            <a:r>
              <a:rPr lang="en-US" dirty="0"/>
              <a:t> </a:t>
            </a:r>
            <a:r>
              <a:rPr lang="en-US" dirty="0" err="1"/>
              <a:t>основу</a:t>
            </a:r>
            <a:r>
              <a:rPr lang="en-US" dirty="0"/>
              <a:t> </a:t>
            </a:r>
            <a:r>
              <a:rPr lang="en-US" dirty="0" err="1"/>
              <a:t>ключевых</a:t>
            </a:r>
            <a:r>
              <a:rPr lang="en-US" dirty="0"/>
              <a:t> </a:t>
            </a:r>
            <a:r>
              <a:rPr lang="en-US" dirty="0" err="1"/>
              <a:t>компетенций</a:t>
            </a:r>
            <a:r>
              <a:rPr lang="en-US" dirty="0"/>
              <a:t> </a:t>
            </a:r>
            <a:r>
              <a:rPr lang="en-US" dirty="0" err="1"/>
              <a:t>школьников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900" y="365125"/>
            <a:ext cx="960489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/>
              <a:t>Метапредметные</a:t>
            </a:r>
            <a:r>
              <a:rPr lang="ru-RU" sz="3600" b="1" dirty="0"/>
              <a:t> УУД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6039" y="1798992"/>
            <a:ext cx="10815961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200" b="1" dirty="0"/>
              <a:t>Познавательные    Регулятивные   Коммуникативные</a:t>
            </a:r>
          </a:p>
          <a:p>
            <a:pPr>
              <a:buNone/>
            </a:pPr>
            <a:r>
              <a:rPr lang="ru-RU" b="1" dirty="0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err="1"/>
              <a:t>Общеучебные</a:t>
            </a:r>
            <a:r>
              <a:rPr lang="ru-RU" dirty="0"/>
              <a:t>                          </a:t>
            </a:r>
            <a:r>
              <a:rPr lang="ru-RU" dirty="0" err="1"/>
              <a:t>Целеполагание</a:t>
            </a:r>
            <a:r>
              <a:rPr lang="ru-RU" dirty="0"/>
              <a:t>              Планирование учебного</a:t>
            </a:r>
          </a:p>
          <a:p>
            <a:pPr>
              <a:buNone/>
            </a:pPr>
            <a:r>
              <a:rPr lang="ru-RU" dirty="0"/>
              <a:t> Логические                               Планирование               сотрудничества</a:t>
            </a:r>
          </a:p>
          <a:p>
            <a:pPr lvl="0">
              <a:buNone/>
            </a:pPr>
            <a:r>
              <a:rPr lang="ru-RU" dirty="0"/>
              <a:t>Действия постановки             Прогнозирование         Постановка вопросов</a:t>
            </a:r>
          </a:p>
          <a:p>
            <a:pPr lvl="0">
              <a:buNone/>
            </a:pPr>
            <a:r>
              <a:rPr lang="ru-RU" dirty="0"/>
              <a:t> и решения проблем               Контроль                         Разрешение конфликтов</a:t>
            </a:r>
          </a:p>
          <a:p>
            <a:pPr>
              <a:buNone/>
            </a:pPr>
            <a:r>
              <a:rPr lang="ru-RU" dirty="0"/>
              <a:t>                                                      Коррекция                      Управление поведением </a:t>
            </a:r>
          </a:p>
          <a:p>
            <a:pPr>
              <a:buNone/>
            </a:pPr>
            <a:r>
              <a:rPr lang="ru-RU" dirty="0"/>
              <a:t>                                                      Оценка                             </a:t>
            </a:r>
            <a:r>
              <a:rPr lang="ru-RU" dirty="0" smtClean="0"/>
              <a:t>партнера</a:t>
            </a:r>
            <a:endParaRPr lang="ru-RU" dirty="0"/>
          </a:p>
          <a:p>
            <a:pPr>
              <a:buNone/>
            </a:pPr>
            <a:r>
              <a:rPr lang="ru-RU" dirty="0"/>
              <a:t>                                                                                                 Умение выражать свои мысли</a:t>
            </a:r>
          </a:p>
          <a:p>
            <a:pPr lvl="0">
              <a:buNone/>
            </a:pPr>
            <a:endParaRPr lang="ru-RU" dirty="0"/>
          </a:p>
          <a:p>
            <a:pPr lvl="0">
              <a:buNone/>
            </a:pPr>
            <a:r>
              <a:rPr lang="ru-RU" dirty="0"/>
              <a:t>                                                            </a:t>
            </a:r>
          </a:p>
          <a:p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6041255" y="2472429"/>
            <a:ext cx="506029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9539057" y="2481310"/>
            <a:ext cx="488272" cy="17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2624831" y="2411767"/>
            <a:ext cx="398018" cy="16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лево 21"/>
          <p:cNvSpPr/>
          <p:nvPr/>
        </p:nvSpPr>
        <p:spPr>
          <a:xfrm rot="20295704">
            <a:off x="3316648" y="1376916"/>
            <a:ext cx="1192951" cy="1862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6200000">
            <a:off x="6025073" y="1435315"/>
            <a:ext cx="656948" cy="165531"/>
          </a:xfrm>
          <a:prstGeom prst="leftArrow">
            <a:avLst>
              <a:gd name="adj1" fmla="val 50000"/>
              <a:gd name="adj2" fmla="val 49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12695899">
            <a:off x="8646140" y="1437468"/>
            <a:ext cx="1013481" cy="195308"/>
          </a:xfrm>
          <a:prstGeom prst="leftArrow">
            <a:avLst>
              <a:gd name="adj1" fmla="val 50000"/>
              <a:gd name="adj2" fmla="val 49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393402" y="969147"/>
            <a:ext cx="2422125" cy="11984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импровизаци</a:t>
            </a: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онность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83222" y="2521258"/>
            <a:ext cx="3923931" cy="18376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468" y="2824240"/>
            <a:ext cx="4092605" cy="1325563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Основны</a:t>
            </a:r>
            <a:r>
              <a:rPr lang="ru-RU" sz="2000" b="1" dirty="0">
                <a:solidFill>
                  <a:schemeClr val="bg1"/>
                </a:solidFill>
              </a:rPr>
              <a:t>е</a:t>
            </a:r>
            <a:r>
              <a:rPr lang="en-US" sz="2000" b="1" dirty="0">
                <a:solidFill>
                  <a:schemeClr val="bg1"/>
                </a:solidFill>
              </a:rPr>
              <a:t> </a:t>
            </a:r>
            <a:r>
              <a:rPr lang="en-US" sz="2000" b="1" dirty="0" err="1">
                <a:solidFill>
                  <a:schemeClr val="bg1"/>
                </a:solidFill>
              </a:rPr>
              <a:t>методически</a:t>
            </a:r>
            <a:r>
              <a:rPr lang="ru-RU" sz="2000" b="1" dirty="0">
                <a:solidFill>
                  <a:schemeClr val="bg1"/>
                </a:solidFill>
              </a:rPr>
              <a:t>е </a:t>
            </a:r>
            <a:r>
              <a:rPr lang="en-US" sz="2000" b="1" dirty="0" err="1">
                <a:solidFill>
                  <a:schemeClr val="bg1"/>
                </a:solidFill>
              </a:rPr>
              <a:t>принцип</a:t>
            </a:r>
            <a:r>
              <a:rPr lang="ru-RU" sz="2000" b="1" dirty="0" err="1">
                <a:solidFill>
                  <a:schemeClr val="bg1"/>
                </a:solidFill>
              </a:rPr>
              <a:t>ы</a:t>
            </a:r>
            <a:r>
              <a:rPr lang="en-US" sz="2000" b="1" dirty="0">
                <a:solidFill>
                  <a:schemeClr val="bg1"/>
                </a:solidFill>
              </a:rPr>
              <a:t> </a:t>
            </a:r>
            <a:r>
              <a:rPr lang="en-US" sz="2000" b="1" dirty="0" err="1">
                <a:solidFill>
                  <a:schemeClr val="bg1"/>
                </a:solidFill>
              </a:rPr>
              <a:t>современного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 err="1">
                <a:solidFill>
                  <a:schemeClr val="bg1"/>
                </a:solidFill>
              </a:rPr>
              <a:t>метапредметного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  <a:r>
              <a:rPr lang="en-US" sz="2000" b="1" dirty="0" err="1">
                <a:solidFill>
                  <a:schemeClr val="bg1"/>
                </a:solidFill>
              </a:rPr>
              <a:t>урока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81FBCB81-8F35-417F-8361-74C3BAE2F7E8}"/>
              </a:ext>
            </a:extLst>
          </p:cNvPr>
          <p:cNvGrpSpPr/>
          <p:nvPr/>
        </p:nvGrpSpPr>
        <p:grpSpPr>
          <a:xfrm>
            <a:off x="3027285" y="1020933"/>
            <a:ext cx="2734324" cy="1198485"/>
            <a:chOff x="3027285" y="1020933"/>
            <a:chExt cx="2734324" cy="1198485"/>
          </a:xfrm>
        </p:grpSpPr>
        <p:sp>
          <p:nvSpPr>
            <p:cNvPr id="6" name="Овал 5"/>
            <p:cNvSpPr/>
            <p:nvPr/>
          </p:nvSpPr>
          <p:spPr>
            <a:xfrm>
              <a:off x="3027285" y="1020933"/>
              <a:ext cx="2459115" cy="119848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364637" y="1455938"/>
              <a:ext cx="23969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субъективация</a:t>
              </a:r>
              <a:endParaRPr lang="ru-RU" dirty="0"/>
            </a:p>
          </p:txBody>
        </p:sp>
      </p:grpSp>
      <p:sp>
        <p:nvSpPr>
          <p:cNvPr id="8" name="Овал 7"/>
          <p:cNvSpPr/>
          <p:nvPr/>
        </p:nvSpPr>
        <p:spPr>
          <a:xfrm>
            <a:off x="8711954" y="2337786"/>
            <a:ext cx="2447277" cy="11984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связь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обучения</a:t>
            </a:r>
            <a:r>
              <a:rPr lang="en-US" dirty="0">
                <a:solidFill>
                  <a:schemeClr val="tx1"/>
                </a:solidFill>
              </a:rPr>
              <a:t> с </a:t>
            </a:r>
            <a:r>
              <a:rPr lang="en-US" dirty="0" err="1">
                <a:solidFill>
                  <a:schemeClr val="tx1"/>
                </a:solidFill>
              </a:rPr>
              <a:t>жизненными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потребностями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98890" y="4157708"/>
            <a:ext cx="2456155" cy="11984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</a:t>
            </a:r>
            <a:r>
              <a:rPr lang="ru-RU" dirty="0" smtClean="0">
                <a:solidFill>
                  <a:schemeClr val="tx1"/>
                </a:solidFill>
              </a:rPr>
              <a:t>ормирование </a:t>
            </a:r>
            <a:r>
              <a:rPr lang="ru-RU" dirty="0">
                <a:solidFill>
                  <a:schemeClr val="tx1"/>
                </a:solidFill>
              </a:rPr>
              <a:t>понимания «как достиг и как достигнуть»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1482571" y="2586360"/>
            <a:ext cx="2494625" cy="11984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рефлексивность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79721" y="4210974"/>
            <a:ext cx="2530136" cy="11984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деятельностный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подход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34006BB9-A368-4647-BBE0-B5A7B9717A40}"/>
              </a:ext>
            </a:extLst>
          </p:cNvPr>
          <p:cNvGrpSpPr/>
          <p:nvPr/>
        </p:nvGrpSpPr>
        <p:grpSpPr>
          <a:xfrm>
            <a:off x="5471604" y="4867922"/>
            <a:ext cx="2465033" cy="1198485"/>
            <a:chOff x="5471604" y="4867922"/>
            <a:chExt cx="2465033" cy="1198485"/>
          </a:xfrm>
        </p:grpSpPr>
        <p:sp>
          <p:nvSpPr>
            <p:cNvPr id="10" name="Овал 9"/>
            <p:cNvSpPr/>
            <p:nvPr/>
          </p:nvSpPr>
          <p:spPr>
            <a:xfrm>
              <a:off x="5471604" y="4867922"/>
              <a:ext cx="2465033" cy="119848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635686" y="5241811"/>
              <a:ext cx="20392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метапредметность</a:t>
              </a:r>
              <a:endParaRPr lang="ru-RU" dirty="0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89251" y="2796466"/>
            <a:ext cx="3275860" cy="125175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Структура </a:t>
            </a:r>
            <a:r>
              <a:rPr lang="ru-RU" b="1" i="1" dirty="0" err="1"/>
              <a:t>метапредметного</a:t>
            </a:r>
            <a:r>
              <a:rPr lang="ru-RU" b="1" i="1" dirty="0"/>
              <a:t> урока 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25950" y="1615736"/>
            <a:ext cx="217503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актуализации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42158" y="1731146"/>
            <a:ext cx="2176508" cy="92475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</a:t>
            </a:r>
            <a:r>
              <a:rPr lang="ru-RU" b="1" dirty="0" err="1"/>
              <a:t>целеполагания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4869" y="864093"/>
            <a:ext cx="217503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</a:t>
            </a:r>
            <a:r>
              <a:rPr lang="ru-RU" b="1" dirty="0" err="1"/>
              <a:t>проблематизации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75431" y="3589537"/>
            <a:ext cx="217503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моделирования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91164" y="4745115"/>
            <a:ext cx="217503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конструирования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70914" y="4709604"/>
            <a:ext cx="217503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презентации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87982" y="3326165"/>
            <a:ext cx="217503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Этап рефлексии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08847" y="2618913"/>
            <a:ext cx="2743200" cy="109195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Требования </a:t>
            </a:r>
          </a:p>
          <a:p>
            <a:pPr algn="ctr"/>
            <a:r>
              <a:rPr lang="ru-RU" b="1" dirty="0"/>
              <a:t>к уроку</a:t>
            </a: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0854" y="1278384"/>
            <a:ext cx="2210539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Объявление темы урока</a:t>
            </a:r>
            <a:r>
              <a:rPr lang="ru-RU" i="1" dirty="0"/>
              <a:t> </a:t>
            </a:r>
            <a:r>
              <a:rPr lang="ru-RU" dirty="0"/>
              <a:t> </a:t>
            </a:r>
            <a:r>
              <a:rPr lang="ru-RU" sz="1400" dirty="0"/>
              <a:t>(познавательные </a:t>
            </a:r>
            <a:r>
              <a:rPr lang="ru-RU" sz="1400" dirty="0" err="1"/>
              <a:t>общеучебные</a:t>
            </a:r>
            <a:r>
              <a:rPr lang="ru-RU" sz="1400" dirty="0"/>
              <a:t>, коммуникативные)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64458" y="790113"/>
            <a:ext cx="2166152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Сообщение целей и задач</a:t>
            </a:r>
            <a:r>
              <a:rPr lang="ru-RU" i="1" dirty="0"/>
              <a:t> </a:t>
            </a:r>
            <a:r>
              <a:rPr lang="ru-RU" sz="1400" i="1" dirty="0"/>
              <a:t> (р</a:t>
            </a:r>
            <a:r>
              <a:rPr lang="ru-RU" sz="1400" dirty="0"/>
              <a:t>егулятивные </a:t>
            </a:r>
            <a:r>
              <a:rPr lang="ru-RU" sz="1400" dirty="0" err="1"/>
              <a:t>целеполагания</a:t>
            </a:r>
            <a:r>
              <a:rPr lang="ru-RU" sz="1400" dirty="0"/>
              <a:t>, коммуникативные)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45152" y="1253232"/>
            <a:ext cx="2166152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Планирование</a:t>
            </a:r>
            <a:r>
              <a:rPr lang="ru-RU" i="1" dirty="0"/>
              <a:t>        </a:t>
            </a:r>
          </a:p>
          <a:p>
            <a:pPr algn="ctr"/>
            <a:r>
              <a:rPr lang="ru-RU" sz="1600" i="1" dirty="0"/>
              <a:t>(р</a:t>
            </a:r>
            <a:r>
              <a:rPr lang="ru-RU" sz="1600" dirty="0"/>
              <a:t>егулятивные планирования)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09605" y="2346664"/>
            <a:ext cx="2166152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Практическая деятельность </a:t>
            </a:r>
            <a:r>
              <a:rPr lang="ru-RU" sz="1600" i="1" dirty="0"/>
              <a:t> </a:t>
            </a:r>
            <a:r>
              <a:rPr lang="ru-RU" sz="1400" i="1" dirty="0"/>
              <a:t>(п</a:t>
            </a:r>
            <a:r>
              <a:rPr lang="ru-RU" sz="1400" dirty="0"/>
              <a:t>ознавательные, регулятивные, коммуникативные)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38224" y="3511119"/>
            <a:ext cx="2166152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Осуществление контроля</a:t>
            </a:r>
            <a:r>
              <a:rPr lang="ru-RU" sz="1600" i="1" dirty="0"/>
              <a:t> </a:t>
            </a:r>
            <a:r>
              <a:rPr lang="ru-RU" sz="1400" i="1" dirty="0"/>
              <a:t> (</a:t>
            </a:r>
            <a:r>
              <a:rPr lang="ru-RU" sz="1400" i="1" dirty="0" err="1"/>
              <a:t>р</a:t>
            </a:r>
            <a:r>
              <a:rPr lang="ru-RU" sz="1400" dirty="0" err="1"/>
              <a:t>егулятив-ные</a:t>
            </a:r>
            <a:r>
              <a:rPr lang="ru-RU" sz="1400" dirty="0"/>
              <a:t> </a:t>
            </a:r>
            <a:r>
              <a:rPr lang="ru-RU" sz="1400" dirty="0" err="1"/>
              <a:t>контроля</a:t>
            </a:r>
            <a:r>
              <a:rPr lang="ru-RU" sz="1400" dirty="0"/>
              <a:t>, коммуникативные)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73047" y="4622308"/>
            <a:ext cx="2166152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Осуществление коррекции</a:t>
            </a:r>
            <a:r>
              <a:rPr lang="ru-RU" i="1" dirty="0"/>
              <a:t>                 </a:t>
            </a:r>
            <a:r>
              <a:rPr lang="ru-RU" sz="1400" i="1" dirty="0"/>
              <a:t>( к</a:t>
            </a:r>
            <a:r>
              <a:rPr lang="ru-RU" sz="1400" dirty="0"/>
              <a:t>оммуникативные, регулятивные 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21944" y="4659299"/>
            <a:ext cx="2166152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Оценивание обучающихся</a:t>
            </a:r>
            <a:r>
              <a:rPr lang="ru-RU" sz="1600" i="1" dirty="0"/>
              <a:t> </a:t>
            </a:r>
            <a:r>
              <a:rPr lang="ru-RU" sz="1400" dirty="0"/>
              <a:t>(</a:t>
            </a:r>
            <a:r>
              <a:rPr lang="ru-RU" sz="1400" dirty="0" err="1"/>
              <a:t>регуля-тивные</a:t>
            </a:r>
            <a:r>
              <a:rPr lang="ru-RU" sz="1400" dirty="0"/>
              <a:t> оценивания, коммуникативные)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89932" y="3613213"/>
            <a:ext cx="2166152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Итог урока</a:t>
            </a:r>
            <a:r>
              <a:rPr lang="ru-RU" dirty="0"/>
              <a:t> </a:t>
            </a:r>
            <a:r>
              <a:rPr lang="ru-RU" sz="1400" dirty="0"/>
              <a:t>(регулятивные </a:t>
            </a:r>
            <a:r>
              <a:rPr lang="ru-RU" sz="1400" dirty="0" err="1"/>
              <a:t>саморегуляции</a:t>
            </a:r>
            <a:r>
              <a:rPr lang="ru-RU" sz="1400" dirty="0"/>
              <a:t>, коммуникативные)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56407" y="2362943"/>
            <a:ext cx="2166152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Домашнее задание</a:t>
            </a:r>
            <a:r>
              <a:rPr lang="ru-RU" sz="1600" dirty="0"/>
              <a:t> </a:t>
            </a:r>
            <a:r>
              <a:rPr lang="ru-RU" sz="1400" dirty="0"/>
              <a:t> (</a:t>
            </a:r>
            <a:r>
              <a:rPr lang="ru-RU" sz="1400" dirty="0" err="1"/>
              <a:t>познаватель-ные</a:t>
            </a:r>
            <a:r>
              <a:rPr lang="ru-RU" sz="1400" dirty="0"/>
              <a:t>, регулятивные, коммуникативные)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03324" y="2059619"/>
            <a:ext cx="4190260" cy="19530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</a:t>
            </a:r>
            <a:r>
              <a:rPr lang="en-US" b="1" dirty="0" err="1"/>
              <a:t>овременны</a:t>
            </a:r>
            <a:r>
              <a:rPr lang="ru-RU" b="1" dirty="0"/>
              <a:t>е</a:t>
            </a:r>
            <a:r>
              <a:rPr lang="en-US" b="1" dirty="0"/>
              <a:t> </a:t>
            </a:r>
            <a:r>
              <a:rPr lang="en-US" b="1" dirty="0" err="1"/>
              <a:t>образовательны</a:t>
            </a:r>
            <a:r>
              <a:rPr lang="ru-RU" b="1" dirty="0"/>
              <a:t>е</a:t>
            </a:r>
            <a:r>
              <a:rPr lang="en-US" b="1" dirty="0"/>
              <a:t> </a:t>
            </a:r>
            <a:r>
              <a:rPr lang="en-US" b="1" dirty="0" err="1"/>
              <a:t>технологи</a:t>
            </a:r>
            <a:r>
              <a:rPr lang="ru-RU" b="1" dirty="0"/>
              <a:t>и</a:t>
            </a:r>
          </a:p>
        </p:txBody>
      </p:sp>
      <p:sp>
        <p:nvSpPr>
          <p:cNvPr id="5" name="Овал 4"/>
          <p:cNvSpPr/>
          <p:nvPr/>
        </p:nvSpPr>
        <p:spPr>
          <a:xfrm>
            <a:off x="4953739" y="276687"/>
            <a:ext cx="2371818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Развити</a:t>
            </a:r>
            <a:r>
              <a:rPr lang="ru-RU" i="1" dirty="0"/>
              <a:t>е</a:t>
            </a:r>
            <a:r>
              <a:rPr lang="en-US" i="1" dirty="0"/>
              <a:t> </a:t>
            </a:r>
            <a:r>
              <a:rPr lang="en-US" i="1" dirty="0" err="1"/>
              <a:t>критического</a:t>
            </a:r>
            <a:r>
              <a:rPr lang="en-US" i="1" dirty="0"/>
              <a:t> </a:t>
            </a:r>
            <a:r>
              <a:rPr lang="en-US" i="1" dirty="0" err="1"/>
              <a:t>мышления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279688" y="739806"/>
            <a:ext cx="2355543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Проектн</a:t>
            </a:r>
            <a:r>
              <a:rPr lang="ru-RU" i="1" dirty="0" err="1"/>
              <a:t>ая</a:t>
            </a:r>
            <a:r>
              <a:rPr lang="ru-RU" i="1" dirty="0"/>
              <a:t> технология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479654" y="1646808"/>
            <a:ext cx="2355543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ТРИЗ</a:t>
            </a:r>
          </a:p>
        </p:txBody>
      </p:sp>
      <p:sp>
        <p:nvSpPr>
          <p:cNvPr id="17" name="Овал 16"/>
          <p:cNvSpPr/>
          <p:nvPr/>
        </p:nvSpPr>
        <p:spPr>
          <a:xfrm>
            <a:off x="9589363" y="2676617"/>
            <a:ext cx="2355543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Технология</a:t>
            </a:r>
            <a:r>
              <a:rPr lang="en-US" i="1" dirty="0"/>
              <a:t> «</a:t>
            </a:r>
            <a:r>
              <a:rPr lang="en-US" i="1" dirty="0" err="1"/>
              <a:t>Дебаты</a:t>
            </a:r>
            <a:r>
              <a:rPr lang="ru-RU" i="1" dirty="0"/>
              <a:t>»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808129" y="3768571"/>
            <a:ext cx="2355543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П</a:t>
            </a:r>
            <a:r>
              <a:rPr lang="en-US" i="1" dirty="0" err="1"/>
              <a:t>роблемно-диалогово</a:t>
            </a:r>
            <a:r>
              <a:rPr lang="ru-RU" i="1" dirty="0"/>
              <a:t>е</a:t>
            </a:r>
            <a:r>
              <a:rPr lang="en-US" i="1" dirty="0"/>
              <a:t> </a:t>
            </a:r>
            <a:r>
              <a:rPr lang="en-US" i="1" dirty="0" err="1"/>
              <a:t>обучени</a:t>
            </a:r>
            <a:r>
              <a:rPr lang="ru-RU" i="1" dirty="0"/>
              <a:t>е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37285" y="4576439"/>
            <a:ext cx="2355543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Кейс</a:t>
            </a:r>
            <a:r>
              <a:rPr lang="en-US" i="1" dirty="0"/>
              <a:t> – </a:t>
            </a:r>
            <a:r>
              <a:rPr lang="en-US" i="1" dirty="0" err="1"/>
              <a:t>технология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298271" y="4780624"/>
            <a:ext cx="2355543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Квест</a:t>
            </a:r>
            <a:r>
              <a:rPr lang="en-US" i="1" dirty="0"/>
              <a:t> – </a:t>
            </a:r>
            <a:r>
              <a:rPr lang="en-US" i="1" dirty="0" err="1"/>
              <a:t>технологи</a:t>
            </a:r>
            <a:r>
              <a:rPr lang="ru-RU" i="1" dirty="0"/>
              <a:t>я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137821" y="2996214"/>
            <a:ext cx="2355543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Обучение</a:t>
            </a:r>
            <a:r>
              <a:rPr lang="en-US" i="1" dirty="0"/>
              <a:t> в </a:t>
            </a:r>
            <a:r>
              <a:rPr lang="en-US" i="1" dirty="0" err="1"/>
              <a:t>сотрудни</a:t>
            </a:r>
            <a:r>
              <a:rPr lang="ru-RU" i="1" dirty="0"/>
              <a:t>-</a:t>
            </a:r>
            <a:r>
              <a:rPr lang="en-US" i="1" dirty="0" err="1"/>
              <a:t>честве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124720" y="4089647"/>
            <a:ext cx="2355543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Игровые</a:t>
            </a:r>
            <a:r>
              <a:rPr lang="en-US" i="1" dirty="0"/>
              <a:t> </a:t>
            </a:r>
            <a:r>
              <a:rPr lang="en-US" i="1" dirty="0" err="1"/>
              <a:t>технологии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654204" y="1870229"/>
            <a:ext cx="2355543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ИКТ-</a:t>
            </a:r>
            <a:r>
              <a:rPr lang="en-US" i="1" dirty="0" err="1"/>
              <a:t>технологии</a:t>
            </a:r>
            <a:r>
              <a:rPr lang="ru-RU" i="1" dirty="0"/>
              <a:t>я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2621870" y="733888"/>
            <a:ext cx="2355543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«</a:t>
            </a:r>
            <a:r>
              <a:rPr lang="en-US" i="1" dirty="0" err="1"/>
              <a:t>Портфолио</a:t>
            </a:r>
            <a:r>
              <a:rPr lang="en-US" i="1" dirty="0"/>
              <a:t>»</a:t>
            </a:r>
            <a:r>
              <a:rPr lang="en-US" dirty="0"/>
              <a:t> 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317</Words>
  <Application>Microsoft Office PowerPoint</Application>
  <PresentationFormat>Произвольный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Доклад на тему:  «Комплексный подход к формированию предметных и метапредметных результатов: планирование, технологии и контроль»</vt:lpstr>
      <vt:lpstr>Слайд 2</vt:lpstr>
      <vt:lpstr>ЮНЕСКО «В новое тысячелетие».</vt:lpstr>
      <vt:lpstr>Понятия «предметные  и метапредметные результаты»</vt:lpstr>
      <vt:lpstr>Метапредметные УУД</vt:lpstr>
      <vt:lpstr>Основные методические принципы современного (метапредметного) урока</vt:lpstr>
      <vt:lpstr>Слайд 7</vt:lpstr>
      <vt:lpstr>Слайд 8</vt:lpstr>
      <vt:lpstr>Слайд 9</vt:lpstr>
      <vt:lpstr>Слайд 10</vt:lpstr>
      <vt:lpstr>Формы контроля</vt:lpstr>
      <vt:lpstr>Выводы</vt:lpstr>
      <vt:lpstr>Список использованной литературы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COMP</cp:lastModifiedBy>
  <cp:revision>38</cp:revision>
  <dcterms:created xsi:type="dcterms:W3CDTF">2021-07-20T13:02:37Z</dcterms:created>
  <dcterms:modified xsi:type="dcterms:W3CDTF">2022-03-08T16:17:13Z</dcterms:modified>
</cp:coreProperties>
</file>