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79" r:id="rId3"/>
    <p:sldId id="287" r:id="rId4"/>
    <p:sldId id="289" r:id="rId5"/>
    <p:sldId id="290" r:id="rId6"/>
    <p:sldId id="288" r:id="rId7"/>
    <p:sldId id="291" r:id="rId8"/>
    <p:sldId id="292" r:id="rId9"/>
    <p:sldId id="293" r:id="rId10"/>
    <p:sldId id="294" r:id="rId11"/>
    <p:sldId id="296" r:id="rId12"/>
    <p:sldId id="295" r:id="rId13"/>
    <p:sldId id="297" r:id="rId14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84CC"/>
    <a:srgbClr val="03136A"/>
    <a:srgbClr val="35759D"/>
    <a:srgbClr val="35B19D"/>
    <a:srgbClr val="000000"/>
    <a:srgbClr val="FFFF00"/>
    <a:srgbClr val="B3D3EA"/>
    <a:srgbClr val="78A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3802" autoAdjust="0"/>
    <p:restoredTop sz="95596" autoAdjust="0"/>
  </p:normalViewPr>
  <p:slideViewPr>
    <p:cSldViewPr>
      <p:cViewPr varScale="1">
        <p:scale>
          <a:sx n="74" d="100"/>
          <a:sy n="74" d="100"/>
        </p:scale>
        <p:origin x="414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ru-RU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ru-RU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/>
              <a:t>Click to edit Master text styles</a:t>
            </a:r>
          </a:p>
          <a:p>
            <a:pPr lvl="1"/>
            <a:r>
              <a:rPr lang="en-US" altLang="ru-RU"/>
              <a:t>Second level</a:t>
            </a:r>
          </a:p>
          <a:p>
            <a:pPr lvl="2"/>
            <a:r>
              <a:rPr lang="en-US" altLang="ru-RU"/>
              <a:t>Third level</a:t>
            </a:r>
          </a:p>
          <a:p>
            <a:pPr lvl="3"/>
            <a:r>
              <a:rPr lang="en-US" altLang="ru-RU"/>
              <a:t>Fourth level</a:t>
            </a:r>
          </a:p>
          <a:p>
            <a:pPr lvl="4"/>
            <a:r>
              <a:rPr lang="en-US" altLang="ru-RU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ru-RU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82F0338-A2BD-4B30-8BB2-8658FAF2156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5025681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179A5C-F22A-4390-825B-DE50CC3B4287}" type="slidenum">
              <a:rPr lang="en-US" altLang="ru-RU"/>
              <a:pPr/>
              <a:t>1</a:t>
            </a:fld>
            <a:endParaRPr lang="en-US" altLang="ru-RU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32D4364-0502-415A-B25F-330EDDB46CF7}" type="slidenum">
              <a:rPr lang="en-US" altLang="ru-RU"/>
              <a:pPr/>
              <a:t>2</a:t>
            </a:fld>
            <a:endParaRPr lang="en-US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152400"/>
            <a:ext cx="8382000" cy="70485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>
            <a:lvl1pPr algn="r">
              <a:defRPr sz="4000"/>
            </a:lvl1pPr>
          </a:lstStyle>
          <a:p>
            <a:pPr lvl="0"/>
            <a:r>
              <a:rPr lang="ru-RU" altLang="ru-RU" noProof="0"/>
              <a:t>Образец заголовка</a:t>
            </a:r>
            <a:endParaRPr lang="en-US" altLang="ru-RU" noProof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838200"/>
            <a:ext cx="8382000" cy="68580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>
            <a:lvl1pPr marL="0" indent="0" algn="r">
              <a:buFontTx/>
              <a:buNone/>
              <a:defRPr sz="2800"/>
            </a:lvl1pPr>
          </a:lstStyle>
          <a:p>
            <a:pPr lvl="0"/>
            <a:r>
              <a:rPr lang="ru-RU" altLang="ru-RU" noProof="0"/>
              <a:t>Образец подзаголовка</a:t>
            </a:r>
            <a:endParaRPr lang="en-US" altLang="ru-RU" noProof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64358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272213" y="152400"/>
            <a:ext cx="2014537" cy="55626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5891213" cy="55626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35273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238256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7408490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71550" y="15240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05350" y="15240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218262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209571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566006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0954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072308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3157334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7315200" cy="71596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71550" y="1524000"/>
            <a:ext cx="73152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3779912" y="260647"/>
            <a:ext cx="5112568" cy="3240361"/>
          </a:xfrm>
          <a:effectLst>
            <a:outerShdw dist="17961" dir="2700000" algn="ctr" rotWithShape="0">
              <a:schemeClr val="bg2"/>
            </a:outerShdw>
          </a:effectLst>
        </p:spPr>
        <p:txBody>
          <a:bodyPr/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1800" b="1" cap="all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Методика подготовки </a:t>
            </a:r>
            <a:r>
              <a:rPr lang="ru-RU" sz="1800" b="1" cap="all">
                <a:latin typeface="Times New Roman" panose="02020603050405020304" pitchFamily="18" charset="0"/>
                <a:ea typeface="Times New Roman" panose="02020603050405020304" pitchFamily="18" charset="0"/>
              </a:rPr>
              <a:t>к ГИА </a:t>
            </a:r>
            <a:r>
              <a:rPr lang="ru-RU" sz="1800" b="1" cap="all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 географии, </a:t>
            </a:r>
            <a:b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b="1" cap="all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путём формирования функциональной грамотности обучающихся</a:t>
            </a:r>
            <a:endParaRPr lang="en-US" alt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424DC6-9619-4719-A780-CC9D04062F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5947" y="332656"/>
            <a:ext cx="7315200" cy="1191344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процессе занятий ученики должны:</a:t>
            </a:r>
            <a:endParaRPr lang="ru-RU" sz="36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B03BC7A-454A-47A5-B1B4-469AC9A06D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1550" y="1524000"/>
            <a:ext cx="7315200" cy="5001344"/>
          </a:xfrm>
        </p:spPr>
        <p:txBody>
          <a:bodyPr/>
          <a:lstStyle/>
          <a:p>
            <a:r>
              <a:rPr lang="ru-RU" sz="2000" dirty="0"/>
              <a:t>знать структуру экзаменационной работы;</a:t>
            </a:r>
          </a:p>
          <a:p>
            <a:r>
              <a:rPr lang="ru-RU" sz="2000" dirty="0"/>
              <a:t>точно выполнять инструкции в задании;</a:t>
            </a:r>
          </a:p>
          <a:p>
            <a:r>
              <a:rPr lang="ru-RU" sz="2000" dirty="0"/>
              <a:t>выполнять тестовые задания (внимательно читать задания, понимать её смысл (без обращения за помощью к учителю);</a:t>
            </a:r>
          </a:p>
          <a:p>
            <a:r>
              <a:rPr lang="ru-RU" sz="2000" dirty="0"/>
              <a:t>осуществлять разные типы тестовых заданий;</a:t>
            </a:r>
          </a:p>
          <a:p>
            <a:r>
              <a:rPr lang="ru-RU" sz="2000" dirty="0"/>
              <a:t>самим определять время на выполнение заданий;</a:t>
            </a:r>
          </a:p>
          <a:p>
            <a:r>
              <a:rPr lang="ru-RU" sz="2000" dirty="0"/>
              <a:t>отчетливо прописывать печатные буквы согласно образцу в бланке;</a:t>
            </a:r>
          </a:p>
          <a:p>
            <a:r>
              <a:rPr lang="ru-RU" sz="2000" dirty="0"/>
              <a:t>хорошо разбираться в полях бланка на экзамене;</a:t>
            </a:r>
          </a:p>
          <a:p>
            <a:r>
              <a:rPr lang="ru-RU" sz="2000" dirty="0"/>
              <a:t>как следует отмечать в бланке вариант ответа;</a:t>
            </a:r>
          </a:p>
          <a:p>
            <a:r>
              <a:rPr lang="ru-RU" sz="2000" dirty="0"/>
              <a:t>записывать исправления в бланк экзаменационной работы.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13317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689486-ED67-43DC-BFE2-1597C21FC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7315200" cy="1548408"/>
          </a:xfrm>
        </p:spPr>
        <p:txBody>
          <a:bodyPr/>
          <a:lstStyle/>
          <a:p>
            <a:pPr indent="449580" algn="ctr">
              <a:spcAft>
                <a:spcPts val="0"/>
              </a:spcAft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Основные приёмы подготовки к ГИА в 11 классе:</a:t>
            </a:r>
            <a:b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173A0FC-7644-4F66-B9DE-1FE725EFEF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1550" y="1700808"/>
            <a:ext cx="7315200" cy="4896544"/>
          </a:xfrm>
        </p:spPr>
        <p:txBody>
          <a:bodyPr/>
          <a:lstStyle/>
          <a:p>
            <a:r>
              <a:rPr lang="ru-RU" sz="2000" dirty="0"/>
              <a:t>консультации;</a:t>
            </a:r>
          </a:p>
          <a:p>
            <a:r>
              <a:rPr lang="ru-RU" sz="2000" dirty="0"/>
              <a:t>знакомство со структурой работы; с умениями заполнять бланки;</a:t>
            </a:r>
          </a:p>
          <a:p>
            <a:r>
              <a:rPr lang="ru-RU" sz="2000" dirty="0"/>
              <a:t>решение вариантов демоверсии; вариантов в разных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источниках;</a:t>
            </a:r>
          </a:p>
          <a:p>
            <a:r>
              <a:rPr lang="ru-RU" sz="2000" dirty="0"/>
              <a:t>разбор теоретического материала по основным разделам курса географии, входящим в работу;</a:t>
            </a:r>
          </a:p>
          <a:p>
            <a:r>
              <a:rPr lang="ru-RU" sz="2000" dirty="0"/>
              <a:t>практические занятия с географической, топографической картами, планом и профилем местности, статистическими материалами;</a:t>
            </a:r>
          </a:p>
          <a:p>
            <a:r>
              <a:rPr lang="ru-RU" sz="2000" dirty="0"/>
              <a:t>самостоятельная работа обучающихся по решению различных заданий.</a:t>
            </a:r>
          </a:p>
          <a:p>
            <a:endParaRPr lang="ru-RU" sz="2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50956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14A0DB90-56BF-44D0-8534-42319C4FFCB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7544" y="620688"/>
            <a:ext cx="8208912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6021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0D252B3-39AC-49B3-9784-4BB7A5F346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1550" y="908720"/>
            <a:ext cx="7315200" cy="4806280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/>
              <a:t>…Развитие и образование ни одному человеку</a:t>
            </a:r>
          </a:p>
          <a:p>
            <a:pPr marL="0" indent="0">
              <a:buNone/>
            </a:pPr>
            <a:r>
              <a:rPr lang="ru-RU" sz="2400" dirty="0"/>
              <a:t>не могут быть даны или сообщены…</a:t>
            </a:r>
          </a:p>
          <a:p>
            <a:pPr marL="0" indent="0">
              <a:buNone/>
            </a:pPr>
            <a:r>
              <a:rPr lang="ru-RU" sz="2400" dirty="0"/>
              <a:t>Всякий, кто желает к ним приобщиться,</a:t>
            </a:r>
          </a:p>
          <a:p>
            <a:pPr marL="0" indent="0">
              <a:buNone/>
            </a:pPr>
            <a:r>
              <a:rPr lang="ru-RU" sz="2400" dirty="0"/>
              <a:t>должен достигнуть этого собственною</a:t>
            </a:r>
          </a:p>
          <a:p>
            <a:pPr marL="0" indent="0">
              <a:buNone/>
            </a:pPr>
            <a:r>
              <a:rPr lang="ru-RU" sz="2400" dirty="0"/>
              <a:t>деятельностью…, собственными силами.</a:t>
            </a:r>
          </a:p>
          <a:p>
            <a:pPr marL="0" indent="0">
              <a:buNone/>
            </a:pPr>
            <a:r>
              <a:rPr lang="ru-RU" sz="2400" dirty="0"/>
              <a:t>Собственным напряжением!</a:t>
            </a:r>
          </a:p>
          <a:p>
            <a:pPr marL="0" indent="0">
              <a:buNone/>
            </a:pPr>
            <a:r>
              <a:rPr lang="ru-RU" sz="2400" dirty="0"/>
              <a:t>Из вне он может получить только возбуждение!</a:t>
            </a:r>
          </a:p>
          <a:p>
            <a:pPr marL="0" indent="0">
              <a:buNone/>
            </a:pPr>
            <a:r>
              <a:rPr lang="ru-RU" sz="2400" dirty="0"/>
              <a:t>Поэтому самодеятельность -  это средство и</a:t>
            </a:r>
          </a:p>
          <a:p>
            <a:pPr marL="0" indent="0">
              <a:buNone/>
            </a:pPr>
            <a:r>
              <a:rPr lang="ru-RU" sz="2400" dirty="0"/>
              <a:t>одновременно результат образования…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50438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762000"/>
            <a:ext cx="6934200" cy="1514872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ru-RU" altLang="ru-RU" sz="4000" dirty="0">
                <a:solidFill>
                  <a:schemeClr val="accent1"/>
                </a:solidFill>
              </a:rPr>
              <a:t>Любить свою Родину, значит знать её.</a:t>
            </a:r>
            <a:br>
              <a:rPr lang="ru-RU" altLang="ru-RU" sz="4000" dirty="0">
                <a:solidFill>
                  <a:schemeClr val="accent1"/>
                </a:solidFill>
              </a:rPr>
            </a:br>
            <a:r>
              <a:rPr lang="ru-RU" altLang="ru-RU" sz="4000" dirty="0">
                <a:solidFill>
                  <a:schemeClr val="accent1"/>
                </a:solidFill>
              </a:rPr>
              <a:t>                       В.Г. Белинский</a:t>
            </a:r>
            <a:endParaRPr lang="en-US" altLang="ru-RU" sz="4000" dirty="0">
              <a:solidFill>
                <a:schemeClr val="accent1"/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2564904"/>
            <a:ext cx="6934200" cy="3384376"/>
          </a:xfrm>
          <a:noFill/>
        </p:spPr>
        <p:txBody>
          <a:bodyPr/>
          <a:lstStyle/>
          <a:p>
            <a:pPr marL="0" indent="0">
              <a:lnSpc>
                <a:spcPct val="80000"/>
              </a:lnSpc>
              <a:buNone/>
            </a:pPr>
            <a:r>
              <a:rPr lang="ru-RU" altLang="ru-RU" sz="3600" dirty="0">
                <a:solidFill>
                  <a:schemeClr val="tx1"/>
                </a:solidFill>
              </a:rPr>
              <a:t>   Основная задача обучения - это формирование навыков, которые обеспечат удовлетворительное прохождение ГИА по географии.</a:t>
            </a:r>
          </a:p>
          <a:p>
            <a:pPr marL="0" indent="0">
              <a:lnSpc>
                <a:spcPct val="80000"/>
              </a:lnSpc>
              <a:buNone/>
            </a:pPr>
            <a:endParaRPr lang="en-US" altLang="ru-RU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1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929840-AE2A-4843-BF9E-414B8653BB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7315200" cy="1371600"/>
          </a:xfrm>
        </p:spPr>
        <p:txBody>
          <a:bodyPr/>
          <a:lstStyle/>
          <a:p>
            <a:pPr algn="ctr"/>
            <a:r>
              <a:rPr lang="ru-RU" dirty="0"/>
              <a:t>Функциональная грамотность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6566C0D-2C38-438C-B5CB-0B03400D6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1550" y="1524000"/>
            <a:ext cx="7315200" cy="5001344"/>
          </a:xfrm>
        </p:spPr>
        <p:txBody>
          <a:bodyPr/>
          <a:lstStyle/>
          <a:p>
            <a:r>
              <a:rPr lang="ru-RU" sz="2000" dirty="0"/>
              <a:t>Сегодня под функциональной грамотностью понимается способность человека использовать знания, приобретённые навыки для решения самого широкого спектра жизненных задач.</a:t>
            </a:r>
          </a:p>
          <a:p>
            <a:pPr marL="0" indent="0">
              <a:buNone/>
            </a:pPr>
            <a:endParaRPr lang="ru-RU" sz="2000" dirty="0"/>
          </a:p>
          <a:p>
            <a:r>
              <a:rPr lang="ru-RU" sz="2000" dirty="0"/>
              <a:t>Традиционно функциональная грамотность делится на такие составляющие, как читательская, математическая, естественнонаучная, финансовая грамотность, глобальные компетенции и креативное мышление.</a:t>
            </a:r>
          </a:p>
        </p:txBody>
      </p:sp>
    </p:spTree>
    <p:extLst>
      <p:ext uri="{BB962C8B-B14F-4D97-AF65-F5344CB8AC3E}">
        <p14:creationId xmlns:p14="http://schemas.microsoft.com/office/powerpoint/2010/main" val="40777844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E453A9-3BCB-4F1F-B3AA-820ECB9B19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7704" y="152400"/>
            <a:ext cx="6984776" cy="1116360"/>
          </a:xfrm>
        </p:spPr>
        <p:txBody>
          <a:bodyPr/>
          <a:lstStyle/>
          <a:p>
            <a:pPr algn="ctr"/>
            <a:r>
              <a:rPr lang="ru-RU" sz="2800" dirty="0"/>
              <a:t>Лёгким предметом географию назвать нельзя.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DE81AF74-B10D-4BB8-8A04-172F18BA1B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20" y="710580"/>
            <a:ext cx="4104456" cy="401456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E4607F9-736B-43A2-B1E9-DD548E0A2F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2982" y="2492896"/>
            <a:ext cx="4462491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723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61CB0F-D38C-4B71-BEFF-BA25D5DD9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5656" y="152400"/>
            <a:ext cx="6068144" cy="1260376"/>
          </a:xfrm>
        </p:spPr>
        <p:txBody>
          <a:bodyPr/>
          <a:lstStyle/>
          <a:p>
            <a:pPr algn="ctr"/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Выпускники 9 и 11 классов должны обладать сформированными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общеучебными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умениями и навыками</a:t>
            </a:r>
            <a:endParaRPr lang="ru-RU" sz="28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E9C772F-4712-4A60-AE30-FE51351657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1550" y="1988840"/>
            <a:ext cx="7315200" cy="3726160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/>
              <a:t>наблюдением, отбором, </a:t>
            </a:r>
          </a:p>
          <a:p>
            <a:pPr marL="0" indent="0" algn="ctr">
              <a:buNone/>
            </a:pPr>
            <a:r>
              <a:rPr lang="ru-RU" sz="3600" dirty="0"/>
              <a:t>анализом фактов, </a:t>
            </a:r>
          </a:p>
          <a:p>
            <a:pPr marL="0" indent="0" algn="ctr">
              <a:buNone/>
            </a:pPr>
            <a:r>
              <a:rPr lang="ru-RU" sz="3600" dirty="0"/>
              <a:t>объяснением причин явлений, установлением причинно-следственных связей </a:t>
            </a:r>
          </a:p>
        </p:txBody>
      </p:sp>
    </p:spTree>
    <p:extLst>
      <p:ext uri="{BB962C8B-B14F-4D97-AF65-F5344CB8AC3E}">
        <p14:creationId xmlns:p14="http://schemas.microsoft.com/office/powerpoint/2010/main" val="24925270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F5A224-0A88-40AA-905F-9B6D23EFD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1640" y="152400"/>
            <a:ext cx="6212160" cy="1371600"/>
          </a:xfrm>
        </p:spPr>
        <p:txBody>
          <a:bodyPr/>
          <a:lstStyle/>
          <a:p>
            <a:pPr algn="ctr"/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своей работе использую формы проверки изученного материала:</a:t>
            </a:r>
            <a:endParaRPr lang="ru-RU" sz="36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3E6C286-BCEC-4ACE-A63E-639B88448D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1550" y="1772816"/>
            <a:ext cx="7315200" cy="4932784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/>
              <a:t>тесты, географические диктанты,</a:t>
            </a:r>
          </a:p>
          <a:p>
            <a:pPr marL="0" indent="0" algn="ctr">
              <a:buNone/>
            </a:pPr>
            <a:r>
              <a:rPr lang="ru-RU" sz="2800" dirty="0"/>
              <a:t> задание на соответствие,</a:t>
            </a:r>
          </a:p>
          <a:p>
            <a:pPr marL="0" indent="0" algn="ctr">
              <a:buNone/>
            </a:pPr>
            <a:r>
              <a:rPr lang="ru-RU" sz="2800" dirty="0"/>
              <a:t> решение географических задач по разным темам,</a:t>
            </a:r>
          </a:p>
          <a:p>
            <a:pPr marL="0" indent="0" algn="ctr">
              <a:buNone/>
            </a:pPr>
            <a:r>
              <a:rPr lang="ru-RU" sz="2800" dirty="0"/>
              <a:t> работа с географической и контурной  картой,</a:t>
            </a:r>
          </a:p>
          <a:p>
            <a:pPr marL="0" indent="0" algn="ctr">
              <a:buNone/>
            </a:pPr>
            <a:r>
              <a:rPr lang="ru-RU" sz="2800" dirty="0"/>
              <a:t> картосхемами,</a:t>
            </a:r>
          </a:p>
          <a:p>
            <a:pPr marL="0" indent="0" algn="ctr">
              <a:buNone/>
            </a:pPr>
            <a:r>
              <a:rPr lang="ru-RU" sz="2800" dirty="0"/>
              <a:t> статистическими материалами, рисунками, таблицами, диаграммами, графиками.</a:t>
            </a:r>
          </a:p>
        </p:txBody>
      </p:sp>
    </p:spTree>
    <p:extLst>
      <p:ext uri="{BB962C8B-B14F-4D97-AF65-F5344CB8AC3E}">
        <p14:creationId xmlns:p14="http://schemas.microsoft.com/office/powerpoint/2010/main" val="13121316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B26D3B-FCC0-49C4-916A-5C3AC56E7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7928" y="260648"/>
            <a:ext cx="6068144" cy="1152128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заданий по разным темам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66D2395-CCDF-4C6A-A9E4-69F8B59585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dirty="0"/>
              <a:t>- чтение синоптической карты: определение зоны действия атмосферных вихрей; рассмотреть фрагмент карты и её условные знаки; найти окружности циклонов (низкое давление) и антициклонов (высокое давление), сопоставить их положение с городами, указанными в задании, определить города в зоне их действия, определить изменения погоды в связи с атмосферными вихрями;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98628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F81301-7DFA-400E-B474-09C15049A8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5656" y="152400"/>
            <a:ext cx="6068144" cy="1260376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заданий по разным темам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8A9E229-8331-4132-8AED-B1D9C86469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dirty="0"/>
              <a:t>- изменения погоды прогнозируются (похолодание или потепление погоды): для этого найти на карте в соответствии с заданием холодный или теплый фронт (по условным знакам) и направление их перемещения, далее найти на карте города (варианты ответов) расположенные на пути движения фронта, и выполнить задание;</a:t>
            </a:r>
          </a:p>
        </p:txBody>
      </p:sp>
    </p:spTree>
    <p:extLst>
      <p:ext uri="{BB962C8B-B14F-4D97-AF65-F5344CB8AC3E}">
        <p14:creationId xmlns:p14="http://schemas.microsoft.com/office/powerpoint/2010/main" val="14827109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D908A5-40E2-4AA7-A4C1-AF606B4C0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1640" y="152400"/>
            <a:ext cx="6212160" cy="1260376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заданий по разным темам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41B693B-4989-4766-8916-7CBD43AA64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- заданий по определению страны или региона нужно приучить ребят искать главные мысли в описательном тексте. Это поможет распознать страну или регион России по описанию </a:t>
            </a:r>
          </a:p>
        </p:txBody>
      </p:sp>
    </p:spTree>
    <p:extLst>
      <p:ext uri="{BB962C8B-B14F-4D97-AF65-F5344CB8AC3E}">
        <p14:creationId xmlns:p14="http://schemas.microsoft.com/office/powerpoint/2010/main" val="3455165320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-template">
  <a:themeElements>
    <a:clrScheme name="powerpoint-template-24 7">
      <a:dk1>
        <a:srgbClr val="4D4D4D"/>
      </a:dk1>
      <a:lt1>
        <a:srgbClr val="FFFFFF"/>
      </a:lt1>
      <a:dk2>
        <a:srgbClr val="4D4D4D"/>
      </a:dk2>
      <a:lt2>
        <a:srgbClr val="026788"/>
      </a:lt2>
      <a:accent1>
        <a:srgbClr val="0089B3"/>
      </a:accent1>
      <a:accent2>
        <a:srgbClr val="01A2CE"/>
      </a:accent2>
      <a:accent3>
        <a:srgbClr val="FFFFFF"/>
      </a:accent3>
      <a:accent4>
        <a:srgbClr val="404040"/>
      </a:accent4>
      <a:accent5>
        <a:srgbClr val="AAC4D6"/>
      </a:accent5>
      <a:accent6>
        <a:srgbClr val="0192BA"/>
      </a:accent6>
      <a:hlink>
        <a:srgbClr val="01B3D8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116DE4"/>
        </a:lt2>
        <a:accent1>
          <a:srgbClr val="235CAF"/>
        </a:accent1>
        <a:accent2>
          <a:srgbClr val="54A1EE"/>
        </a:accent2>
        <a:accent3>
          <a:srgbClr val="FFFFFF"/>
        </a:accent3>
        <a:accent4>
          <a:srgbClr val="404040"/>
        </a:accent4>
        <a:accent5>
          <a:srgbClr val="ACB5D4"/>
        </a:accent5>
        <a:accent6>
          <a:srgbClr val="4B91D8"/>
        </a:accent6>
        <a:hlink>
          <a:srgbClr val="1391E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246DD8"/>
        </a:lt2>
        <a:accent1>
          <a:srgbClr val="2FC5F1"/>
        </a:accent1>
        <a:accent2>
          <a:srgbClr val="218DEB"/>
        </a:accent2>
        <a:accent3>
          <a:srgbClr val="FFFFFF"/>
        </a:accent3>
        <a:accent4>
          <a:srgbClr val="404040"/>
        </a:accent4>
        <a:accent5>
          <a:srgbClr val="ADDFF7"/>
        </a:accent5>
        <a:accent6>
          <a:srgbClr val="1D7FD5"/>
        </a:accent6>
        <a:hlink>
          <a:srgbClr val="39A1E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4377BA"/>
        </a:lt2>
        <a:accent1>
          <a:srgbClr val="5793D1"/>
        </a:accent1>
        <a:accent2>
          <a:srgbClr val="5FA2DB"/>
        </a:accent2>
        <a:accent3>
          <a:srgbClr val="FFFFFF"/>
        </a:accent3>
        <a:accent4>
          <a:srgbClr val="404040"/>
        </a:accent4>
        <a:accent5>
          <a:srgbClr val="B4C8E5"/>
        </a:accent5>
        <a:accent6>
          <a:srgbClr val="5592C6"/>
        </a:accent6>
        <a:hlink>
          <a:srgbClr val="68AEE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0067B5"/>
        </a:lt2>
        <a:accent1>
          <a:srgbClr val="1881BF"/>
        </a:accent1>
        <a:accent2>
          <a:srgbClr val="39B0DA"/>
        </a:accent2>
        <a:accent3>
          <a:srgbClr val="FFFFFF"/>
        </a:accent3>
        <a:accent4>
          <a:srgbClr val="404040"/>
        </a:accent4>
        <a:accent5>
          <a:srgbClr val="ABC1DC"/>
        </a:accent5>
        <a:accent6>
          <a:srgbClr val="339FC5"/>
        </a:accent6>
        <a:hlink>
          <a:srgbClr val="40B0D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026788"/>
        </a:lt2>
        <a:accent1>
          <a:srgbClr val="0089B3"/>
        </a:accent1>
        <a:accent2>
          <a:srgbClr val="01A2CE"/>
        </a:accent2>
        <a:accent3>
          <a:srgbClr val="FFFFFF"/>
        </a:accent3>
        <a:accent4>
          <a:srgbClr val="404040"/>
        </a:accent4>
        <a:accent5>
          <a:srgbClr val="AAC4D6"/>
        </a:accent5>
        <a:accent6>
          <a:srgbClr val="0192BA"/>
        </a:accent6>
        <a:hlink>
          <a:srgbClr val="01B3D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036CB7"/>
        </a:lt2>
        <a:accent1>
          <a:srgbClr val="1878BD"/>
        </a:accent1>
        <a:accent2>
          <a:srgbClr val="3E8EC8"/>
        </a:accent2>
        <a:accent3>
          <a:srgbClr val="FFFFFF"/>
        </a:accent3>
        <a:accent4>
          <a:srgbClr val="404040"/>
        </a:accent4>
        <a:accent5>
          <a:srgbClr val="ABBEDB"/>
        </a:accent5>
        <a:accent6>
          <a:srgbClr val="3780B5"/>
        </a:accent6>
        <a:hlink>
          <a:srgbClr val="559CCE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036CB7"/>
        </a:lt2>
        <a:accent1>
          <a:srgbClr val="1878BD"/>
        </a:accent1>
        <a:accent2>
          <a:srgbClr val="3E8EC8"/>
        </a:accent2>
        <a:accent3>
          <a:srgbClr val="FFFFFF"/>
        </a:accent3>
        <a:accent4>
          <a:srgbClr val="404040"/>
        </a:accent4>
        <a:accent5>
          <a:srgbClr val="ABBEDB"/>
        </a:accent5>
        <a:accent6>
          <a:srgbClr val="3780B5"/>
        </a:accent6>
        <a:hlink>
          <a:srgbClr val="006AB6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0084D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205EDC"/>
        </a:lt2>
        <a:accent1>
          <a:srgbClr val="3488E9"/>
        </a:accent1>
        <a:accent2>
          <a:srgbClr val="50B3F5"/>
        </a:accent2>
        <a:accent3>
          <a:srgbClr val="FFFFFF"/>
        </a:accent3>
        <a:accent4>
          <a:srgbClr val="404040"/>
        </a:accent4>
        <a:accent5>
          <a:srgbClr val="AEC3F2"/>
        </a:accent5>
        <a:accent6>
          <a:srgbClr val="48A2DE"/>
        </a:accent6>
        <a:hlink>
          <a:srgbClr val="65D4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powerpoint-template</Template>
  <TotalTime>179</TotalTime>
  <Words>511</Words>
  <Application>Microsoft Office PowerPoint</Application>
  <PresentationFormat>Экран (4:3)</PresentationFormat>
  <Paragraphs>53</Paragraphs>
  <Slides>13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Microsoft Sans Serif</vt:lpstr>
      <vt:lpstr>Times New Roman</vt:lpstr>
      <vt:lpstr>powerpoint-template</vt:lpstr>
      <vt:lpstr>Методика подготовки к ГИА по географии,  путём формирования функциональной грамотности обучающихся</vt:lpstr>
      <vt:lpstr>Любить свою Родину, значит знать её.                        В.Г. Белинский</vt:lpstr>
      <vt:lpstr>Функциональная грамотность</vt:lpstr>
      <vt:lpstr>Лёгким предметом географию назвать нельзя.</vt:lpstr>
      <vt:lpstr>Выпускники 9 и 11 классов должны обладать сформированными общеучебными умениями и навыками</vt:lpstr>
      <vt:lpstr>В своей работе использую формы проверки изученного материала:</vt:lpstr>
      <vt:lpstr>заданий по разным темам</vt:lpstr>
      <vt:lpstr>заданий по разным темам</vt:lpstr>
      <vt:lpstr>заданий по разным темам</vt:lpstr>
      <vt:lpstr> В процессе занятий ученики должны:</vt:lpstr>
      <vt:lpstr>Основные приёмы подготовки к ГИА в 11 классе: 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Семинар-практикум по теме:  “Проблема преемственности между начаальной школой и основной школой по географии и окружающему миру в условиях внедрения в 5 классах ФГОС ООО”</dc:title>
  <dc:creator>Dima</dc:creator>
  <cp:lastModifiedBy>Алексей Зиновьев</cp:lastModifiedBy>
  <cp:revision>50</cp:revision>
  <dcterms:created xsi:type="dcterms:W3CDTF">2015-12-10T13:59:28Z</dcterms:created>
  <dcterms:modified xsi:type="dcterms:W3CDTF">2025-10-08T17:13:41Z</dcterms:modified>
</cp:coreProperties>
</file>