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968" r:id="rId1"/>
  </p:sldMasterIdLst>
  <p:notesMasterIdLst>
    <p:notesMasterId r:id="rId12"/>
  </p:notesMasterIdLst>
  <p:sldIdLst>
    <p:sldId id="256" r:id="rId2"/>
    <p:sldId id="287" r:id="rId3"/>
    <p:sldId id="288" r:id="rId4"/>
    <p:sldId id="289" r:id="rId5"/>
    <p:sldId id="292" r:id="rId6"/>
    <p:sldId id="293" r:id="rId7"/>
    <p:sldId id="294" r:id="rId8"/>
    <p:sldId id="295" r:id="rId9"/>
    <p:sldId id="296" r:id="rId10"/>
    <p:sldId id="285" r:id="rId11"/>
  </p:sldIdLst>
  <p:sldSz cx="14630400" cy="8229600"/>
  <p:notesSz cx="8229600" cy="14630400"/>
  <p:embeddedFontLst>
    <p:embeddedFont>
      <p:font typeface="Century Gothic" pitchFamily="34" charset="0"/>
      <p:regular r:id="rId13"/>
      <p:bold r:id="rId14"/>
      <p:italic r:id="rId15"/>
      <p:boldItalic r:id="rId16"/>
    </p:embeddedFont>
    <p:embeddedFont>
      <p:font typeface="Wingdings 2" pitchFamily="18" charset="2"/>
      <p:regular r:id="rId17"/>
    </p:embeddedFont>
    <p:embeddedFont>
      <p:font typeface="Roboto Black" charset="0"/>
      <p:regular r:id="rId18"/>
      <p:bold r:id="rId19"/>
      <p:boldItalic r:id="rId20"/>
    </p:embeddedFont>
    <p:embeddedFont>
      <p:font typeface="Calibri" pitchFamily="34" charset="0"/>
      <p:regular r:id="rId21"/>
      <p:bold r:id="rId22"/>
      <p:italic r:id="rId23"/>
      <p:boldItalic r:id="rId24"/>
    </p:embeddedFont>
  </p:embeddedFontLst>
  <p:defaultTextStyle>
    <a:defPPr>
      <a:defRPr lang="ru-RU"/>
    </a:defPPr>
    <a:lvl1pPr marL="0" algn="l" defTabSz="91435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457177" algn="l" defTabSz="91435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914354" algn="l" defTabSz="91435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1371531" algn="l" defTabSz="91435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1828709" algn="l" defTabSz="91435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2285886" algn="l" defTabSz="91435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2743063" algn="l" defTabSz="91435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3200240" algn="l" defTabSz="91435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3657417" algn="l" defTabSz="91435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>
        <p:scale>
          <a:sx n="89" d="100"/>
          <a:sy n="89" d="100"/>
        </p:scale>
        <p:origin x="-78" y="-168"/>
      </p:cViewPr>
      <p:guideLst>
        <p:guide orient="horz" pos="2592"/>
        <p:guide pos="460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9.fntdata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font" Target="fonts/font5.fntdata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2.fntdata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23" Type="http://schemas.openxmlformats.org/officeDocument/2006/relationships/font" Target="fonts/font11.fntdata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22" Type="http://schemas.openxmlformats.org/officeDocument/2006/relationships/font" Target="fonts/font10.fntdata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292309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354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1pPr>
    <a:lvl2pPr marL="457177" algn="l" defTabSz="914354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2pPr>
    <a:lvl3pPr marL="914354" algn="l" defTabSz="914354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3pPr>
    <a:lvl4pPr marL="1371531" algn="l" defTabSz="914354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4pPr>
    <a:lvl5pPr marL="1828709" algn="l" defTabSz="914354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5pPr>
    <a:lvl6pPr marL="2285886" algn="l" defTabSz="914354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6pPr>
    <a:lvl7pPr marL="2743063" algn="l" defTabSz="914354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7pPr>
    <a:lvl8pPr marL="3200240" algn="l" defTabSz="914354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8pPr>
    <a:lvl9pPr marL="3657417" algn="l" defTabSz="914354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611846" y="0"/>
            <a:ext cx="15891731" cy="82296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7297987" y="-25813"/>
            <a:ext cx="5886586" cy="7526208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0622" tIns="65311" rIns="130622" bIns="65311"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7438554" y="-25813"/>
            <a:ext cx="5608320" cy="277546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0622" tIns="65311" rIns="130622" bIns="65311"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573385" y="3250171"/>
            <a:ext cx="5301368" cy="2042592"/>
          </a:xfrm>
        </p:spPr>
        <p:txBody>
          <a:bodyPr>
            <a:normAutofit/>
          </a:bodyPr>
          <a:lstStyle>
            <a:lvl1pPr>
              <a:defRPr sz="51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573385" y="5305297"/>
            <a:ext cx="5295685" cy="1512755"/>
          </a:xfrm>
        </p:spPr>
        <p:txBody>
          <a:bodyPr>
            <a:normAutofit/>
          </a:bodyPr>
          <a:lstStyle>
            <a:lvl1pPr marL="0" indent="0" algn="l">
              <a:buNone/>
              <a:defRPr sz="2600">
                <a:solidFill>
                  <a:srgbClr val="424242"/>
                </a:solidFill>
              </a:defRPr>
            </a:lvl1pPr>
            <a:lvl2pPr marL="6531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3062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9593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61244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2655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9186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57177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2248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81990" y="1820194"/>
            <a:ext cx="3413760" cy="901177"/>
          </a:xfrm>
        </p:spPr>
        <p:txBody>
          <a:bodyPr anchor="b"/>
          <a:lstStyle>
            <a:lvl1pPr algn="l">
              <a:defRPr sz="3400"/>
            </a:lvl1pPr>
          </a:lstStyle>
          <a:p>
            <a:fld id="{0A98AF03-7270-45C2-A683-C5E353EF01A5}" type="datetime4">
              <a:rPr lang="en-US" smtClean="0"/>
              <a:pPr/>
              <a:t>October 8, 2025</a:t>
            </a:fld>
            <a:endParaRPr lang="en-US" dirty="0"/>
          </a:p>
        </p:txBody>
      </p:sp>
      <p:sp>
        <p:nvSpPr>
          <p:cNvPr id="50" name="Rectangle 49"/>
          <p:cNvSpPr/>
          <p:nvPr/>
        </p:nvSpPr>
        <p:spPr>
          <a:xfrm>
            <a:off x="7441422" y="7305941"/>
            <a:ext cx="5608320" cy="980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0622" tIns="65311" rIns="130622" bIns="65311"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485632" y="6863960"/>
            <a:ext cx="4530547" cy="438150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438553" y="6863960"/>
            <a:ext cx="1029866" cy="438150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8B37D5FE-740C-46F5-801A-FA5477D9711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9" name="Rectangle 88"/>
          <p:cNvSpPr/>
          <p:nvPr/>
        </p:nvSpPr>
        <p:spPr>
          <a:xfrm>
            <a:off x="7441422" y="7305941"/>
            <a:ext cx="5608320" cy="980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0622" tIns="65311" rIns="130622" bIns="65311"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FB5AFD-D735-4504-A039-ADEBB6448D55}" type="datetime4">
              <a:rPr lang="en-US" smtClean="0"/>
              <a:pPr/>
              <a:t>October 8, 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7D5FE-740C-46F5-801A-FA5477D9711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607041" y="1236176"/>
            <a:ext cx="2375125" cy="5736413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685274" y="1236176"/>
            <a:ext cx="8677926" cy="573641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5C8118-FB93-4E87-B380-0175F2FE2167}" type="datetime4">
              <a:rPr lang="en-US" smtClean="0"/>
              <a:pPr/>
              <a:t>October 8, 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7D5FE-740C-46F5-801A-FA5477D9711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1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A93482-8E69-40F7-BCAD-5662A6CADB27}" type="datetime4">
              <a:rPr lang="en-US" smtClean="0"/>
              <a:pPr/>
              <a:t>October 8, 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7D5FE-740C-46F5-801A-FA5477D9711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3832" y="3480995"/>
            <a:ext cx="10619949" cy="1634490"/>
          </a:xfrm>
        </p:spPr>
        <p:txBody>
          <a:bodyPr anchor="b"/>
          <a:lstStyle>
            <a:lvl1pPr algn="l">
              <a:defRPr sz="57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3833" y="5120640"/>
            <a:ext cx="10619947" cy="1824496"/>
          </a:xfrm>
        </p:spPr>
        <p:txBody>
          <a:bodyPr anchor="t"/>
          <a:lstStyle>
            <a:lvl1pPr marL="0" indent="0">
              <a:buNone/>
              <a:defRPr sz="2900">
                <a:solidFill>
                  <a:schemeClr val="tx1">
                    <a:tint val="75000"/>
                  </a:schemeClr>
                </a:solidFill>
              </a:defRPr>
            </a:lvl1pPr>
            <a:lvl2pPr marL="653110" indent="0">
              <a:buNone/>
              <a:defRPr sz="2600">
                <a:solidFill>
                  <a:schemeClr val="tx1">
                    <a:tint val="75000"/>
                  </a:schemeClr>
                </a:solidFill>
              </a:defRPr>
            </a:lvl2pPr>
            <a:lvl3pPr marL="130622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3pPr>
            <a:lvl4pPr marL="195933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4pPr>
            <a:lvl5pPr marL="261244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5pPr>
            <a:lvl6pPr marL="326555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6pPr>
            <a:lvl7pPr marL="391866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7pPr>
            <a:lvl8pPr marL="457177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8pPr>
            <a:lvl9pPr marL="5224882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B7EAE1-CAAC-4AEF-919E-158692B1E55E}" type="datetime4">
              <a:rPr lang="en-US" smtClean="0"/>
              <a:pPr/>
              <a:t>October 8, 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7D5FE-740C-46F5-801A-FA5477D9711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25A706-D8F2-4D1A-855A-CADC92600C26}" type="datetime4">
              <a:rPr lang="en-US" smtClean="0"/>
              <a:pPr/>
              <a:t>October 8, 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7D5FE-740C-46F5-801A-FA5477D9711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667865" y="2776118"/>
            <a:ext cx="5471770" cy="419161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7432243" y="2776117"/>
            <a:ext cx="5471770" cy="419161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59378" y="2779211"/>
            <a:ext cx="4891437" cy="767714"/>
          </a:xfrm>
        </p:spPr>
        <p:txBody>
          <a:bodyPr anchor="b"/>
          <a:lstStyle>
            <a:lvl1pPr marL="0" indent="0">
              <a:buNone/>
              <a:defRPr sz="3400" b="1">
                <a:solidFill>
                  <a:schemeClr val="accent1"/>
                </a:solidFill>
              </a:defRPr>
            </a:lvl1pPr>
            <a:lvl2pPr marL="653110" indent="0">
              <a:buNone/>
              <a:defRPr sz="2900" b="1"/>
            </a:lvl2pPr>
            <a:lvl3pPr marL="1306220" indent="0">
              <a:buNone/>
              <a:defRPr sz="2600" b="1"/>
            </a:lvl3pPr>
            <a:lvl4pPr marL="1959331" indent="0">
              <a:buNone/>
              <a:defRPr sz="2300" b="1"/>
            </a:lvl4pPr>
            <a:lvl5pPr marL="2612441" indent="0">
              <a:buNone/>
              <a:defRPr sz="2300" b="1"/>
            </a:lvl5pPr>
            <a:lvl6pPr marL="3265551" indent="0">
              <a:buNone/>
              <a:defRPr sz="2300" b="1"/>
            </a:lvl6pPr>
            <a:lvl7pPr marL="3918661" indent="0">
              <a:buNone/>
              <a:defRPr sz="2300" b="1"/>
            </a:lvl7pPr>
            <a:lvl8pPr marL="4571771" indent="0">
              <a:buNone/>
              <a:defRPr sz="2300" b="1"/>
            </a:lvl8pPr>
            <a:lvl9pPr marL="5224882" indent="0">
              <a:buNone/>
              <a:defRPr sz="23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66753" y="3569634"/>
            <a:ext cx="5471770" cy="3402956"/>
          </a:xfrm>
        </p:spPr>
        <p:txBody>
          <a:bodyPr/>
          <a:lstStyle>
            <a:lvl1pPr>
              <a:defRPr sz="3400"/>
            </a:lvl1pPr>
            <a:lvl2pPr>
              <a:defRPr sz="2900"/>
            </a:lvl2pPr>
            <a:lvl3pPr>
              <a:defRPr sz="26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018940" y="2779212"/>
            <a:ext cx="4889147" cy="767714"/>
          </a:xfrm>
        </p:spPr>
        <p:txBody>
          <a:bodyPr anchor="b"/>
          <a:lstStyle>
            <a:lvl1pPr marL="0" indent="0">
              <a:buNone/>
              <a:defRPr sz="3400" b="1">
                <a:solidFill>
                  <a:schemeClr val="accent1"/>
                </a:solidFill>
              </a:defRPr>
            </a:lvl1pPr>
            <a:lvl2pPr marL="653110" indent="0">
              <a:buNone/>
              <a:defRPr sz="2900" b="1"/>
            </a:lvl2pPr>
            <a:lvl3pPr marL="1306220" indent="0">
              <a:buNone/>
              <a:defRPr sz="2600" b="1"/>
            </a:lvl3pPr>
            <a:lvl4pPr marL="1959331" indent="0">
              <a:buNone/>
              <a:defRPr sz="2300" b="1"/>
            </a:lvl4pPr>
            <a:lvl5pPr marL="2612441" indent="0">
              <a:buNone/>
              <a:defRPr sz="2300" b="1"/>
            </a:lvl5pPr>
            <a:lvl6pPr marL="3265551" indent="0">
              <a:buNone/>
              <a:defRPr sz="2300" b="1"/>
            </a:lvl6pPr>
            <a:lvl7pPr marL="3918661" indent="0">
              <a:buNone/>
              <a:defRPr sz="2300" b="1"/>
            </a:lvl7pPr>
            <a:lvl8pPr marL="4571771" indent="0">
              <a:buNone/>
              <a:defRPr sz="2300" b="1"/>
            </a:lvl8pPr>
            <a:lvl9pPr marL="5224882" indent="0">
              <a:buNone/>
              <a:defRPr sz="23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432243" y="3569634"/>
            <a:ext cx="5471770" cy="3402956"/>
          </a:xfrm>
        </p:spPr>
        <p:txBody>
          <a:bodyPr/>
          <a:lstStyle>
            <a:lvl1pPr>
              <a:defRPr sz="3400"/>
            </a:lvl1pPr>
            <a:lvl2pPr>
              <a:defRPr sz="2900"/>
            </a:lvl2pPr>
            <a:lvl3pPr>
              <a:defRPr sz="26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4F123-1704-49AC-9D15-C4B1462B8014}" type="datetime4">
              <a:rPr lang="en-US" smtClean="0"/>
              <a:pPr/>
              <a:t>October 8, 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7D5FE-740C-46F5-801A-FA5477D9711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127EC2-47FB-48A1-8644-C8A81DDAA119}" type="datetime4">
              <a:rPr lang="en-US" smtClean="0"/>
              <a:pPr/>
              <a:t>October 8, 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7D5FE-740C-46F5-801A-FA5477D9711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3EC3ED-7435-49F9-84C8-03CCA2F8DEDB}" type="datetime4">
              <a:rPr lang="en-US" smtClean="0"/>
              <a:pPr/>
              <a:t>October 8, 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7D5FE-740C-46F5-801A-FA5477D9711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611846" y="0"/>
            <a:ext cx="15891731" cy="82296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7297987" y="-25813"/>
            <a:ext cx="5886586" cy="7526208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0622" tIns="65311" rIns="130622" bIns="65311"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7438554" y="-25812"/>
            <a:ext cx="5608320" cy="74872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0622" tIns="65311" rIns="130622" bIns="65311"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C49BF1-FCD3-4395-8FF6-0047AF66228E}" type="datetime4">
              <a:rPr lang="en-US" smtClean="0"/>
              <a:pPr/>
              <a:t>October 8, 2025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7D5FE-740C-46F5-801A-FA5477D9711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8" name="Rectangle 57"/>
          <p:cNvSpPr/>
          <p:nvPr/>
        </p:nvSpPr>
        <p:spPr>
          <a:xfrm>
            <a:off x="1448915" y="722260"/>
            <a:ext cx="5699611" cy="6778134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0622" tIns="65311" rIns="130622" bIns="65311"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33430" y="1027832"/>
            <a:ext cx="4944704" cy="6180881"/>
          </a:xfrm>
        </p:spPr>
        <p:txBody>
          <a:bodyPr/>
          <a:lstStyle>
            <a:lvl1pPr>
              <a:defRPr sz="3400"/>
            </a:lvl1pPr>
            <a:lvl2pPr>
              <a:defRPr sz="3100"/>
            </a:lvl2pPr>
            <a:lvl3pPr>
              <a:defRPr sz="2900"/>
            </a:lvl3pPr>
            <a:lvl4pPr>
              <a:defRPr sz="2600"/>
            </a:lvl4pPr>
            <a:lvl5pPr>
              <a:defRPr sz="23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7441422" y="7305941"/>
            <a:ext cx="5608320" cy="980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0622" tIns="65311" rIns="130622" bIns="65311"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7426317" y="6869803"/>
            <a:ext cx="5589862" cy="438150"/>
          </a:xfrm>
        </p:spPr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83733" y="3188921"/>
            <a:ext cx="5287315" cy="1755784"/>
          </a:xfrm>
        </p:spPr>
        <p:txBody>
          <a:bodyPr anchor="b">
            <a:normAutofit/>
          </a:bodyPr>
          <a:lstStyle>
            <a:lvl1pPr algn="l">
              <a:defRPr sz="40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578547" y="4964393"/>
            <a:ext cx="5278054" cy="1821485"/>
          </a:xfrm>
        </p:spPr>
        <p:txBody>
          <a:bodyPr>
            <a:normAutofit/>
          </a:bodyPr>
          <a:lstStyle>
            <a:lvl1pPr marL="0" indent="0">
              <a:buNone/>
              <a:defRPr sz="2300">
                <a:solidFill>
                  <a:srgbClr val="424242"/>
                </a:solidFill>
              </a:defRPr>
            </a:lvl1pPr>
            <a:lvl2pPr marL="653110" indent="0">
              <a:buNone/>
              <a:defRPr sz="1700"/>
            </a:lvl2pPr>
            <a:lvl3pPr marL="1306220" indent="0">
              <a:buNone/>
              <a:defRPr sz="1400"/>
            </a:lvl3pPr>
            <a:lvl4pPr marL="1959331" indent="0">
              <a:buNone/>
              <a:defRPr sz="1300"/>
            </a:lvl4pPr>
            <a:lvl5pPr marL="2612441" indent="0">
              <a:buNone/>
              <a:defRPr sz="1300"/>
            </a:lvl5pPr>
            <a:lvl6pPr marL="3265551" indent="0">
              <a:buNone/>
              <a:defRPr sz="1300"/>
            </a:lvl6pPr>
            <a:lvl7pPr marL="3918661" indent="0">
              <a:buNone/>
              <a:defRPr sz="1300"/>
            </a:lvl7pPr>
            <a:lvl8pPr marL="4571771" indent="0">
              <a:buNone/>
              <a:defRPr sz="1300"/>
            </a:lvl8pPr>
            <a:lvl9pPr marL="5224882" indent="0">
              <a:buNone/>
              <a:defRPr sz="13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611846" y="0"/>
            <a:ext cx="15891731" cy="82296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7297987" y="-25813"/>
            <a:ext cx="5886586" cy="7526208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0622" tIns="65311" rIns="130622" bIns="65311"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7438554" y="-25812"/>
            <a:ext cx="5608320" cy="74872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0622" tIns="65311" rIns="130622" bIns="65311"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1448915" y="722260"/>
            <a:ext cx="5699611" cy="6778134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0622" tIns="65311" rIns="130622" bIns="65311"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7441422" y="7305941"/>
            <a:ext cx="5608320" cy="980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0622" tIns="65311" rIns="130622" bIns="65311"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75079" y="3193085"/>
            <a:ext cx="5281574" cy="1755648"/>
          </a:xfrm>
        </p:spPr>
        <p:txBody>
          <a:bodyPr anchor="b">
            <a:normAutofit/>
          </a:bodyPr>
          <a:lstStyle>
            <a:lvl1pPr algn="l">
              <a:defRPr sz="40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608334" y="832554"/>
            <a:ext cx="5375397" cy="6561734"/>
          </a:xfrm>
        </p:spPr>
        <p:txBody>
          <a:bodyPr/>
          <a:lstStyle>
            <a:lvl1pPr marL="0" indent="0">
              <a:buNone/>
              <a:defRPr sz="4600">
                <a:solidFill>
                  <a:schemeClr val="accent1"/>
                </a:solidFill>
              </a:defRPr>
            </a:lvl1pPr>
            <a:lvl2pPr marL="653110" indent="0">
              <a:buNone/>
              <a:defRPr sz="4000"/>
            </a:lvl2pPr>
            <a:lvl3pPr marL="1306220" indent="0">
              <a:buNone/>
              <a:defRPr sz="3400"/>
            </a:lvl3pPr>
            <a:lvl4pPr marL="1959331" indent="0">
              <a:buNone/>
              <a:defRPr sz="2900"/>
            </a:lvl4pPr>
            <a:lvl5pPr marL="2612441" indent="0">
              <a:buNone/>
              <a:defRPr sz="2900"/>
            </a:lvl5pPr>
            <a:lvl6pPr marL="3265551" indent="0">
              <a:buNone/>
              <a:defRPr sz="2900"/>
            </a:lvl6pPr>
            <a:lvl7pPr marL="3918661" indent="0">
              <a:buNone/>
              <a:defRPr sz="2900"/>
            </a:lvl7pPr>
            <a:lvl8pPr marL="4571771" indent="0">
              <a:buNone/>
              <a:defRPr sz="2900"/>
            </a:lvl8pPr>
            <a:lvl9pPr marL="5224882" indent="0">
              <a:buNone/>
              <a:defRPr sz="29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575409" y="4959706"/>
            <a:ext cx="5280917" cy="1823473"/>
          </a:xfrm>
        </p:spPr>
        <p:txBody>
          <a:bodyPr>
            <a:normAutofit/>
          </a:bodyPr>
          <a:lstStyle>
            <a:lvl1pPr marL="0" indent="0">
              <a:buNone/>
              <a:defRPr sz="2300">
                <a:solidFill>
                  <a:srgbClr val="424242"/>
                </a:solidFill>
              </a:defRPr>
            </a:lvl1pPr>
            <a:lvl2pPr marL="653110" indent="0">
              <a:buNone/>
              <a:defRPr sz="1700"/>
            </a:lvl2pPr>
            <a:lvl3pPr marL="1306220" indent="0">
              <a:buNone/>
              <a:defRPr sz="1400"/>
            </a:lvl3pPr>
            <a:lvl4pPr marL="1959331" indent="0">
              <a:buNone/>
              <a:defRPr sz="1300"/>
            </a:lvl4pPr>
            <a:lvl5pPr marL="2612441" indent="0">
              <a:buNone/>
              <a:defRPr sz="1300"/>
            </a:lvl5pPr>
            <a:lvl6pPr marL="3265551" indent="0">
              <a:buNone/>
              <a:defRPr sz="1300"/>
            </a:lvl6pPr>
            <a:lvl7pPr marL="3918661" indent="0">
              <a:buNone/>
              <a:defRPr sz="1300"/>
            </a:lvl7pPr>
            <a:lvl8pPr marL="4571771" indent="0">
              <a:buNone/>
              <a:defRPr sz="1300"/>
            </a:lvl8pPr>
            <a:lvl9pPr marL="5224882" indent="0">
              <a:buNone/>
              <a:defRPr sz="13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61222-2C8B-4501-BE87-6797EC025925}" type="datetime4">
              <a:rPr lang="en-US" smtClean="0"/>
              <a:pPr/>
              <a:t>October 8, 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7426317" y="6869803"/>
            <a:ext cx="5589862" cy="438150"/>
          </a:xfrm>
        </p:spPr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7D5FE-740C-46F5-801A-FA5477D9711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487680" y="0"/>
            <a:ext cx="15891731" cy="82296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731520" y="400185"/>
            <a:ext cx="13167360" cy="7422776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0622" tIns="65311" rIns="130622" bIns="65311"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7297987" y="-25813"/>
            <a:ext cx="5886586" cy="839093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0622" tIns="65311" rIns="130622" bIns="65311"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7438554" y="-25812"/>
            <a:ext cx="5608320" cy="74872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0622" tIns="65311" rIns="130622" bIns="65311"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669584" y="1233197"/>
            <a:ext cx="11239590" cy="1371600"/>
          </a:xfrm>
          <a:prstGeom prst="rect">
            <a:avLst/>
          </a:prstGeom>
        </p:spPr>
        <p:txBody>
          <a:bodyPr vert="horz" lIns="130622" tIns="65311" rIns="130622" bIns="65311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69588" y="2788383"/>
            <a:ext cx="10843707" cy="4210772"/>
          </a:xfrm>
          <a:prstGeom prst="rect">
            <a:avLst/>
          </a:prstGeom>
        </p:spPr>
        <p:txBody>
          <a:bodyPr vert="horz" lIns="130622" tIns="65311" rIns="130622" bIns="65311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595821" y="269391"/>
            <a:ext cx="3413760" cy="438150"/>
          </a:xfrm>
          <a:prstGeom prst="rect">
            <a:avLst/>
          </a:prstGeom>
        </p:spPr>
        <p:txBody>
          <a:bodyPr vert="horz" lIns="130622" tIns="65311" rIns="130622" bIns="65311" rtlCol="0" anchor="ctr"/>
          <a:lstStyle>
            <a:lvl1pPr algn="r">
              <a:defRPr sz="1700">
                <a:solidFill>
                  <a:srgbClr val="FEFEFE"/>
                </a:solidFill>
              </a:defRPr>
            </a:lvl1pPr>
          </a:lstStyle>
          <a:p>
            <a:fld id="{16C01193-8287-4834-A286-6B880643E934}" type="datetime4">
              <a:rPr lang="en-US" smtClean="0"/>
              <a:pPr/>
              <a:t>October 8, 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426317" y="7022593"/>
            <a:ext cx="5603443" cy="438150"/>
          </a:xfrm>
          <a:prstGeom prst="rect">
            <a:avLst/>
          </a:prstGeom>
        </p:spPr>
        <p:txBody>
          <a:bodyPr vert="horz" lIns="130622" tIns="65311" rIns="130622" bIns="65311" rtlCol="0" anchor="ctr"/>
          <a:lstStyle>
            <a:lvl1pPr algn="r">
              <a:defRPr sz="1700">
                <a:solidFill>
                  <a:schemeClr val="accent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438553" y="269390"/>
            <a:ext cx="2131450" cy="438150"/>
          </a:xfrm>
          <a:prstGeom prst="rect">
            <a:avLst/>
          </a:prstGeom>
        </p:spPr>
        <p:txBody>
          <a:bodyPr vert="horz" lIns="130622" tIns="65311" rIns="130622" bIns="65311" rtlCol="0" anchor="ctr"/>
          <a:lstStyle>
            <a:lvl1pPr algn="l">
              <a:defRPr sz="1700">
                <a:solidFill>
                  <a:srgbClr val="FEFEFE"/>
                </a:solidFill>
              </a:defRPr>
            </a:lvl1pPr>
          </a:lstStyle>
          <a:p>
            <a:fld id="{8B37D5FE-740C-46F5-801A-FA5477D9711F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69" r:id="rId1"/>
    <p:sldLayoutId id="2147483970" r:id="rId2"/>
    <p:sldLayoutId id="2147483971" r:id="rId3"/>
    <p:sldLayoutId id="2147483972" r:id="rId4"/>
    <p:sldLayoutId id="2147483973" r:id="rId5"/>
    <p:sldLayoutId id="2147483974" r:id="rId6"/>
    <p:sldLayoutId id="2147483975" r:id="rId7"/>
    <p:sldLayoutId id="2147483976" r:id="rId8"/>
    <p:sldLayoutId id="2147483977" r:id="rId9"/>
    <p:sldLayoutId id="2147483978" r:id="rId10"/>
    <p:sldLayoutId id="2147483979" r:id="rId11"/>
    <p:sldLayoutId id="2147483980" r:id="rId12"/>
  </p:sldLayoutIdLst>
  <p:hf sldNum="0" hdr="0" ftr="0" dt="0"/>
  <p:txStyles>
    <p:titleStyle>
      <a:lvl1pPr algn="l" defTabSz="1306220" rtl="0" eaLnBrk="1" latinLnBrk="0" hangingPunct="1">
        <a:spcBef>
          <a:spcPct val="0"/>
        </a:spcBef>
        <a:buNone/>
        <a:defRPr sz="57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489833" indent="-391866" algn="l" defTabSz="130622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3400" kern="1200">
          <a:solidFill>
            <a:schemeClr val="tx2"/>
          </a:solidFill>
          <a:latin typeface="+mn-lt"/>
          <a:ea typeface="+mn-ea"/>
          <a:cs typeface="+mn-cs"/>
        </a:defRPr>
      </a:lvl1pPr>
      <a:lvl2pPr marL="914354" indent="-391866" algn="l" defTabSz="130622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3100" kern="1200">
          <a:solidFill>
            <a:schemeClr val="tx2"/>
          </a:solidFill>
          <a:latin typeface="+mn-lt"/>
          <a:ea typeface="+mn-ea"/>
          <a:cs typeface="+mn-cs"/>
        </a:defRPr>
      </a:lvl2pPr>
      <a:lvl3pPr marL="1306220" indent="-326555" algn="l" defTabSz="130622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900" kern="1200">
          <a:solidFill>
            <a:schemeClr val="tx2"/>
          </a:solidFill>
          <a:latin typeface="+mn-lt"/>
          <a:ea typeface="+mn-ea"/>
          <a:cs typeface="+mn-cs"/>
        </a:defRPr>
      </a:lvl3pPr>
      <a:lvl4pPr marL="1606651" indent="-326555" algn="l" defTabSz="130622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600" kern="1200">
          <a:solidFill>
            <a:schemeClr val="tx2"/>
          </a:solidFill>
          <a:latin typeface="+mn-lt"/>
          <a:ea typeface="+mn-ea"/>
          <a:cs typeface="+mn-cs"/>
        </a:defRPr>
      </a:lvl4pPr>
      <a:lvl5pPr marL="1894020" indent="-326555" algn="l" defTabSz="130622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3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168326" indent="-326555" algn="l" defTabSz="130622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6pPr>
      <a:lvl7pPr marL="2455694" indent="-326555" algn="l" defTabSz="130622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7pPr>
      <a:lvl8pPr marL="2743063" indent="-326555" algn="l" defTabSz="130622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8pPr>
      <a:lvl9pPr marL="3030431" indent="-326555" algn="l" defTabSz="130622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06220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53110" algn="l" defTabSz="1306220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306220" algn="l" defTabSz="1306220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959331" algn="l" defTabSz="1306220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4pPr>
      <a:lvl5pPr marL="2612441" algn="l" defTabSz="1306220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5pPr>
      <a:lvl6pPr marL="3265551" algn="l" defTabSz="1306220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6pPr>
      <a:lvl7pPr marL="3918661" algn="l" defTabSz="1306220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771" algn="l" defTabSz="1306220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8pPr>
      <a:lvl9pPr marL="5224882" algn="l" defTabSz="1306220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vk.com/away.php?to=http%3A%2F%2Fmosgeo.olimpiada.ru%2F&amp;utf=1" TargetMode="External"/><Relationship Id="rId2" Type="http://schemas.openxmlformats.org/officeDocument/2006/relationships/hyperlink" Target="https://olymp.hse.ru/mmo/materials-geography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vk.com/away.php?to=http%3A%2F%2Folymp.psu.ru%2Fdisciplines%2Fgeography%2Fhome.html&amp;utf=1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vk.com/away.php?to=https%3A%2F%2Fedburo.ru&amp;utf=1" TargetMode="External"/><Relationship Id="rId2" Type="http://schemas.openxmlformats.org/officeDocument/2006/relationships/hyperlink" Target="https://vk.com/away.php?to=https%3A%2F%2Folimpiada.ru%2Factivity%2F82%2Ftasks&amp;utf=1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vk.com/wall-159997000_3351" TargetMode="External"/><Relationship Id="rId4" Type="http://schemas.openxmlformats.org/officeDocument/2006/relationships/hyperlink" Target="https://vk.com/away.php?to=https%3A%2F%2Fvos.olimpiada.ru%2Farchive%2Ftable%2Ftasks%2Fyears%2F&amp;utf=1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0"/>
          <p:cNvSpPr/>
          <p:nvPr/>
        </p:nvSpPr>
        <p:spPr>
          <a:xfrm>
            <a:off x="2861534" y="903643"/>
            <a:ext cx="8197327" cy="538958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/>
            <a:r>
              <a:rPr lang="ru-RU" sz="5400" b="1" dirty="0">
                <a:solidFill>
                  <a:srgbClr val="000000"/>
                </a:solidFill>
                <a:latin typeface="Roboto Black" pitchFamily="34" charset="0"/>
                <a:ea typeface="Roboto Black" pitchFamily="34" charset="-122"/>
                <a:cs typeface="Roboto Black" pitchFamily="34" charset="-120"/>
              </a:rPr>
              <a:t>Результаты муниципального этапа </a:t>
            </a:r>
            <a:r>
              <a:rPr lang="ru-RU" sz="5400" b="1" dirty="0" err="1">
                <a:solidFill>
                  <a:srgbClr val="000000"/>
                </a:solidFill>
                <a:latin typeface="Roboto Black" pitchFamily="34" charset="0"/>
                <a:ea typeface="Roboto Black" pitchFamily="34" charset="-122"/>
                <a:cs typeface="Roboto Black" pitchFamily="34" charset="-120"/>
              </a:rPr>
              <a:t>ВсОШ</a:t>
            </a:r>
            <a:r>
              <a:rPr lang="ru-RU" sz="5400" b="1" dirty="0">
                <a:solidFill>
                  <a:srgbClr val="000000"/>
                </a:solidFill>
                <a:latin typeface="Roboto Black" pitchFamily="34" charset="0"/>
                <a:ea typeface="Roboto Black" pitchFamily="34" charset="-122"/>
                <a:cs typeface="Roboto Black" pitchFamily="34" charset="-120"/>
              </a:rPr>
              <a:t> по географии в 2024/2025 учебном году</a:t>
            </a:r>
            <a:endParaRPr lang="en-US" sz="5400" dirty="0"/>
          </a:p>
        </p:txBody>
      </p:sp>
      <p:sp>
        <p:nvSpPr>
          <p:cNvPr id="6" name="Shape 3"/>
          <p:cNvSpPr/>
          <p:nvPr/>
        </p:nvSpPr>
        <p:spPr>
          <a:xfrm>
            <a:off x="966074" y="6599277"/>
            <a:ext cx="419576" cy="419576"/>
          </a:xfrm>
          <a:prstGeom prst="roundRect">
            <a:avLst>
              <a:gd name="adj" fmla="val 21791250"/>
            </a:avLst>
          </a:prstGeom>
          <a:noFill/>
          <a:ln w="7620">
            <a:solidFill>
              <a:srgbClr val="FFFFFF"/>
            </a:solidFill>
            <a:prstDash val="solid"/>
          </a:ln>
        </p:spPr>
      </p:sp>
      <p:pic>
        <p:nvPicPr>
          <p:cNvPr id="1026" name="Picture 2" descr="C:\Users\Admin\Downloads\educational-concept-1283121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6574" y="4238513"/>
            <a:ext cx="4573793" cy="33262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>
            <a:extLst>
              <a:ext uri="{FF2B5EF4-FFF2-40B4-BE49-F238E27FC236}">
                <a16:creationId xmlns:a16="http://schemas.microsoft.com/office/drawing/2014/main" xmlns="" id="{1E8F1BF3-DA6F-3F71-E3D8-B4D91816CBA1}"/>
              </a:ext>
            </a:extLst>
          </p:cNvPr>
          <p:cNvSpPr/>
          <p:nvPr/>
        </p:nvSpPr>
        <p:spPr>
          <a:xfrm>
            <a:off x="922622" y="923212"/>
            <a:ext cx="13053021" cy="132492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5200"/>
              </a:lnSpc>
            </a:pPr>
            <a:endParaRPr lang="en-US" sz="4900" dirty="0"/>
          </a:p>
        </p:txBody>
      </p:sp>
    </p:spTree>
    <p:extLst>
      <p:ext uri="{BB962C8B-B14F-4D97-AF65-F5344CB8AC3E}">
        <p14:creationId xmlns:p14="http://schemas.microsoft.com/office/powerpoint/2010/main" val="5742136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Всего было приглашено 66 учащихся (присутствовало 53)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b="1" dirty="0" smtClean="0"/>
              <a:t>7 класс – 17 чел.;</a:t>
            </a:r>
          </a:p>
          <a:p>
            <a:pPr algn="ctr"/>
            <a:r>
              <a:rPr lang="ru-RU" b="1" dirty="0" smtClean="0"/>
              <a:t>8 класс – 12 чел.;</a:t>
            </a:r>
          </a:p>
          <a:p>
            <a:pPr algn="ctr"/>
            <a:r>
              <a:rPr lang="ru-RU" b="1" dirty="0" smtClean="0"/>
              <a:t>9 класс – 8 чел.;</a:t>
            </a:r>
          </a:p>
          <a:p>
            <a:pPr algn="ctr"/>
            <a:r>
              <a:rPr lang="ru-RU" b="1" dirty="0" smtClean="0"/>
              <a:t>10 класс – 6 чел.; </a:t>
            </a:r>
          </a:p>
          <a:p>
            <a:pPr algn="ctr"/>
            <a:r>
              <a:rPr lang="ru-RU" b="1" dirty="0" smtClean="0"/>
              <a:t>11 класс – 10 чел.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7186335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23533" y="547397"/>
            <a:ext cx="11239590" cy="1371600"/>
          </a:xfrm>
        </p:spPr>
        <p:txBody>
          <a:bodyPr/>
          <a:lstStyle/>
          <a:p>
            <a:pPr algn="ctr"/>
            <a:r>
              <a:rPr lang="ru-RU" b="1" dirty="0" smtClean="0"/>
              <a:t>Лучшие результаты: </a:t>
            </a:r>
            <a:endParaRPr lang="ru-RU" b="1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098014" y="2011497"/>
            <a:ext cx="4891437" cy="767714"/>
          </a:xfrm>
        </p:spPr>
        <p:txBody>
          <a:bodyPr>
            <a:noAutofit/>
          </a:bodyPr>
          <a:lstStyle/>
          <a:p>
            <a:pPr algn="ctr"/>
            <a:r>
              <a:rPr lang="ru-RU" sz="5400" dirty="0" smtClean="0"/>
              <a:t>7 класс</a:t>
            </a:r>
            <a:endParaRPr lang="ru-RU" sz="5400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1666753" y="2700169"/>
            <a:ext cx="5471770" cy="4272421"/>
          </a:xfrm>
        </p:spPr>
        <p:txBody>
          <a:bodyPr>
            <a:normAutofit fontScale="92500" lnSpcReduction="10000"/>
          </a:bodyPr>
          <a:lstStyle/>
          <a:p>
            <a:r>
              <a:rPr lang="ru-RU" b="1" dirty="0" err="1" smtClean="0"/>
              <a:t>Усеинова</a:t>
            </a:r>
            <a:r>
              <a:rPr lang="ru-RU" b="1" dirty="0" smtClean="0"/>
              <a:t> </a:t>
            </a:r>
            <a:r>
              <a:rPr lang="ru-RU" b="1" dirty="0" err="1" smtClean="0"/>
              <a:t>Мавиле</a:t>
            </a:r>
            <a:r>
              <a:rPr lang="ru-RU" b="1" dirty="0" smtClean="0"/>
              <a:t> </a:t>
            </a:r>
            <a:r>
              <a:rPr lang="ru-RU" dirty="0" smtClean="0"/>
              <a:t>(МБОУ «Родниковская школа-гимназия»)</a:t>
            </a:r>
          </a:p>
          <a:p>
            <a:r>
              <a:rPr lang="ru-RU" dirty="0" smtClean="0"/>
              <a:t> </a:t>
            </a:r>
            <a:r>
              <a:rPr lang="ru-RU" b="1" dirty="0"/>
              <a:t>Попов Степан </a:t>
            </a:r>
            <a:r>
              <a:rPr lang="ru-RU" dirty="0" smtClean="0"/>
              <a:t>МБОУ «</a:t>
            </a:r>
            <a:r>
              <a:rPr lang="ru-RU" dirty="0" err="1" smtClean="0"/>
              <a:t>Новоандреевская</a:t>
            </a:r>
            <a:r>
              <a:rPr lang="ru-RU" dirty="0" smtClean="0"/>
              <a:t> </a:t>
            </a:r>
            <a:r>
              <a:rPr lang="ru-RU" dirty="0"/>
              <a:t>школа им. В.А. </a:t>
            </a:r>
            <a:r>
              <a:rPr lang="ru-RU" dirty="0" smtClean="0"/>
              <a:t>Осипова»</a:t>
            </a:r>
          </a:p>
          <a:p>
            <a:r>
              <a:rPr lang="ru-RU" b="1" dirty="0" err="1"/>
              <a:t>Велилаев</a:t>
            </a:r>
            <a:r>
              <a:rPr lang="ru-RU" b="1" dirty="0"/>
              <a:t> </a:t>
            </a:r>
            <a:r>
              <a:rPr lang="ru-RU" b="1" dirty="0" err="1" smtClean="0"/>
              <a:t>Алим</a:t>
            </a:r>
            <a:r>
              <a:rPr lang="ru-RU" b="1" dirty="0"/>
              <a:t> </a:t>
            </a:r>
            <a:r>
              <a:rPr lang="ru-RU" dirty="0" smtClean="0"/>
              <a:t>(МБОУ «</a:t>
            </a:r>
            <a:r>
              <a:rPr lang="ru-RU" dirty="0" err="1" smtClean="0"/>
              <a:t>Широковская</a:t>
            </a:r>
            <a:r>
              <a:rPr lang="ru-RU" dirty="0" smtClean="0"/>
              <a:t> школа»)</a:t>
            </a:r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7973976" y="2122995"/>
            <a:ext cx="4889147" cy="767714"/>
          </a:xfrm>
        </p:spPr>
        <p:txBody>
          <a:bodyPr>
            <a:noAutofit/>
          </a:bodyPr>
          <a:lstStyle/>
          <a:p>
            <a:pPr algn="ctr"/>
            <a:r>
              <a:rPr lang="ru-RU" sz="5400" dirty="0" smtClean="0"/>
              <a:t>8 класс </a:t>
            </a:r>
            <a:endParaRPr lang="ru-RU" sz="5400" dirty="0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7432243" y="2779211"/>
            <a:ext cx="5471770" cy="4193379"/>
          </a:xfrm>
        </p:spPr>
        <p:txBody>
          <a:bodyPr/>
          <a:lstStyle/>
          <a:p>
            <a:r>
              <a:rPr lang="ru-RU" b="1" dirty="0" err="1" smtClean="0"/>
              <a:t>Куманский</a:t>
            </a:r>
            <a:r>
              <a:rPr lang="ru-RU" b="1" dirty="0" smtClean="0"/>
              <a:t> Даниил </a:t>
            </a:r>
            <a:r>
              <a:rPr lang="ru-RU" dirty="0" smtClean="0"/>
              <a:t>(</a:t>
            </a:r>
            <a:r>
              <a:rPr lang="ru-RU" dirty="0"/>
              <a:t>МБОУ «</a:t>
            </a:r>
            <a:r>
              <a:rPr lang="ru-RU" dirty="0" err="1"/>
              <a:t>Трудовская</a:t>
            </a:r>
            <a:r>
              <a:rPr lang="ru-RU" dirty="0"/>
              <a:t> школа</a:t>
            </a:r>
            <a:r>
              <a:rPr lang="ru-RU" dirty="0" smtClean="0"/>
              <a:t>»)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536180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69588" y="547397"/>
            <a:ext cx="11239590" cy="13716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Не приняли участие в муниципальном этапе: 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69588" y="1918997"/>
            <a:ext cx="10843707" cy="5080158"/>
          </a:xfrm>
        </p:spPr>
        <p:txBody>
          <a:bodyPr>
            <a:normAutofit fontScale="92500" lnSpcReduction="10000"/>
          </a:bodyPr>
          <a:lstStyle/>
          <a:p>
            <a:r>
              <a:rPr lang="ru-RU" b="1" dirty="0" smtClean="0"/>
              <a:t>«Гвардейская школа-гимназия №2»;</a:t>
            </a:r>
            <a:endParaRPr lang="ru-RU" b="1" dirty="0"/>
          </a:p>
          <a:p>
            <a:r>
              <a:rPr lang="ru-RU" b="1" dirty="0" smtClean="0"/>
              <a:t>«</a:t>
            </a:r>
            <a:r>
              <a:rPr lang="ru-RU" b="1" dirty="0" err="1"/>
              <a:t>Заречненская</a:t>
            </a:r>
            <a:r>
              <a:rPr lang="ru-RU" b="1" dirty="0"/>
              <a:t> школа им. 126 ОГББО</a:t>
            </a:r>
            <a:r>
              <a:rPr lang="ru-RU" b="1" dirty="0" smtClean="0"/>
              <a:t>»,</a:t>
            </a:r>
          </a:p>
          <a:p>
            <a:r>
              <a:rPr lang="ru-RU" b="1" dirty="0" smtClean="0"/>
              <a:t>«</a:t>
            </a:r>
            <a:r>
              <a:rPr lang="ru-RU" b="1" dirty="0" err="1"/>
              <a:t>Кленовская</a:t>
            </a:r>
            <a:r>
              <a:rPr lang="ru-RU" b="1" dirty="0"/>
              <a:t> основная школа», </a:t>
            </a:r>
            <a:endParaRPr lang="ru-RU" b="1" dirty="0" smtClean="0"/>
          </a:p>
          <a:p>
            <a:r>
              <a:rPr lang="ru-RU" b="1" dirty="0" smtClean="0"/>
              <a:t>«</a:t>
            </a:r>
            <a:r>
              <a:rPr lang="ru-RU" b="1" dirty="0" err="1"/>
              <a:t>Мазанская</a:t>
            </a:r>
            <a:r>
              <a:rPr lang="ru-RU" b="1" dirty="0"/>
              <a:t> школа», </a:t>
            </a:r>
            <a:endParaRPr lang="ru-RU" b="1" dirty="0" smtClean="0"/>
          </a:p>
          <a:p>
            <a:r>
              <a:rPr lang="ru-RU" b="1" dirty="0" smtClean="0"/>
              <a:t>«</a:t>
            </a:r>
            <a:r>
              <a:rPr lang="ru-RU" b="1" dirty="0" err="1"/>
              <a:t>Мирновская</a:t>
            </a:r>
            <a:r>
              <a:rPr lang="ru-RU" b="1" dirty="0"/>
              <a:t> школа № 2», </a:t>
            </a:r>
            <a:endParaRPr lang="ru-RU" b="1" dirty="0" smtClean="0"/>
          </a:p>
          <a:p>
            <a:r>
              <a:rPr lang="ru-RU" b="1" dirty="0" smtClean="0"/>
              <a:t>«</a:t>
            </a:r>
            <a:r>
              <a:rPr lang="ru-RU" b="1" dirty="0"/>
              <a:t>Пожарская школа», </a:t>
            </a:r>
            <a:endParaRPr lang="ru-RU" b="1" dirty="0" smtClean="0"/>
          </a:p>
          <a:p>
            <a:r>
              <a:rPr lang="ru-RU" b="1" dirty="0" smtClean="0"/>
              <a:t>«</a:t>
            </a:r>
            <a:r>
              <a:rPr lang="ru-RU" b="1" dirty="0"/>
              <a:t>Украинская школа», </a:t>
            </a:r>
            <a:endParaRPr lang="ru-RU" b="1" dirty="0" smtClean="0"/>
          </a:p>
          <a:p>
            <a:r>
              <a:rPr lang="ru-RU" b="1" dirty="0" smtClean="0"/>
              <a:t>«</a:t>
            </a:r>
            <a:r>
              <a:rPr lang="ru-RU" b="1" dirty="0" err="1"/>
              <a:t>Укромновская</a:t>
            </a:r>
            <a:r>
              <a:rPr lang="ru-RU" b="1" dirty="0"/>
              <a:t> школа», </a:t>
            </a:r>
            <a:endParaRPr lang="ru-RU" b="1" dirty="0" smtClean="0"/>
          </a:p>
          <a:p>
            <a:r>
              <a:rPr lang="ru-RU" b="1" dirty="0" smtClean="0"/>
              <a:t>«</a:t>
            </a:r>
            <a:r>
              <a:rPr lang="ru-RU" b="1" dirty="0" err="1"/>
              <a:t>Чайкинская</a:t>
            </a:r>
            <a:r>
              <a:rPr lang="ru-RU" b="1" dirty="0"/>
              <a:t> школа». </a:t>
            </a:r>
            <a:endParaRPr lang="ru-RU" b="1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903655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/>
              <a:t>Задания, вызвавшие затруднения: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14400" y="2788382"/>
            <a:ext cx="12790842" cy="4881819"/>
          </a:xfrm>
        </p:spPr>
        <p:txBody>
          <a:bodyPr>
            <a:normAutofit fontScale="92500" lnSpcReduction="20000"/>
          </a:bodyPr>
          <a:lstStyle/>
          <a:p>
            <a:r>
              <a:rPr lang="ru-RU" b="1" dirty="0"/>
              <a:t>природные ресурсы </a:t>
            </a:r>
            <a:r>
              <a:rPr lang="ru-RU" dirty="0"/>
              <a:t>(полезные ископаемые и их классификация);</a:t>
            </a:r>
          </a:p>
          <a:p>
            <a:r>
              <a:rPr lang="ru-RU" b="1" dirty="0"/>
              <a:t>факторы размещения отраслей промышленности</a:t>
            </a:r>
            <a:r>
              <a:rPr lang="ru-RU" dirty="0"/>
              <a:t>;</a:t>
            </a:r>
          </a:p>
          <a:p>
            <a:r>
              <a:rPr lang="ru-RU" b="1" dirty="0"/>
              <a:t>сопоставление топографической карты и соответствующего снимка из космоса;</a:t>
            </a:r>
          </a:p>
          <a:p>
            <a:r>
              <a:rPr lang="ru-RU" b="1" dirty="0"/>
              <a:t>языковые семьи;</a:t>
            </a:r>
          </a:p>
          <a:p>
            <a:r>
              <a:rPr lang="ru-RU" b="1" dirty="0"/>
              <a:t>работа с точечной диаграммой;</a:t>
            </a:r>
          </a:p>
          <a:p>
            <a:r>
              <a:rPr lang="ru-RU" b="1" dirty="0"/>
              <a:t>работа с климатическими диаграммами;</a:t>
            </a:r>
          </a:p>
          <a:p>
            <a:r>
              <a:rPr lang="ru-RU" b="1" dirty="0"/>
              <a:t>определение стран-лидеров по показателю выпуска определенной продукции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8183196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69588" y="547397"/>
            <a:ext cx="11239590" cy="13716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Прирезы муниципального этапа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18795" y="1918996"/>
            <a:ext cx="12543417" cy="5632871"/>
          </a:xfrm>
        </p:spPr>
        <p:txBody>
          <a:bodyPr>
            <a:normAutofit fontScale="92500"/>
          </a:bodyPr>
          <a:lstStyle/>
          <a:p>
            <a:r>
              <a:rPr lang="ru-RU" b="1" dirty="0" err="1" smtClean="0"/>
              <a:t>Велилаев</a:t>
            </a:r>
            <a:r>
              <a:rPr lang="ru-RU" b="1" dirty="0" smtClean="0"/>
              <a:t> </a:t>
            </a:r>
            <a:r>
              <a:rPr lang="ru-RU" b="1" dirty="0" err="1" smtClean="0"/>
              <a:t>Алим</a:t>
            </a:r>
            <a:r>
              <a:rPr lang="ru-RU" b="1" dirty="0" smtClean="0"/>
              <a:t> </a:t>
            </a:r>
            <a:r>
              <a:rPr lang="ru-RU" b="1" dirty="0" err="1"/>
              <a:t>Аметовича</a:t>
            </a:r>
            <a:r>
              <a:rPr lang="ru-RU" dirty="0"/>
              <a:t>, </a:t>
            </a:r>
            <a:r>
              <a:rPr lang="ru-RU" dirty="0" smtClean="0"/>
              <a:t>учащийся </a:t>
            </a:r>
            <a:r>
              <a:rPr lang="ru-RU" dirty="0"/>
              <a:t>7 класса МБОУ «</a:t>
            </a:r>
            <a:r>
              <a:rPr lang="ru-RU" dirty="0" err="1"/>
              <a:t>Широковская</a:t>
            </a:r>
            <a:r>
              <a:rPr lang="ru-RU" dirty="0"/>
              <a:t> школа» (руководитель – </a:t>
            </a:r>
            <a:r>
              <a:rPr lang="ru-RU" dirty="0" err="1"/>
              <a:t>Тисняк</a:t>
            </a:r>
            <a:r>
              <a:rPr lang="ru-RU" dirty="0"/>
              <a:t> М.Н.);</a:t>
            </a:r>
          </a:p>
          <a:p>
            <a:r>
              <a:rPr lang="ru-RU" b="1" dirty="0" err="1" smtClean="0"/>
              <a:t>Усеинова</a:t>
            </a:r>
            <a:r>
              <a:rPr lang="ru-RU" b="1" dirty="0" smtClean="0"/>
              <a:t> </a:t>
            </a:r>
            <a:r>
              <a:rPr lang="ru-RU" b="1" dirty="0" err="1"/>
              <a:t>Мавиле</a:t>
            </a:r>
            <a:r>
              <a:rPr lang="ru-RU" b="1" dirty="0"/>
              <a:t> </a:t>
            </a:r>
            <a:r>
              <a:rPr lang="ru-RU" b="1" dirty="0" err="1" smtClean="0"/>
              <a:t>Эльдаровна</a:t>
            </a:r>
            <a:r>
              <a:rPr lang="ru-RU" dirty="0" smtClean="0"/>
              <a:t>, учащаяся </a:t>
            </a:r>
            <a:r>
              <a:rPr lang="ru-RU" dirty="0"/>
              <a:t>7 класса МБОУ «Родниковская школа-гимназия» (руководитель – Чурсина Н.В.);</a:t>
            </a:r>
          </a:p>
          <a:p>
            <a:r>
              <a:rPr lang="ru-RU" b="1" dirty="0" smtClean="0"/>
              <a:t>Попов Степан Витальевич</a:t>
            </a:r>
            <a:r>
              <a:rPr lang="ru-RU" dirty="0" smtClean="0"/>
              <a:t>, учащийся </a:t>
            </a:r>
            <a:r>
              <a:rPr lang="ru-RU" dirty="0"/>
              <a:t>7 класса МБОУ «</a:t>
            </a:r>
            <a:r>
              <a:rPr lang="ru-RU" dirty="0" err="1"/>
              <a:t>Новоандреевская</a:t>
            </a:r>
            <a:r>
              <a:rPr lang="ru-RU" dirty="0"/>
              <a:t> школа им. В.А. Осипова» (руководитель – Белоус И.В.);</a:t>
            </a:r>
          </a:p>
          <a:p>
            <a:r>
              <a:rPr lang="ru-RU" b="1" dirty="0" err="1" smtClean="0"/>
              <a:t>Куманский</a:t>
            </a:r>
            <a:r>
              <a:rPr lang="ru-RU" b="1" dirty="0" smtClean="0"/>
              <a:t> Даниил Викторович</a:t>
            </a:r>
            <a:r>
              <a:rPr lang="ru-RU" dirty="0" smtClean="0"/>
              <a:t>, учащийся </a:t>
            </a:r>
            <a:r>
              <a:rPr lang="ru-RU" dirty="0"/>
              <a:t>8 класса МБОУ «</a:t>
            </a:r>
            <a:r>
              <a:rPr lang="ru-RU" dirty="0" err="1"/>
              <a:t>Трудовская</a:t>
            </a:r>
            <a:r>
              <a:rPr lang="ru-RU" dirty="0"/>
              <a:t> школа» (руководитель – Ткаченко Л.В.).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643204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30948" y="361828"/>
            <a:ext cx="11239590" cy="137160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Методические рекомендации: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78946" y="1613647"/>
            <a:ext cx="12812358" cy="5385508"/>
          </a:xfrm>
        </p:spPr>
        <p:txBody>
          <a:bodyPr>
            <a:normAutofit fontScale="85000" lnSpcReduction="10000"/>
          </a:bodyPr>
          <a:lstStyle/>
          <a:p>
            <a:pPr algn="just"/>
            <a:r>
              <a:rPr lang="ru-RU" b="1" dirty="0"/>
              <a:t>в</a:t>
            </a:r>
            <a:r>
              <a:rPr lang="ru-RU" b="1" dirty="0" smtClean="0"/>
              <a:t>недрять в учебный процесс элементы олимпиадных заданий;</a:t>
            </a:r>
          </a:p>
          <a:p>
            <a:pPr algn="just"/>
            <a:r>
              <a:rPr lang="ru-RU" b="1" dirty="0"/>
              <a:t>а</a:t>
            </a:r>
            <a:r>
              <a:rPr lang="ru-RU" b="1" dirty="0" smtClean="0"/>
              <a:t>кцентировать внимание на выполнении практико-ориентированных и </a:t>
            </a:r>
            <a:r>
              <a:rPr lang="ru-RU" b="1" dirty="0" err="1" smtClean="0"/>
              <a:t>межпредметных</a:t>
            </a:r>
            <a:r>
              <a:rPr lang="ru-RU" b="1" dirty="0" smtClean="0"/>
              <a:t> заданий; </a:t>
            </a:r>
          </a:p>
          <a:p>
            <a:pPr algn="just"/>
            <a:r>
              <a:rPr lang="ru-RU" b="1" dirty="0"/>
              <a:t>т</a:t>
            </a:r>
            <a:r>
              <a:rPr lang="ru-RU" b="1" dirty="0" smtClean="0"/>
              <a:t>ренироваться на заданиях прошлых лет</a:t>
            </a:r>
            <a:r>
              <a:rPr lang="ru-RU" dirty="0" smtClean="0"/>
              <a:t>;</a:t>
            </a:r>
          </a:p>
          <a:p>
            <a:pPr algn="just"/>
            <a:r>
              <a:rPr lang="ru-RU" b="1" dirty="0"/>
              <a:t>ф</a:t>
            </a:r>
            <a:r>
              <a:rPr lang="ru-RU" b="1" dirty="0" smtClean="0"/>
              <a:t>ормировать навыки работы с разнообразными источниками информации: картами, статистическими данными, справочниками, электронными ресурсами и современными информационными системами;</a:t>
            </a:r>
          </a:p>
          <a:p>
            <a:pPr algn="just"/>
            <a:r>
              <a:rPr lang="ru-RU" b="1" dirty="0"/>
              <a:t>и</a:t>
            </a:r>
            <a:r>
              <a:rPr lang="ru-RU" b="1" dirty="0" smtClean="0"/>
              <a:t>нтегрировать </a:t>
            </a:r>
            <a:r>
              <a:rPr lang="ru-RU" b="1" dirty="0"/>
              <a:t>в занятия элементы критического </a:t>
            </a:r>
            <a:r>
              <a:rPr lang="ru-RU" b="1" dirty="0" smtClean="0"/>
              <a:t>мышления;</a:t>
            </a:r>
          </a:p>
          <a:p>
            <a:pPr algn="just"/>
            <a:r>
              <a:rPr lang="ru-RU" b="1" dirty="0" smtClean="0"/>
              <a:t>работать </a:t>
            </a:r>
            <a:r>
              <a:rPr lang="ru-RU" b="1" dirty="0"/>
              <a:t>над тайм-менеджментом для выполнения задач в условиях ограниченного </a:t>
            </a:r>
            <a:r>
              <a:rPr lang="ru-RU" b="1" dirty="0" smtClean="0"/>
              <a:t>времени.</a:t>
            </a:r>
          </a:p>
          <a:p>
            <a:pPr algn="just"/>
            <a:endParaRPr lang="ru-RU" b="1" dirty="0" smtClean="0"/>
          </a:p>
        </p:txBody>
      </p:sp>
    </p:spTree>
    <p:extLst>
      <p:ext uri="{BB962C8B-B14F-4D97-AF65-F5344CB8AC3E}">
        <p14:creationId xmlns:p14="http://schemas.microsoft.com/office/powerpoint/2010/main" val="215167254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69588" y="547397"/>
            <a:ext cx="11239590" cy="1371600"/>
          </a:xfrm>
        </p:spPr>
        <p:txBody>
          <a:bodyPr/>
          <a:lstStyle/>
          <a:p>
            <a:pPr algn="ctr"/>
            <a:r>
              <a:rPr lang="ru-RU" b="1" dirty="0" smtClean="0"/>
              <a:t>Полезные ссылки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69588" y="2000922"/>
            <a:ext cx="10843707" cy="5475643"/>
          </a:xfrm>
        </p:spPr>
        <p:txBody>
          <a:bodyPr>
            <a:normAutofit/>
          </a:bodyPr>
          <a:lstStyle/>
          <a:p>
            <a:pPr marL="97967" indent="0">
              <a:buNone/>
            </a:pPr>
            <a:r>
              <a:rPr lang="en-US" dirty="0" smtClean="0">
                <a:hlinkClick r:id="rId2"/>
              </a:rPr>
              <a:t>https</a:t>
            </a:r>
            <a:r>
              <a:rPr lang="en-US" dirty="0">
                <a:hlinkClick r:id="rId2"/>
              </a:rPr>
              <a:t>://</a:t>
            </a:r>
            <a:r>
              <a:rPr lang="en-US" dirty="0" smtClean="0">
                <a:hlinkClick r:id="rId2"/>
              </a:rPr>
              <a:t>olymp.hse.ru/mmo/materials-geography</a:t>
            </a:r>
            <a:endParaRPr lang="ru-RU" dirty="0" smtClean="0"/>
          </a:p>
          <a:p>
            <a:pPr marL="97967" indent="0">
              <a:buNone/>
            </a:pPr>
            <a:r>
              <a:rPr lang="ru-RU" dirty="0" smtClean="0"/>
              <a:t>НИУ ВШЭ (9-11 классы);</a:t>
            </a:r>
          </a:p>
          <a:p>
            <a:pPr marL="97967" indent="0">
              <a:buNone/>
            </a:pPr>
            <a:r>
              <a:rPr lang="ru-RU" dirty="0">
                <a:hlinkClick r:id="rId3"/>
              </a:rPr>
              <a:t>mosgeo.olimpiada.ru/</a:t>
            </a:r>
            <a:r>
              <a:rPr lang="ru-RU" dirty="0"/>
              <a:t> — сайт московской олимпиады школьников по </a:t>
            </a:r>
            <a:r>
              <a:rPr lang="ru-RU" dirty="0" smtClean="0"/>
              <a:t>географии;</a:t>
            </a:r>
          </a:p>
          <a:p>
            <a:pPr marL="97967" indent="0">
              <a:buNone/>
            </a:pPr>
            <a:r>
              <a:rPr lang="ru-RU" dirty="0">
                <a:hlinkClick r:id="rId4"/>
              </a:rPr>
              <a:t>olymp.psu.ru/</a:t>
            </a:r>
            <a:r>
              <a:rPr lang="ru-RU" dirty="0" err="1">
                <a:hlinkClick r:id="rId4"/>
              </a:rPr>
              <a:t>discipline</a:t>
            </a:r>
            <a:r>
              <a:rPr lang="ru-RU" dirty="0">
                <a:hlinkClick r:id="rId4"/>
              </a:rPr>
              <a:t>...</a:t>
            </a:r>
            <a:r>
              <a:rPr lang="ru-RU" dirty="0"/>
              <a:t> — сайт олимпиады Пермского государственного национального исследовательского университета «Юные таланты</a:t>
            </a:r>
            <a:r>
              <a:rPr lang="ru-RU" dirty="0" smtClean="0"/>
              <a:t>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1137308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55464" y="968188"/>
            <a:ext cx="12220687" cy="6030967"/>
          </a:xfrm>
        </p:spPr>
        <p:txBody>
          <a:bodyPr>
            <a:normAutofit/>
          </a:bodyPr>
          <a:lstStyle/>
          <a:p>
            <a:pPr marL="97967" indent="0">
              <a:buNone/>
            </a:pPr>
            <a:r>
              <a:rPr lang="ru-RU" dirty="0">
                <a:hlinkClick r:id="rId2"/>
              </a:rPr>
              <a:t>olimpiada.ru/</a:t>
            </a:r>
            <a:r>
              <a:rPr lang="ru-RU" dirty="0" err="1">
                <a:hlinkClick r:id="rId2"/>
              </a:rPr>
              <a:t>activity</a:t>
            </a:r>
            <a:r>
              <a:rPr lang="ru-RU" dirty="0">
                <a:hlinkClick r:id="rId2"/>
              </a:rPr>
              <a:t>/8...</a:t>
            </a:r>
            <a:r>
              <a:rPr lang="ru-RU" dirty="0"/>
              <a:t> - задания ВСОШ и перечневых олимпиад (не всех)</a:t>
            </a:r>
            <a:r>
              <a:rPr lang="ru-RU" dirty="0"/>
              <a:t/>
            </a:r>
            <a:br>
              <a:rPr lang="ru-RU" dirty="0"/>
            </a:br>
            <a:r>
              <a:rPr lang="ru-RU" dirty="0">
                <a:hlinkClick r:id="rId3"/>
              </a:rPr>
              <a:t>edburo.ru</a:t>
            </a:r>
            <a:r>
              <a:rPr lang="ru-RU" dirty="0"/>
              <a:t> – специальный сайт с заданиями по географии, разделенными на тематические разделы</a:t>
            </a:r>
            <a:r>
              <a:rPr lang="ru-RU" dirty="0"/>
              <a:t/>
            </a:r>
            <a:br>
              <a:rPr lang="ru-RU" dirty="0"/>
            </a:br>
            <a:r>
              <a:rPr lang="ru-RU" dirty="0">
                <a:hlinkClick r:id="rId4"/>
              </a:rPr>
              <a:t>vos.olimpiada.ru/</a:t>
            </a:r>
            <a:r>
              <a:rPr lang="ru-RU" dirty="0" err="1">
                <a:hlinkClick r:id="rId4"/>
              </a:rPr>
              <a:t>archive</a:t>
            </a:r>
            <a:r>
              <a:rPr lang="ru-RU" dirty="0">
                <a:hlinkClick r:id="rId4"/>
              </a:rPr>
              <a:t>/</a:t>
            </a:r>
            <a:r>
              <a:rPr lang="ru-RU" dirty="0" err="1">
                <a:hlinkClick r:id="rId4"/>
              </a:rPr>
              <a:t>ta</a:t>
            </a:r>
            <a:r>
              <a:rPr lang="ru-RU" dirty="0">
                <a:hlinkClick r:id="rId4"/>
              </a:rPr>
              <a:t>...</a:t>
            </a:r>
            <a:r>
              <a:rPr lang="ru-RU" dirty="0"/>
              <a:t/>
            </a:r>
            <a:br>
              <a:rPr lang="ru-RU" dirty="0"/>
            </a:br>
            <a:r>
              <a:rPr lang="ru-RU" dirty="0">
                <a:hlinkClick r:id="rId5"/>
              </a:rPr>
              <a:t>vk.com/wall-159997000_3351</a:t>
            </a:r>
            <a:r>
              <a:rPr lang="ru-RU" dirty="0"/>
              <a:t> - сборник заданий, в котором представлены различные форматы заданий: на одну и ту же тему в книге собраны комплексные аналитические задачи, тесты, задания на сопоставление, «белые вороны» и другие типы.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5304243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стин">
  <a:themeElements>
    <a:clrScheme name="Остин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Остин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Остин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224</TotalTime>
  <Words>382</Words>
  <Application>Microsoft Office PowerPoint</Application>
  <PresentationFormat>Произвольный</PresentationFormat>
  <Paragraphs>51</Paragraphs>
  <Slides>10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6" baseType="lpstr">
      <vt:lpstr>Arial</vt:lpstr>
      <vt:lpstr>Century Gothic</vt:lpstr>
      <vt:lpstr>Wingdings 2</vt:lpstr>
      <vt:lpstr>Roboto Black</vt:lpstr>
      <vt:lpstr>Calibri</vt:lpstr>
      <vt:lpstr>Остин</vt:lpstr>
      <vt:lpstr>Презентация PowerPoint</vt:lpstr>
      <vt:lpstr>Всего было приглашено 66 учащихся (присутствовало 53)</vt:lpstr>
      <vt:lpstr>Лучшие результаты: </vt:lpstr>
      <vt:lpstr>Не приняли участие в муниципальном этапе: </vt:lpstr>
      <vt:lpstr> Задания, вызвавшие затруднения:</vt:lpstr>
      <vt:lpstr>Прирезы муниципального этапа</vt:lpstr>
      <vt:lpstr>Методические рекомендации:</vt:lpstr>
      <vt:lpstr>Полезные ссылки</vt:lpstr>
      <vt:lpstr>Презентация PowerPoint</vt:lpstr>
      <vt:lpstr>Презентация PowerPoint</vt:lpstr>
    </vt:vector>
  </TitlesOfParts>
  <Company>PptxGenJS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Admin</cp:lastModifiedBy>
  <cp:revision>13</cp:revision>
  <dcterms:created xsi:type="dcterms:W3CDTF">2025-05-30T09:03:02Z</dcterms:created>
  <dcterms:modified xsi:type="dcterms:W3CDTF">2025-10-08T15:12:36Z</dcterms:modified>
</cp:coreProperties>
</file>