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4" r:id="rId9"/>
    <p:sldId id="266" r:id="rId10"/>
    <p:sldId id="262" r:id="rId11"/>
    <p:sldId id="267" r:id="rId12"/>
    <p:sldId id="268" r:id="rId13"/>
    <p:sldId id="269" r:id="rId14"/>
    <p:sldId id="270" r:id="rId15"/>
    <p:sldId id="272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10/8/2025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57566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3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36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7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10/8/2025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030329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13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505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361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70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40137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10/8/2025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2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10/8/2025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206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foxford.ru/courses/1394/landing" TargetMode="External"/><Relationship Id="rId3" Type="http://schemas.openxmlformats.org/officeDocument/2006/relationships/hyperlink" Target="https://ru-vpr.ru/" TargetMode="External"/><Relationship Id="rId7" Type="http://schemas.openxmlformats.org/officeDocument/2006/relationships/hyperlink" Target="https://onlinetestpad.com/ru/tests/vpr" TargetMode="External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pr-ege.ru/vpr" TargetMode="External"/><Relationship Id="rId5" Type="http://schemas.openxmlformats.org/officeDocument/2006/relationships/hyperlink" Target="https://vprklass.ru/" TargetMode="External"/><Relationship Id="rId4" Type="http://schemas.openxmlformats.org/officeDocument/2006/relationships/hyperlink" Target="https://vprtest.ru/" TargetMode="External"/><Relationship Id="rId9" Type="http://schemas.openxmlformats.org/officeDocument/2006/relationships/hyperlink" Target="https://vpr.sdamgia.ru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3ACCCD-297A-B69E-6477-1F4A91515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2" y="2613679"/>
            <a:ext cx="10318418" cy="1373208"/>
          </a:xfrm>
        </p:spPr>
        <p:txBody>
          <a:bodyPr/>
          <a:lstStyle/>
          <a:p>
            <a:r>
              <a:rPr lang="ru-RU" sz="2800" dirty="0"/>
              <a:t>ПРИМЕНЕНИЕ ЗАДАНИЙ  ВПР НА РАЗНЫХ ЭТАПАХ УРОКА. ЦЕЛЕСООБРАЗНОСТЬ ИХ ВЫБОРА.  </a:t>
            </a:r>
            <a:endParaRPr lang="ru-RU" sz="2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CCF9A14-F331-9EFC-ADA2-18F649E004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979197"/>
            <a:ext cx="8045373" cy="466870"/>
          </a:xfrm>
        </p:spPr>
        <p:txBody>
          <a:bodyPr>
            <a:normAutofit/>
          </a:bodyPr>
          <a:lstStyle/>
          <a:p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92092" y="575096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Подготовил: учитель биологии и географии МБОУ «</a:t>
            </a:r>
            <a:r>
              <a:rPr lang="ru-RU" dirty="0" err="1"/>
              <a:t>Молодежненской</a:t>
            </a:r>
            <a:r>
              <a:rPr lang="ru-RU" dirty="0"/>
              <a:t> школы №2»</a:t>
            </a:r>
          </a:p>
          <a:p>
            <a:pPr algn="ctr"/>
            <a:r>
              <a:rPr lang="ru-RU" dirty="0" err="1"/>
              <a:t>Гореликова</a:t>
            </a:r>
            <a:r>
              <a:rPr lang="ru-RU" dirty="0"/>
              <a:t> Полина </a:t>
            </a:r>
            <a:r>
              <a:rPr lang="ru-RU" dirty="0" err="1"/>
              <a:t>Арсентьена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4515" y="2324923"/>
            <a:ext cx="10215154" cy="1950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ПРИМЕНЕНИЕ ЗАДАНИЙ  ВПР НА РАЗНЫХ ЭТАПАХ УРОКА. ЦЕЛЕСООБРАЗНОСТЬ ИХ ВЫБОРА</a:t>
            </a:r>
          </a:p>
        </p:txBody>
      </p:sp>
    </p:spTree>
    <p:extLst>
      <p:ext uri="{BB962C8B-B14F-4D97-AF65-F5344CB8AC3E}">
        <p14:creationId xmlns:p14="http://schemas.microsoft.com/office/powerpoint/2010/main" val="3952644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80710" y="528323"/>
            <a:ext cx="929120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Установите соответствие между путешественниками и их вкладом в географическое изучение Земли. К каждой позиции, данной в первом столбце, подберите соответствующую позицию из второго столбца.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ПУТЕШЕСТВЕННИКИ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A)  Христофор Колумб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Б)  </a:t>
            </a:r>
            <a:r>
              <a:rPr kumimoji="0" lang="ru-RU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Васко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да Гама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ВКЛАД В ГЕОГРАФИЧЕСКОЕ ИЗУЧЕНИЕ ЗЕМЛИ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открытие Америки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первое кругосветное путешествие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открытие морского пути в Индию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41416" y="4403412"/>
            <a:ext cx="8438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Запишите в таблицу выбранные цифры под соответствующими буквами. 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74427"/>
              </p:ext>
            </p:extLst>
          </p:nvPr>
        </p:nvGraphicFramePr>
        <p:xfrm>
          <a:off x="4008845" y="4919790"/>
          <a:ext cx="184331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657"/>
                <a:gridCol w="921657"/>
              </a:tblGrid>
              <a:tr h="22234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     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    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299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8798" y="492035"/>
            <a:ext cx="10178322" cy="3593591"/>
          </a:xfrm>
        </p:spPr>
        <p:txBody>
          <a:bodyPr>
            <a:noAutofit/>
          </a:bodyPr>
          <a:lstStyle/>
          <a:p>
            <a:r>
              <a:rPr lang="ru-RU" sz="2800" dirty="0"/>
              <a:t>Прочитайте текст и выполните задание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pPr marL="0" indent="0">
              <a:buNone/>
            </a:pPr>
            <a:r>
              <a:rPr lang="ru-RU" sz="2800" b="1" dirty="0" smtClean="0"/>
              <a:t>«</a:t>
            </a:r>
            <a:r>
              <a:rPr lang="ru-RU" sz="2800" b="1" dirty="0"/>
              <a:t>После сильнейшего землетрясения 26 декабря 2004 г. у берегов Индонезии образовалась гигантская волна, обрушившаяся на прибрежные районы Индийского океана в 14 странах. Эта волна, достигавшая местами у берегов высоты 30 м, стала причиной одного из самых трагических стихийных бедствий в истории человечества</a:t>
            </a:r>
            <a:r>
              <a:rPr lang="ru-RU" sz="2800" b="1" dirty="0" smtClean="0"/>
              <a:t>».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Как </a:t>
            </a:r>
            <a:r>
              <a:rPr lang="ru-RU" sz="2800" dirty="0"/>
              <a:t>называется волна, о которой говорится в тексте?</a:t>
            </a:r>
          </a:p>
        </p:txBody>
      </p:sp>
    </p:spTree>
    <p:extLst>
      <p:ext uri="{BB962C8B-B14F-4D97-AF65-F5344CB8AC3E}">
        <p14:creationId xmlns:p14="http://schemas.microsoft.com/office/powerpoint/2010/main" val="395267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4592" y="910047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Определите страну по ее краткому </a:t>
            </a:r>
            <a:r>
              <a:rPr lang="ru-RU" dirty="0" smtClean="0"/>
              <a:t>описанию.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одна из крупных по площади территорий, но одна из слабозаселенных стран мира. Средняя плотность населения составляет не более трех человек на 1 кв. км. Большая часть населения сосредоточена на востоке и юго-востоке страны. Столица  — не самый крупный ее город. Одной из характерных черт природы является широкое распространение пустынь. Страна богата многими видами природных ресурсов, ограничены лишь водные и лесные ресурсы.</a:t>
            </a:r>
          </a:p>
        </p:txBody>
      </p:sp>
    </p:spTree>
    <p:extLst>
      <p:ext uri="{BB962C8B-B14F-4D97-AF65-F5344CB8AC3E}">
        <p14:creationId xmlns:p14="http://schemas.microsoft.com/office/powerpoint/2010/main" val="3017598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9489439"/>
              </p:ext>
            </p:extLst>
          </p:nvPr>
        </p:nvGraphicFramePr>
        <p:xfrm>
          <a:off x="1050654" y="165463"/>
          <a:ext cx="10179048" cy="3291840"/>
        </p:xfrm>
        <a:graphic>
          <a:graphicData uri="http://schemas.openxmlformats.org/drawingml/2006/table">
            <a:tbl>
              <a:tblPr/>
              <a:tblGrid>
                <a:gridCol w="1696508"/>
                <a:gridCol w="1696508"/>
                <a:gridCol w="1696508"/>
                <a:gridCol w="1696508"/>
                <a:gridCol w="1696508"/>
                <a:gridCol w="1696508"/>
              </a:tblGrid>
              <a:tr h="303530">
                <a:tc gridSpan="6"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Территория, численность и возрастной состав населения некоторых стран, 2023 г.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Страна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Площадь территории, км</a:t>
                      </a:r>
                      <a:r>
                        <a:rPr lang="ru-RU" baseline="30000">
                          <a:effectLst/>
                        </a:rPr>
                        <a:t>2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Численность населения, млн человек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Доля населения в возрасте до 14 лет,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Доля населения в возрасте от 15 до 64 лет,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Доля населения в возрасте 65 лет и старше,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Аргентина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2 780 400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46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23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Кения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582 650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55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36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Мексика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1 972 550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128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23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Германия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357 385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49531" y="4273621"/>
            <a:ext cx="10424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Определите, в какой из представленных в таблице стран средняя плотность населения наибольшая. Запишите в ответе название страны.</a:t>
            </a:r>
          </a:p>
        </p:txBody>
      </p:sp>
    </p:spTree>
    <p:extLst>
      <p:ext uri="{BB962C8B-B14F-4D97-AF65-F5344CB8AC3E}">
        <p14:creationId xmlns:p14="http://schemas.microsoft.com/office/powerpoint/2010/main" val="248279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87569" y="1017012"/>
            <a:ext cx="10364202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Расположите перечисленные параллели в порядке увеличения количества солнечного тепла, которое получает земная поверхность на этих параллелях 21 марта, начиная с параллели, которая получает наименьшее количество солнечного тепла.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30° c . ш.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20° с. ш.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50° ю. ш.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Запишите в ответе получившуюся последовательность цифр.</a:t>
            </a:r>
          </a:p>
        </p:txBody>
      </p:sp>
    </p:spTree>
    <p:extLst>
      <p:ext uri="{BB962C8B-B14F-4D97-AF65-F5344CB8AC3E}">
        <p14:creationId xmlns:p14="http://schemas.microsoft.com/office/powerpoint/2010/main" val="1689709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Помощь при подготовке к </a:t>
            </a:r>
            <a:r>
              <a:rPr lang="ru-RU" dirty="0" err="1" smtClean="0"/>
              <a:t>Впр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524001"/>
            <a:ext cx="10178322" cy="4355592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2"/>
              </a:rPr>
              <a:t>http://www.fipi.ru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3"/>
              </a:rPr>
              <a:t>https://ru-vpr.ru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4"/>
              </a:rPr>
              <a:t>https://vprtest.ru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5"/>
              </a:rPr>
              <a:t>https://vprklass.ru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6"/>
              </a:rPr>
              <a:t>https://vpr-ege.ru/vpr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7"/>
              </a:rPr>
              <a:t>https://onlinetestpad.com/ru/tests/vpr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8"/>
              </a:rPr>
              <a:t>https://foxford.ru/courses/1394/landing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hlinkClick r:id="rId9"/>
              </a:rPr>
              <a:t>https://vpr.sdamgia.ru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 </a:t>
            </a:r>
            <a:endParaRPr lang="en-US" b="1" dirty="0">
              <a:solidFill>
                <a:schemeClr val="tx1"/>
              </a:solidFill>
              <a:latin typeface="GolosTex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90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9989" y="1197427"/>
            <a:ext cx="10428151" cy="464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94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132A6BC-0E19-39CC-3FB3-134F56DDD1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                                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5362194-6FD3-27B1-24C6-FC45E2A78217}"/>
              </a:ext>
            </a:extLst>
          </p:cNvPr>
          <p:cNvSpPr txBox="1"/>
          <p:nvPr/>
        </p:nvSpPr>
        <p:spPr>
          <a:xfrm>
            <a:off x="3048754" y="262550"/>
            <a:ext cx="8702643" cy="1345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Назначение ВПР – оценить уровень общеобразовательной подготовки обучающихся в соответствии с требованиями ФГОС.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A964241-36B4-B568-9D34-5167175E96A4}"/>
              </a:ext>
            </a:extLst>
          </p:cNvPr>
          <p:cNvSpPr txBox="1"/>
          <p:nvPr/>
        </p:nvSpPr>
        <p:spPr>
          <a:xfrm>
            <a:off x="3048754" y="2437305"/>
            <a:ext cx="8938033" cy="1490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Всероссийские проверочные работы – новая процедура оценки качества общего образования, которая согласно приказу министерства образования и науки РФ от 27.01.2017 года № 69 «О проведении мониторинга качества образования» с 2017 года вошла в штатный режим.</a:t>
            </a:r>
          </a:p>
        </p:txBody>
      </p:sp>
      <p:pic>
        <p:nvPicPr>
          <p:cNvPr id="2056" name="Picture 8" descr="Picture background">
            <a:extLst>
              <a:ext uri="{FF2B5EF4-FFF2-40B4-BE49-F238E27FC236}">
                <a16:creationId xmlns:a16="http://schemas.microsoft.com/office/drawing/2014/main" xmlns="" id="{C3D3F675-4FA9-0E51-278C-D0AB6AFFE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835" y="4372391"/>
            <a:ext cx="3452388" cy="194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77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AADDFC0-4408-1D7A-BA04-11B35B0EA753}"/>
              </a:ext>
            </a:extLst>
          </p:cNvPr>
          <p:cNvSpPr txBox="1"/>
          <p:nvPr/>
        </p:nvSpPr>
        <p:spPr>
          <a:xfrm>
            <a:off x="1086414" y="144855"/>
            <a:ext cx="10592555" cy="411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Проведение ВПР направлено на помощь обучающимся, их родителям и школе, с тем чтобы: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1F6A118-5167-EB77-734C-DACBD8A5B854}"/>
              </a:ext>
            </a:extLst>
          </p:cNvPr>
          <p:cNvSpPr txBox="1"/>
          <p:nvPr/>
        </p:nvSpPr>
        <p:spPr>
          <a:xfrm>
            <a:off x="1004935" y="1276474"/>
            <a:ext cx="10674034" cy="2962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• выявить сильные и слабые места в преподавании предмета и скорректировать процесс обучения (в частности, с целью работы с отстающими обучающимися);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• спланировать обучение педагогов на курсах повышения квалификации;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• позволить детям избежать лишних стрессов на ГИА;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• определить учителю и родителю образовательную траекторию ребенка;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• определить, на каком реальном образовательном уровне по отношению к требованиям ФГОС находится школа, класс и ребенок.</a:t>
            </a:r>
          </a:p>
        </p:txBody>
      </p:sp>
    </p:spTree>
    <p:extLst>
      <p:ext uri="{BB962C8B-B14F-4D97-AF65-F5344CB8AC3E}">
        <p14:creationId xmlns:p14="http://schemas.microsoft.com/office/powerpoint/2010/main" val="1626652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2A6D562-5F0A-92EA-67A6-3ADEA778DDFB}"/>
              </a:ext>
            </a:extLst>
          </p:cNvPr>
          <p:cNvSpPr txBox="1"/>
          <p:nvPr/>
        </p:nvSpPr>
        <p:spPr>
          <a:xfrm>
            <a:off x="3247176" y="1837785"/>
            <a:ext cx="7176984" cy="3129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«</a:t>
            </a:r>
            <a:r>
              <a:rPr lang="ru-RU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Скажи мне - и я забуду, учи меня - и я могу запомнить, вовлекай меня - и я научусь»                                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b="1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          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Бенджамин </a:t>
            </a:r>
            <a:r>
              <a:rPr lang="ru-RU" sz="3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Франклин</a:t>
            </a:r>
            <a:endParaRPr lang="ru-RU" sz="3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504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5E9BA0-22BF-57B7-D39B-B02950BDC6A9}"/>
              </a:ext>
            </a:extLst>
          </p:cNvPr>
          <p:cNvSpPr txBox="1"/>
          <p:nvPr/>
        </p:nvSpPr>
        <p:spPr>
          <a:xfrm>
            <a:off x="977774" y="325925"/>
            <a:ext cx="10474859" cy="4817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1.     Тщательно изучить описание и демоверсию ВПР (цель – понять особенности заданий, которые будут предложены учащимся в этом году);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     Оценить готовность учащихся к ВПР, выявить проблемы, как для данного класса, так и индивидуально для каждого ученика;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     Спланировать работу по отработке умений и развития навыков выполнения заданий;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4.   Предупредить детей, что 5-10 минут на каждом уроке географии будем уделять внимание повторению изученного материала </a:t>
            </a:r>
            <a:r>
              <a:rPr lang="ru-RU" sz="20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5. Провести психологическую подготовку обучающихся к ВПР, не пугая школьников предстоящей работой, а убедить их в том, что если очень постараться, то можно получить очень приличный балл.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46161D-6A30-379E-1254-067ADC9644F5}"/>
              </a:ext>
            </a:extLst>
          </p:cNvPr>
          <p:cNvSpPr txBox="1"/>
          <p:nvPr/>
        </p:nvSpPr>
        <p:spPr>
          <a:xfrm>
            <a:off x="1050202" y="199176"/>
            <a:ext cx="11479794" cy="538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kern="1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Как помочь учащимся подготовиться к ВПР?</a:t>
            </a:r>
            <a:endParaRPr lang="ru-RU" sz="2800" kern="1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34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работ на уроке при подготовке к ВПР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1.Работа со схемами;</a:t>
            </a:r>
            <a:endParaRPr lang="ru-RU" sz="32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2. </a:t>
            </a:r>
            <a:r>
              <a:rPr lang="ru-RU" sz="3200" b="1" dirty="0">
                <a:solidFill>
                  <a:schemeClr val="tx1"/>
                </a:solidFill>
              </a:rPr>
              <a:t>задания-соотношения</a:t>
            </a:r>
            <a:r>
              <a:rPr lang="ru-RU" sz="3200" b="1" dirty="0" smtClean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3. </a:t>
            </a:r>
            <a:r>
              <a:rPr lang="ru-RU" sz="3200" b="1" dirty="0">
                <a:solidFill>
                  <a:schemeClr val="tx1"/>
                </a:solidFill>
              </a:rPr>
              <a:t>анализ текста</a:t>
            </a:r>
            <a:r>
              <a:rPr lang="ru-RU" sz="3200" b="1" dirty="0" smtClean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4. </a:t>
            </a:r>
            <a:r>
              <a:rPr lang="ru-RU" sz="3200" b="1" dirty="0">
                <a:solidFill>
                  <a:schemeClr val="tx1"/>
                </a:solidFill>
              </a:rPr>
              <a:t>работа со статистическим материалом;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 5. работа </a:t>
            </a:r>
            <a:r>
              <a:rPr lang="ru-RU" sz="3200" b="1" dirty="0">
                <a:solidFill>
                  <a:schemeClr val="tx1"/>
                </a:solidFill>
              </a:rPr>
              <a:t>с картографическим материалом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843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456" y="1676690"/>
            <a:ext cx="10181202" cy="35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993" y="251486"/>
            <a:ext cx="6867934" cy="46219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60023" y="4904310"/>
            <a:ext cx="7733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Запишите названия материков, обозначенных на карте буквами А и Б.</a:t>
            </a:r>
          </a:p>
        </p:txBody>
      </p:sp>
    </p:spTree>
    <p:extLst>
      <p:ext uri="{BB962C8B-B14F-4D97-AF65-F5344CB8AC3E}">
        <p14:creationId xmlns:p14="http://schemas.microsoft.com/office/powerpoint/2010/main" val="408506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215" y="1578272"/>
            <a:ext cx="10181202" cy="3596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99" y="186281"/>
            <a:ext cx="4890135" cy="42537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96000" y="145476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ОБОЗНАЧЕНИЕ МОРЕЙ НА </a:t>
            </a:r>
            <a:r>
              <a:rPr lang="ru-RU" dirty="0" smtClean="0"/>
              <a:t>КАРТЕ</a:t>
            </a:r>
          </a:p>
          <a:p>
            <a:r>
              <a:rPr lang="ru-RU" dirty="0" smtClean="0"/>
              <a:t>A</a:t>
            </a:r>
            <a:r>
              <a:rPr lang="ru-RU" dirty="0"/>
              <a:t>)  </a:t>
            </a:r>
            <a:r>
              <a:rPr lang="ru-RU" dirty="0" smtClean="0"/>
              <a:t>Б</a:t>
            </a:r>
            <a:r>
              <a:rPr lang="ru-RU" dirty="0"/>
              <a:t>)  </a:t>
            </a:r>
            <a:r>
              <a:rPr lang="ru-RU" dirty="0" smtClean="0"/>
              <a:t> В</a:t>
            </a:r>
            <a:r>
              <a:rPr lang="ru-RU" dirty="0"/>
              <a:t>)  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ТИПЫ МОРЕЙ </a:t>
            </a:r>
          </a:p>
          <a:p>
            <a:r>
              <a:rPr lang="ru-RU" dirty="0" smtClean="0"/>
              <a:t>1</a:t>
            </a:r>
            <a:r>
              <a:rPr lang="ru-RU" dirty="0"/>
              <a:t>)  внутреннее2)  окраинное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98766" y="4725629"/>
            <a:ext cx="7994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Запишите в таблицу выбранные цифры под соответствующими буквами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215853"/>
              </p:ext>
            </p:extLst>
          </p:nvPr>
        </p:nvGraphicFramePr>
        <p:xfrm>
          <a:off x="4165432" y="5298729"/>
          <a:ext cx="328910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6368"/>
                <a:gridCol w="1096368"/>
                <a:gridCol w="1096368"/>
              </a:tblGrid>
              <a:tr h="21169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1169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764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842" y="261256"/>
            <a:ext cx="6712315" cy="43891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4630" y="4830132"/>
            <a:ext cx="9988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Озеро Виктория относится к числу крупнейших озёр Земли. Отметьте его знаком «V»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1796479713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127</TotalTime>
  <Words>463</Words>
  <Application>Microsoft Office PowerPoint</Application>
  <PresentationFormat>Широкоэкранный</PresentationFormat>
  <Paragraphs>109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Aptos</vt:lpstr>
      <vt:lpstr>Arial</vt:lpstr>
      <vt:lpstr>Corbel</vt:lpstr>
      <vt:lpstr>Gill Sans MT</vt:lpstr>
      <vt:lpstr>GolosText</vt:lpstr>
      <vt:lpstr>Impact</vt:lpstr>
      <vt:lpstr>Times New Roman</vt:lpstr>
      <vt:lpstr>Эмблема</vt:lpstr>
      <vt:lpstr>ПРИМЕНЕНИЕ ЗАДАНИЙ  ВПР НА РАЗНЫХ ЭТАПАХ УРОКА. ЦЕЛЕСООБРАЗНОСТЬ ИХ ВЫБОРА.  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работ на уроке при подготовке к ВПР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Помощь при подготовке к Впр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ЗАДАНИЙ  ВПР НА РАЗНЫХ ЭТАПАХ УРОКА. ЦЕЛЕСООБРАЗНОСТЬ ИХ ВЫБОРА.</dc:title>
  <dc:creator>NOVOROSSIYA</dc:creator>
  <cp:lastModifiedBy>Учетная запись Майкрософт</cp:lastModifiedBy>
  <cp:revision>10</cp:revision>
  <dcterms:created xsi:type="dcterms:W3CDTF">2025-02-17T16:10:35Z</dcterms:created>
  <dcterms:modified xsi:type="dcterms:W3CDTF">2025-10-08T15:50:08Z</dcterms:modified>
</cp:coreProperties>
</file>