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256" r:id="rId2"/>
    <p:sldId id="294" r:id="rId3"/>
    <p:sldId id="285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5" r:id="rId13"/>
    <p:sldId id="296" r:id="rId14"/>
    <p:sldId id="297" r:id="rId15"/>
    <p:sldId id="323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2" r:id="rId29"/>
    <p:sldId id="311" r:id="rId30"/>
    <p:sldId id="315" r:id="rId31"/>
    <p:sldId id="316" r:id="rId32"/>
    <p:sldId id="314" r:id="rId33"/>
    <p:sldId id="317" r:id="rId34"/>
    <p:sldId id="320" r:id="rId35"/>
    <p:sldId id="318" r:id="rId36"/>
    <p:sldId id="319" r:id="rId37"/>
    <p:sldId id="321" r:id="rId38"/>
    <p:sldId id="322" r:id="rId39"/>
    <p:sldId id="269" r:id="rId4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57" autoAdjust="0"/>
  </p:normalViewPr>
  <p:slideViewPr>
    <p:cSldViewPr>
      <p:cViewPr varScale="1">
        <p:scale>
          <a:sx n="87" d="100"/>
          <a:sy n="87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E60AA-481B-49D6-B526-3697ACA8788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14ACF-A1CF-4CB8-8685-01379F4E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6360" y="1916832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Задание </a:t>
            </a:r>
            <a:r>
              <a:rPr lang="ru-RU" sz="4400" b="1" dirty="0" smtClean="0">
                <a:solidFill>
                  <a:srgbClr val="FF0000"/>
                </a:solidFill>
              </a:rPr>
              <a:t>5. Орфографический анализ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450912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«Трудовская школа»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Боридько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Виктория Валерьевна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448272" cy="14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7241" r="12195" b="6211"/>
          <a:stretch/>
        </p:blipFill>
        <p:spPr bwMode="auto">
          <a:xfrm>
            <a:off x="179512" y="1268760"/>
            <a:ext cx="87129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26886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Непроверяемая безударная гласная в корне слова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354"/>
            <a:ext cx="2088232" cy="9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401469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Обратить внимание!!!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222" y="2060848"/>
            <a:ext cx="849694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</a:t>
            </a:r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r>
              <a:rPr lang="ru-RU" sz="4400" dirty="0" smtClean="0"/>
              <a:t>ра – г</a:t>
            </a:r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r>
              <a:rPr lang="ru-RU" sz="4400" dirty="0" smtClean="0"/>
              <a:t>ры</a:t>
            </a:r>
            <a:endParaRPr lang="ru-RU" sz="900" dirty="0" smtClean="0"/>
          </a:p>
          <a:p>
            <a:endParaRPr lang="ru-RU" sz="900" dirty="0" smtClean="0"/>
          </a:p>
          <a:p>
            <a:r>
              <a:rPr lang="ru-RU" sz="4400" dirty="0" smtClean="0"/>
              <a:t>К</a:t>
            </a:r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r>
              <a:rPr lang="ru-RU" sz="4400" dirty="0" smtClean="0"/>
              <a:t>са – к</a:t>
            </a:r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r>
              <a:rPr lang="ru-RU" sz="4400" dirty="0" smtClean="0"/>
              <a:t>сы</a:t>
            </a:r>
          </a:p>
          <a:p>
            <a:endParaRPr lang="ru-RU" sz="900" dirty="0" smtClean="0"/>
          </a:p>
          <a:p>
            <a:r>
              <a:rPr lang="ru-RU" sz="4400" dirty="0" smtClean="0"/>
              <a:t>Г</a:t>
            </a:r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r>
              <a:rPr lang="ru-RU" sz="4400" dirty="0" smtClean="0"/>
              <a:t>ризонт – непроверяемая гласная</a:t>
            </a:r>
          </a:p>
          <a:p>
            <a:endParaRPr lang="ru-RU" sz="900" dirty="0" smtClean="0"/>
          </a:p>
          <a:p>
            <a:r>
              <a:rPr lang="ru-RU" sz="4400" dirty="0" smtClean="0"/>
              <a:t>Ум</a:t>
            </a:r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r>
              <a:rPr lang="ru-RU" sz="4400" dirty="0" smtClean="0"/>
              <a:t>ротворённый - м</a:t>
            </a:r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r>
              <a:rPr lang="ru-RU" sz="4400" dirty="0" smtClean="0"/>
              <a:t>р</a:t>
            </a:r>
            <a:endParaRPr lang="ru-RU" sz="4400" dirty="0"/>
          </a:p>
        </p:txBody>
      </p:sp>
      <p:sp>
        <p:nvSpPr>
          <p:cNvPr id="5" name="Арка 4"/>
          <p:cNvSpPr/>
          <p:nvPr/>
        </p:nvSpPr>
        <p:spPr>
          <a:xfrm>
            <a:off x="395536" y="2132856"/>
            <a:ext cx="1061864" cy="14401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2483768" y="2179847"/>
            <a:ext cx="1061864" cy="14401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377719" y="2996952"/>
            <a:ext cx="1061864" cy="14401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2543333" y="2924944"/>
            <a:ext cx="1061864" cy="14401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483804" y="3717031"/>
            <a:ext cx="2530896" cy="29050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908651" y="5301208"/>
            <a:ext cx="1061864" cy="17741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6012160" y="5295528"/>
            <a:ext cx="1061864" cy="14401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3014700" y="2060848"/>
            <a:ext cx="59566" cy="263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074265" y="2924944"/>
            <a:ext cx="92835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660232" y="5176529"/>
            <a:ext cx="59566" cy="263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9" y="188640"/>
            <a:ext cx="2448272" cy="14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63138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Формулировка задания: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774" y="141277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БЛЕСТИТ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написание безударной чередующейся гласной в корне зависит от последующих согласных</a:t>
            </a:r>
          </a:p>
          <a:p>
            <a:pPr marL="342900" indent="-342900" algn="just">
              <a:buFontTx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ПРОДАВЕЦ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написание безударной гласной в корне слова проверяется подбором формы слова, в котором эта гласная находится под ударением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РАССТИЛАТЬСЯ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написание безударной чередующейся гласной в корне слова зависит от его лексического значения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ПРЕДЛАГАЕТ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написание безударной чередующейся гласной в корне зависит от ударения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АПЛОДИСМЕНТЫ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 корне слова пишутся непроверяемые безударные гласные – А, 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1331640" y="1412776"/>
            <a:ext cx="936104" cy="140586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2030962" y="2180634"/>
            <a:ext cx="288032" cy="140586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1879441" y="3284984"/>
            <a:ext cx="936104" cy="70293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2174978" y="4365104"/>
            <a:ext cx="640567" cy="70293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1452767" y="5085184"/>
            <a:ext cx="936104" cy="140586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63138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Формулировка задания: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774" y="141277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БЛЕСТИТ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написание безударной чередующейся гласной в корне зависит от последующих согласных</a:t>
            </a:r>
          </a:p>
          <a:p>
            <a:pPr marL="342900" indent="-342900" algn="just">
              <a:buFontTx/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написание безударной гласной в корне слова проверяется подбором формы слова, в котором эта гласная находится под ударением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РАССТИЛАТЬСЯ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написание безударной чередующейся гласной в корне слова зависит от его лексического значения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ПРЕДЛАГАЕТ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написание безударной чередующейся гласной в корне зависит от ударения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АПЛОДИСМЕНТЫ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в корне слова пишутся непроверяемые безударные гласные – А, О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1331640" y="1412776"/>
            <a:ext cx="936104" cy="140586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2030962" y="2180634"/>
            <a:ext cx="288032" cy="140586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1879441" y="3284984"/>
            <a:ext cx="936104" cy="70293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2174978" y="4365104"/>
            <a:ext cx="640567" cy="70293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1452767" y="5085184"/>
            <a:ext cx="936104" cy="140586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6367" y="1700808"/>
            <a:ext cx="73448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>
              <a:solidFill>
                <a:srgbClr val="FF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Правописание личных окончаний глаголов и суффиксов причастий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63138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Формулировка задания: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628800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ПОСТЕЛЕШЬ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 окончании глагола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спряжения в форме 2-го лица единственного числа пишется буква Е</a:t>
            </a:r>
          </a:p>
          <a:p>
            <a:pPr marL="342900" indent="-342900" algn="just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НАСТОЯННЫЙ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(на травах) – написание гласной перед -НН- в страдательном причастии прошедшего времени зависит от спряжения глагола</a:t>
            </a:r>
          </a:p>
          <a:p>
            <a:pPr marL="342900" indent="-342900" algn="just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КЛЕЯЩИЙ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(карандаш) – в суффиксе действительного причастия настоящего времени, образованного от глагола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спряжения, пишется буква 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631385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личных окончаний глаголов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6057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 Black" pitchFamily="34" charset="0"/>
              </a:rPr>
              <a:t>Если глагол с безударным личным окончанием, то его спряжение определяется по инфинитиву.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24585" r="12122" b="13366"/>
          <a:stretch/>
        </p:blipFill>
        <p:spPr bwMode="auto">
          <a:xfrm>
            <a:off x="323528" y="2419147"/>
            <a:ext cx="8496944" cy="417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27057" r="12007" b="15533"/>
          <a:stretch/>
        </p:blipFill>
        <p:spPr bwMode="auto">
          <a:xfrm>
            <a:off x="173765" y="1700808"/>
            <a:ext cx="8712969" cy="492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631385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личных окончаний глаголов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6262" y="60152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Ход рассуждений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t="47870" r="10998" b="26065"/>
          <a:stretch/>
        </p:blipFill>
        <p:spPr bwMode="auto">
          <a:xfrm>
            <a:off x="404055" y="1916832"/>
            <a:ext cx="832534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20272" y="4509120"/>
            <a:ext cx="170060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1251" y="478413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Обратить внимание!!!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20943" r="11464" b="18569"/>
          <a:stretch/>
        </p:blipFill>
        <p:spPr bwMode="auto">
          <a:xfrm>
            <a:off x="331934" y="1298765"/>
            <a:ext cx="8592803" cy="518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412776"/>
            <a:ext cx="69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Правописание корней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448272" cy="141916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356992"/>
            <a:ext cx="8208912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7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1251" y="478413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Обратить внимание!!!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420888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молОть</a:t>
            </a:r>
            <a:r>
              <a:rPr lang="ru-RU" sz="4400" b="1" dirty="0" smtClean="0">
                <a:solidFill>
                  <a:srgbClr val="FF0000"/>
                </a:solidFill>
              </a:rPr>
              <a:t> – </a:t>
            </a:r>
            <a:r>
              <a:rPr lang="ru-RU" sz="4400" b="1" dirty="0" err="1" smtClean="0">
                <a:solidFill>
                  <a:srgbClr val="FF0000"/>
                </a:solidFill>
              </a:rPr>
              <a:t>мелЕт</a:t>
            </a:r>
            <a:r>
              <a:rPr lang="ru-RU" sz="4400" b="1" dirty="0" smtClean="0">
                <a:solidFill>
                  <a:srgbClr val="FF0000"/>
                </a:solidFill>
              </a:rPr>
              <a:t> - </a:t>
            </a:r>
            <a:r>
              <a:rPr lang="ru-RU" sz="4400" b="1" dirty="0" err="1" smtClean="0">
                <a:solidFill>
                  <a:srgbClr val="FF0000"/>
                </a:solidFill>
              </a:rPr>
              <a:t>мелЮт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350" y="4046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суффиксов причастий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40845" r="11463" b="11967"/>
          <a:stretch/>
        </p:blipFill>
        <p:spPr bwMode="auto">
          <a:xfrm>
            <a:off x="326030" y="1541376"/>
            <a:ext cx="8424936" cy="404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350" y="4046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суффиксов причастий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31479" r="11755" b="24814"/>
          <a:stretch/>
        </p:blipFill>
        <p:spPr bwMode="auto">
          <a:xfrm>
            <a:off x="395536" y="1772816"/>
            <a:ext cx="8355430" cy="37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350" y="4046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суффиксов причастий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33431" r="10732" b="29496"/>
          <a:stretch/>
        </p:blipFill>
        <p:spPr bwMode="auto">
          <a:xfrm>
            <a:off x="395536" y="1772816"/>
            <a:ext cx="84969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350" y="4046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суффиксов причастий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28358" r="11756" b="4562"/>
          <a:stretch/>
        </p:blipFill>
        <p:spPr bwMode="auto">
          <a:xfrm>
            <a:off x="252507" y="1556792"/>
            <a:ext cx="827993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63138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Формулировка задания: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628800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ПОСТЕЛЕШЬ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 окончании глагола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спряжения в форме 2-го лица единственного числа пишется буква Е</a:t>
            </a:r>
          </a:p>
          <a:p>
            <a:pPr marL="342900" indent="-342900" algn="just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НАСТОЯННЫЙ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(на травах) – написание гласной перед –НН- в страдательном причастии прошедшего времени зависит от спряжения глагола</a:t>
            </a:r>
          </a:p>
          <a:p>
            <a:pPr marL="342900" indent="-342900" algn="just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КЛЕЯЩИЙ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(карандаш) – в суффиксе действительного причастия настоящего времени, образованного от глагола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спряжения, пишется буква 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63138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Формулировка задания: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628800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ПОСТЕЛЕШЬ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в окончании глагола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спряжения в форме 2-го лица единственного числа пишется буква Е</a:t>
            </a:r>
          </a:p>
          <a:p>
            <a:pPr marL="342900" indent="-342900" algn="just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НАСТОЯННЫЙ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(на травах) – написание гласной перед –НН- в страдательном причастии прошедшего времени зависит от спряжения глагола</a:t>
            </a:r>
          </a:p>
          <a:p>
            <a:pPr marL="342900" indent="-342900" algn="just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КЛЕЯЩИЙ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(карандаш) – в суффиксе действительного причастия настоящего времени, образованного от глагола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спряжения, пишется буква 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6367" y="1700808"/>
            <a:ext cx="73448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>
              <a:solidFill>
                <a:srgbClr val="FF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Правописание </a:t>
            </a:r>
            <a:r>
              <a:rPr lang="ru-RU" sz="4000" b="1" i="1" dirty="0" smtClean="0">
                <a:solidFill>
                  <a:srgbClr val="FF0000"/>
                </a:solidFill>
              </a:rPr>
              <a:t>суффиксов разных частей речи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1800" y="631385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суффиксов глаголов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348880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КОМАНДОВАТЬ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правописание суффикса зависит от формы настоящего времени 1-го лица единственного лица этого глагола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915816" y="2204864"/>
            <a:ext cx="36004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75856" y="2204864"/>
            <a:ext cx="288032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1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t="18160" r="39122" b="56293"/>
          <a:stretch/>
        </p:blipFill>
        <p:spPr bwMode="auto">
          <a:xfrm>
            <a:off x="539552" y="1316562"/>
            <a:ext cx="5760640" cy="211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28878" r="18707" b="48962"/>
          <a:stretch/>
        </p:blipFill>
        <p:spPr bwMode="auto">
          <a:xfrm>
            <a:off x="6305872" y="1316563"/>
            <a:ext cx="2441781" cy="19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6" t="20292" r="18415" b="54858"/>
          <a:stretch/>
        </p:blipFill>
        <p:spPr bwMode="auto">
          <a:xfrm>
            <a:off x="539552" y="3717032"/>
            <a:ext cx="8208101" cy="213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63138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Формулировка задания: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774" y="141277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БЛЕСТИТ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написание безударной чередующейся гласной в корне зависит от последующих согласных</a:t>
            </a:r>
          </a:p>
          <a:p>
            <a:pPr marL="342900" indent="-342900" algn="just">
              <a:buFontTx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ПРОДАВЕЦ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написание безударной гласной в корне слова проверяется подбором формы слова, в котором эта гласная находится под ударением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РАССТИЛАТЬСЯ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написание безударной чередующейся гласной в корне слова зависит от его лексического значения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ПРЕДЛАГАЕТ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написание безударной чередующейся гласной в корне зависит от ударения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АПЛОДИСМЕНТЫ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 корне слова пишутся непроверяемые безударные гласные – А, 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1331640" y="1412776"/>
            <a:ext cx="936104" cy="140586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2030962" y="2180634"/>
            <a:ext cx="288032" cy="140586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1879441" y="3284984"/>
            <a:ext cx="936104" cy="70293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2174978" y="4365104"/>
            <a:ext cx="640567" cy="70293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1452767" y="5085184"/>
            <a:ext cx="936104" cy="140586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7836" y="6861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Формулировка задания: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966" y="1556792"/>
            <a:ext cx="77048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КОМАНДОВАТЬ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правописание суффикса зависит от формы настоящего времени 1-го лица единственного лица этого глагола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КОМАНД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УЮ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лицо единственного числа настоящего времени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06350" y="1412776"/>
            <a:ext cx="404495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92319" y="1412776"/>
            <a:ext cx="216024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6" t="20292" r="39169" b="54858"/>
          <a:stretch/>
        </p:blipFill>
        <p:spPr bwMode="auto">
          <a:xfrm>
            <a:off x="1043608" y="4005064"/>
            <a:ext cx="7416824" cy="213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2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1800" y="631385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суффиксов наречий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220" y="234888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 наречии написание суффикса зависит от ударения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НЕТ! ЗАВИСИТ ОТ ПРИСТАВКИ!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26785" y="2204865"/>
            <a:ext cx="108012" cy="231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4797" y="2224269"/>
            <a:ext cx="101488" cy="231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4367" r="2862" b="9491"/>
          <a:stretch/>
        </p:blipFill>
        <p:spPr>
          <a:xfrm>
            <a:off x="611560" y="1484784"/>
            <a:ext cx="7992887" cy="46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6367" y="1694114"/>
            <a:ext cx="73448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>
              <a:solidFill>
                <a:srgbClr val="FF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Правописание 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–Н- и –НН- в различных частях речи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7836" y="6861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Формулировка задания: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966" y="1556792"/>
            <a:ext cx="77048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ЛИМОННЫЙ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 имени прилагательном, образованном от существительного с основой на -Н- при помощи суффикса -Н-, пишется НН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КОЖАНЫЙ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 имени прилагательном, образованном от существительного с помощью суффикса -АН-, пишется одна буква Н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МЕДЛЕННО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(идёт) – в наречии на –о пишется столько букв Н, сколько в слове, от которого оно образовано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ВЯЗАНЫЙ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(шарф) – пишется одна буква Н, так как имя прилагательное имеет зависимое слово шарф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631385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</a:t>
            </a:r>
            <a:r>
              <a:rPr lang="ru-RU" sz="2800" b="1" dirty="0" smtClean="0">
                <a:solidFill>
                  <a:srgbClr val="FF0000"/>
                </a:solidFill>
              </a:rPr>
              <a:t>-Н- и -НН- в прилагательных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4"/>
          <a:stretch/>
        </p:blipFill>
        <p:spPr>
          <a:xfrm>
            <a:off x="827584" y="1844824"/>
            <a:ext cx="7776864" cy="40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0461" y="4046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</a:t>
            </a:r>
            <a:r>
              <a:rPr lang="ru-RU" sz="2800" b="1" dirty="0" smtClean="0">
                <a:solidFill>
                  <a:srgbClr val="FF0000"/>
                </a:solidFill>
              </a:rPr>
              <a:t>-Н- и -НН- в причастиях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/>
          <a:stretch/>
        </p:blipFill>
        <p:spPr>
          <a:xfrm>
            <a:off x="1439652" y="1358771"/>
            <a:ext cx="6444716" cy="50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0461" y="4462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</a:t>
            </a:r>
            <a:r>
              <a:rPr lang="ru-RU" sz="2800" b="1" dirty="0" smtClean="0">
                <a:solidFill>
                  <a:srgbClr val="FF0000"/>
                </a:solidFill>
              </a:rPr>
              <a:t>-Н- и -НН- в наречиях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9" y="1988840"/>
            <a:ext cx="7704857" cy="35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7836" y="6861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Формулировка задания: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938"/>
            <a:ext cx="2088232" cy="951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966" y="1556792"/>
            <a:ext cx="770485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ЛИМОННЫЙ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в имени прилагательном, образованном от существительного с основой на -Н- при помощи суффикса -Н-, пишется НН</a:t>
            </a:r>
            <a:endParaRPr lang="ru-RU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endParaRPr lang="ru-RU" sz="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КОЖАНЫЙ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в имени прилагательном, образованном от существительного с помощью суффикса -АН-, пишется одна буква Н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МЕДЛЕННО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(идёт) – в наречии на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пишется столько букв Н, сколько в слове, от которого оно образовано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(медленный)</a:t>
            </a:r>
          </a:p>
          <a:p>
            <a:pPr marL="342900" indent="-342900" algn="just">
              <a:buAutoNum type="arabicParenR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ВЯЗАНЫЙ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(шарф) – пишется одна буква Н, так как </a:t>
            </a:r>
            <a:r>
              <a:rPr lang="ru-RU" sz="2400" strike="sngStrike" dirty="0" smtClean="0">
                <a:latin typeface="Times New Roman" pitchFamily="18" charset="0"/>
                <a:cs typeface="Times New Roman" pitchFamily="18" charset="0"/>
              </a:rPr>
              <a:t>имя прилагательное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400" strike="sngStrike" dirty="0" smtClean="0">
                <a:latin typeface="Times New Roman" pitchFamily="18" charset="0"/>
                <a:cs typeface="Times New Roman" pitchFamily="18" charset="0"/>
              </a:rPr>
              <a:t>зависимое слово шарф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Арка 1"/>
          <p:cNvSpPr/>
          <p:nvPr/>
        </p:nvSpPr>
        <p:spPr>
          <a:xfrm>
            <a:off x="1439652" y="1556792"/>
            <a:ext cx="1044116" cy="144016"/>
          </a:xfrm>
          <a:prstGeom prst="blockArc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578797" y="1431335"/>
            <a:ext cx="108012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686810" y="1431336"/>
            <a:ext cx="64689" cy="1974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Арка 15"/>
          <p:cNvSpPr/>
          <p:nvPr/>
        </p:nvSpPr>
        <p:spPr>
          <a:xfrm>
            <a:off x="1364084" y="2742289"/>
            <a:ext cx="702078" cy="144016"/>
          </a:xfrm>
          <a:prstGeom prst="blockArc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132027" y="2725723"/>
            <a:ext cx="177738" cy="1965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2287213" y="2725722"/>
            <a:ext cx="252028" cy="196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5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2060848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Удачи на экзамене!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213992" cy="11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9675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проверить безударную гласную в корне слова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нужно изменить слово или подобрать родственное так, чтобы на эту гласную падало ударение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Например: 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корне слова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пот...плело  -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так как в однокоренном слове 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тЁплый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под ударением слышится и пишется 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(для проверки корней е и ё равнозначны); 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корне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см…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ренный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так как в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однокоренном слове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смирный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под ударением слышится и пишется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2448272" cy="9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5255" y="420633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Чередующиеся гласные в корне слова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580" y="1268760"/>
            <a:ext cx="842236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600" dirty="0" smtClean="0">
                <a:solidFill>
                  <a:srgbClr val="0070C0"/>
                </a:solidFill>
                <a:latin typeface="Arial Black" pitchFamily="34" charset="0"/>
              </a:rPr>
              <a:t>Корни, в которых правописание чередующейся гласной зависит от ударения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solidFill>
                  <a:srgbClr val="7030A0"/>
                </a:solidFill>
                <a:latin typeface="Arial Black" pitchFamily="34" charset="0"/>
              </a:rPr>
              <a:t>Корни, в которых правописание чередующейся гласной зависит от следующего за корнем суффикса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solidFill>
                  <a:srgbClr val="006600"/>
                </a:solidFill>
                <a:latin typeface="Arial Black" pitchFamily="34" charset="0"/>
              </a:rPr>
              <a:t>Корни, в которых правописание чередующейся гласной зависит от характера последних согласных (согласной) корня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Корни, в которых правописание чередующейся гласной зависит от смысла слова</a:t>
            </a:r>
            <a:endParaRPr lang="ru-RU" sz="2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5" y="111159"/>
            <a:ext cx="2822740" cy="10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5255" y="420633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Корни, в которых правописание чередующейся гласной зависит от ударения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t="25366" r="61276" b="11873"/>
          <a:stretch/>
        </p:blipFill>
        <p:spPr bwMode="auto">
          <a:xfrm>
            <a:off x="378093" y="1154832"/>
            <a:ext cx="2592287" cy="541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3454" r="70512" b="10349"/>
          <a:stretch/>
        </p:blipFill>
        <p:spPr bwMode="auto">
          <a:xfrm>
            <a:off x="2970380" y="1436296"/>
            <a:ext cx="2609732" cy="47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10831" r="70512" b="6732"/>
          <a:stretch/>
        </p:blipFill>
        <p:spPr bwMode="auto">
          <a:xfrm>
            <a:off x="5724128" y="1132406"/>
            <a:ext cx="2880320" cy="527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4659" y="61984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Исключение: </a:t>
            </a:r>
            <a:r>
              <a:rPr lang="ru-RU" b="1" dirty="0" smtClean="0"/>
              <a:t>утварь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1458202"/>
            <a:ext cx="17281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7544" y="5157192"/>
            <a:ext cx="22677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03848" y="4005064"/>
            <a:ext cx="20162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01579" y="1556792"/>
            <a:ext cx="198278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116632"/>
            <a:ext cx="2448272" cy="9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5255" y="420633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2. Корни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, в которых правописание чередующейся гласной зависит от следующего за корнем суффикса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5" t="11967" r="49147" b="11779"/>
          <a:stretch/>
        </p:blipFill>
        <p:spPr bwMode="auto">
          <a:xfrm>
            <a:off x="680999" y="1435417"/>
            <a:ext cx="2304256" cy="487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18211" r="52073" b="7937"/>
          <a:stretch/>
        </p:blipFill>
        <p:spPr bwMode="auto">
          <a:xfrm>
            <a:off x="3203849" y="1423792"/>
            <a:ext cx="2697730" cy="48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3" t="13165" r="51390" b="21646"/>
          <a:stretch/>
        </p:blipFill>
        <p:spPr bwMode="auto">
          <a:xfrm>
            <a:off x="5901579" y="1408077"/>
            <a:ext cx="2916324" cy="491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448272" cy="10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5181" y="260648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Arial Black" pitchFamily="34" charset="0"/>
              </a:rPr>
              <a:t>3. Корни</a:t>
            </a:r>
            <a:r>
              <a:rPr lang="ru-RU" sz="2000" dirty="0">
                <a:solidFill>
                  <a:srgbClr val="006600"/>
                </a:solidFill>
                <a:latin typeface="Arial Black" pitchFamily="34" charset="0"/>
              </a:rPr>
              <a:t>, в которых правописание чередующейся гласной зависит от характера последних согласных (согласной) корня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4" t="40715" r="27268" b="14846"/>
          <a:stretch/>
        </p:blipFill>
        <p:spPr bwMode="auto">
          <a:xfrm>
            <a:off x="327787" y="1268760"/>
            <a:ext cx="2664297" cy="360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1" t="17170" r="30926" b="27545"/>
          <a:stretch/>
        </p:blipFill>
        <p:spPr bwMode="auto">
          <a:xfrm>
            <a:off x="3131840" y="1519861"/>
            <a:ext cx="230425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4" t="30959" r="30707" b="36567"/>
          <a:stretch/>
        </p:blipFill>
        <p:spPr bwMode="auto">
          <a:xfrm>
            <a:off x="3243942" y="4832229"/>
            <a:ext cx="2192221" cy="18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6" t="18178" r="30781" b="31592"/>
          <a:stretch/>
        </p:blipFill>
        <p:spPr bwMode="auto">
          <a:xfrm>
            <a:off x="6053477" y="1364162"/>
            <a:ext cx="2754352" cy="430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69"/>
            <a:ext cx="2088299" cy="10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5181" y="260648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4. Корни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, в которых правописание чередующейся гласной зависит от смысла слова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3" t="11431" r="18195" b="12039"/>
          <a:stretch/>
        </p:blipFill>
        <p:spPr bwMode="auto">
          <a:xfrm>
            <a:off x="539552" y="1304787"/>
            <a:ext cx="2592288" cy="54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6" t="8965" r="12195" b="4780"/>
          <a:stretch/>
        </p:blipFill>
        <p:spPr bwMode="auto">
          <a:xfrm>
            <a:off x="3419872" y="1276311"/>
            <a:ext cx="2471633" cy="510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7" t="25220" r="12171" b="22488"/>
          <a:stretch/>
        </p:blipFill>
        <p:spPr bwMode="auto">
          <a:xfrm>
            <a:off x="6017032" y="1276311"/>
            <a:ext cx="2659424" cy="481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5" y="130688"/>
            <a:ext cx="2232248" cy="9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898</TotalTime>
  <Words>910</Words>
  <Application>Microsoft Office PowerPoint</Application>
  <PresentationFormat>Экран (4:3)</PresentationFormat>
  <Paragraphs>102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1</cp:lastModifiedBy>
  <cp:revision>35</cp:revision>
  <cp:lastPrinted>2019-12-11T08:34:31Z</cp:lastPrinted>
  <dcterms:created xsi:type="dcterms:W3CDTF">2019-11-12T19:49:33Z</dcterms:created>
  <dcterms:modified xsi:type="dcterms:W3CDTF">2020-02-18T21:07:54Z</dcterms:modified>
</cp:coreProperties>
</file>