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handoutMasterIdLst>
    <p:handoutMasterId r:id="rId41"/>
  </p:handoutMasterIdLst>
  <p:sldIdLst>
    <p:sldId id="256" r:id="rId2"/>
    <p:sldId id="294" r:id="rId3"/>
    <p:sldId id="285" r:id="rId4"/>
    <p:sldId id="284" r:id="rId5"/>
    <p:sldId id="286" r:id="rId6"/>
    <p:sldId id="287" r:id="rId7"/>
    <p:sldId id="288" r:id="rId8"/>
    <p:sldId id="289" r:id="rId9"/>
    <p:sldId id="290" r:id="rId10"/>
    <p:sldId id="291" r:id="rId11"/>
    <p:sldId id="292" r:id="rId12"/>
    <p:sldId id="295" r:id="rId13"/>
    <p:sldId id="296" r:id="rId14"/>
    <p:sldId id="297" r:id="rId15"/>
    <p:sldId id="323" r:id="rId16"/>
    <p:sldId id="299" r:id="rId17"/>
    <p:sldId id="300" r:id="rId18"/>
    <p:sldId id="301" r:id="rId19"/>
    <p:sldId id="302" r:id="rId20"/>
    <p:sldId id="303" r:id="rId21"/>
    <p:sldId id="304" r:id="rId22"/>
    <p:sldId id="305" r:id="rId23"/>
    <p:sldId id="306" r:id="rId24"/>
    <p:sldId id="307" r:id="rId25"/>
    <p:sldId id="308" r:id="rId26"/>
    <p:sldId id="309" r:id="rId27"/>
    <p:sldId id="310" r:id="rId28"/>
    <p:sldId id="312" r:id="rId29"/>
    <p:sldId id="311" r:id="rId30"/>
    <p:sldId id="315" r:id="rId31"/>
    <p:sldId id="316" r:id="rId32"/>
    <p:sldId id="314" r:id="rId33"/>
    <p:sldId id="317" r:id="rId34"/>
    <p:sldId id="320" r:id="rId35"/>
    <p:sldId id="318" r:id="rId36"/>
    <p:sldId id="319" r:id="rId37"/>
    <p:sldId id="321" r:id="rId38"/>
    <p:sldId id="322" r:id="rId39"/>
    <p:sldId id="269" r:id="rId40"/>
  </p:sldIdLst>
  <p:sldSz cx="9144000" cy="6858000" type="screen4x3"/>
  <p:notesSz cx="6858000" cy="994727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957" autoAdjust="0"/>
  </p:normalViewPr>
  <p:slideViewPr>
    <p:cSldViewPr>
      <p:cViewPr varScale="1">
        <p:scale>
          <a:sx n="87" d="100"/>
          <a:sy n="87" d="100"/>
        </p:scale>
        <p:origin x="-143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CFE60AA-481B-49D6-B526-3697ACA87880}" type="datetimeFigureOut">
              <a:rPr lang="ru-RU" smtClean="0"/>
              <a:t>18.02.2020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48185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9448185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4A14ACF-A1CF-4CB8-8685-01379F4EAF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2188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18.02.2020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18.02.2020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18.02.2020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18.02.2020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18.02.2020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18.02.2020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18.02.2020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18.02.2020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18.02.2020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18.02.2020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18.02.2020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t>18.02.2020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jp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jpg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jp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jpg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916360" y="1916832"/>
            <a:ext cx="7344816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FF0000"/>
                </a:solidFill>
              </a:rPr>
              <a:t>Задание </a:t>
            </a:r>
            <a:r>
              <a:rPr lang="ru-RU" sz="4400" b="1" dirty="0" smtClean="0">
                <a:solidFill>
                  <a:srgbClr val="FF0000"/>
                </a:solidFill>
              </a:rPr>
              <a:t>5. Орфографический анализ</a:t>
            </a:r>
            <a:endParaRPr lang="ru-RU" sz="4400" b="1" dirty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851920" y="4509120"/>
            <a:ext cx="482453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учитель русского языка и литературы 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МБОУ «Трудовская школа»</a:t>
            </a:r>
          </a:p>
          <a:p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Боридько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Виктория Валерьевна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332656"/>
            <a:ext cx="2448272" cy="1419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7777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39" t="7241" r="12195" b="6211"/>
          <a:stretch/>
        </p:blipFill>
        <p:spPr bwMode="auto">
          <a:xfrm>
            <a:off x="179512" y="1268760"/>
            <a:ext cx="8712968" cy="54726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987824" y="268866"/>
            <a:ext cx="56166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</a:rPr>
              <a:t>Непроверяемая безударная гласная в корне слова</a:t>
            </a:r>
            <a:endParaRPr lang="ru-RU" sz="2400" b="1" dirty="0">
              <a:solidFill>
                <a:srgbClr val="C00000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44354"/>
            <a:ext cx="2088232" cy="925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1081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843808" y="401469"/>
            <a:ext cx="583264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dirty="0" smtClean="0">
                <a:solidFill>
                  <a:srgbClr val="C00000"/>
                </a:solidFill>
                <a:latin typeface="Arial Black" pitchFamily="34" charset="0"/>
              </a:rPr>
              <a:t>Обратить внимание!!!</a:t>
            </a:r>
            <a:endParaRPr lang="ru-RU" sz="4400" dirty="0">
              <a:solidFill>
                <a:srgbClr val="C00000"/>
              </a:solidFill>
              <a:latin typeface="Arial Black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11222" y="2060848"/>
            <a:ext cx="8496943" cy="38933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 smtClean="0"/>
              <a:t>Г</a:t>
            </a:r>
            <a:r>
              <a:rPr lang="ru-RU" sz="4400" b="1" dirty="0" smtClean="0">
                <a:solidFill>
                  <a:srgbClr val="C00000"/>
                </a:solidFill>
              </a:rPr>
              <a:t>о</a:t>
            </a:r>
            <a:r>
              <a:rPr lang="ru-RU" sz="4400" dirty="0" smtClean="0"/>
              <a:t>ра – г</a:t>
            </a:r>
            <a:r>
              <a:rPr lang="ru-RU" sz="4400" b="1" dirty="0" smtClean="0">
                <a:solidFill>
                  <a:srgbClr val="C00000"/>
                </a:solidFill>
              </a:rPr>
              <a:t>о</a:t>
            </a:r>
            <a:r>
              <a:rPr lang="ru-RU" sz="4400" dirty="0" smtClean="0"/>
              <a:t>ры</a:t>
            </a:r>
            <a:endParaRPr lang="ru-RU" sz="900" dirty="0" smtClean="0"/>
          </a:p>
          <a:p>
            <a:endParaRPr lang="ru-RU" sz="900" dirty="0" smtClean="0"/>
          </a:p>
          <a:p>
            <a:r>
              <a:rPr lang="ru-RU" sz="4400" dirty="0" smtClean="0"/>
              <a:t>К</a:t>
            </a:r>
            <a:r>
              <a:rPr lang="ru-RU" sz="4400" b="1" dirty="0" smtClean="0">
                <a:solidFill>
                  <a:srgbClr val="C00000"/>
                </a:solidFill>
              </a:rPr>
              <a:t>о</a:t>
            </a:r>
            <a:r>
              <a:rPr lang="ru-RU" sz="4400" dirty="0" smtClean="0"/>
              <a:t>са – к</a:t>
            </a:r>
            <a:r>
              <a:rPr lang="ru-RU" sz="4400" b="1" dirty="0" smtClean="0">
                <a:solidFill>
                  <a:srgbClr val="C00000"/>
                </a:solidFill>
              </a:rPr>
              <a:t>о</a:t>
            </a:r>
            <a:r>
              <a:rPr lang="ru-RU" sz="4400" dirty="0" smtClean="0"/>
              <a:t>сы</a:t>
            </a:r>
          </a:p>
          <a:p>
            <a:endParaRPr lang="ru-RU" sz="900" dirty="0" smtClean="0"/>
          </a:p>
          <a:p>
            <a:r>
              <a:rPr lang="ru-RU" sz="4400" dirty="0" smtClean="0"/>
              <a:t>Г</a:t>
            </a:r>
            <a:r>
              <a:rPr lang="ru-RU" sz="4400" b="1" dirty="0" smtClean="0">
                <a:solidFill>
                  <a:srgbClr val="C00000"/>
                </a:solidFill>
              </a:rPr>
              <a:t>о</a:t>
            </a:r>
            <a:r>
              <a:rPr lang="ru-RU" sz="4400" dirty="0" smtClean="0"/>
              <a:t>ризонт – непроверяемая гласная</a:t>
            </a:r>
          </a:p>
          <a:p>
            <a:endParaRPr lang="ru-RU" sz="900" dirty="0" smtClean="0"/>
          </a:p>
          <a:p>
            <a:r>
              <a:rPr lang="ru-RU" sz="4400" dirty="0" smtClean="0"/>
              <a:t>Ум</a:t>
            </a:r>
            <a:r>
              <a:rPr lang="ru-RU" sz="4400" b="1" dirty="0" smtClean="0">
                <a:solidFill>
                  <a:srgbClr val="C00000"/>
                </a:solidFill>
              </a:rPr>
              <a:t>и</a:t>
            </a:r>
            <a:r>
              <a:rPr lang="ru-RU" sz="4400" dirty="0" smtClean="0"/>
              <a:t>ротворённый - м</a:t>
            </a:r>
            <a:r>
              <a:rPr lang="ru-RU" sz="4400" b="1" dirty="0" smtClean="0">
                <a:solidFill>
                  <a:srgbClr val="C00000"/>
                </a:solidFill>
              </a:rPr>
              <a:t>и</a:t>
            </a:r>
            <a:r>
              <a:rPr lang="ru-RU" sz="4400" dirty="0" smtClean="0"/>
              <a:t>р</a:t>
            </a:r>
            <a:endParaRPr lang="ru-RU" sz="4400" dirty="0"/>
          </a:p>
        </p:txBody>
      </p:sp>
      <p:sp>
        <p:nvSpPr>
          <p:cNvPr id="5" name="Арка 4"/>
          <p:cNvSpPr/>
          <p:nvPr/>
        </p:nvSpPr>
        <p:spPr>
          <a:xfrm>
            <a:off x="395536" y="2132856"/>
            <a:ext cx="1061864" cy="144016"/>
          </a:xfrm>
          <a:prstGeom prst="blockArc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8" name="Арка 7"/>
          <p:cNvSpPr/>
          <p:nvPr/>
        </p:nvSpPr>
        <p:spPr>
          <a:xfrm>
            <a:off x="2483768" y="2179847"/>
            <a:ext cx="1061864" cy="144016"/>
          </a:xfrm>
          <a:prstGeom prst="blockArc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9" name="Арка 8"/>
          <p:cNvSpPr/>
          <p:nvPr/>
        </p:nvSpPr>
        <p:spPr>
          <a:xfrm>
            <a:off x="377719" y="2996952"/>
            <a:ext cx="1061864" cy="144016"/>
          </a:xfrm>
          <a:prstGeom prst="blockArc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0" name="Арка 9"/>
          <p:cNvSpPr/>
          <p:nvPr/>
        </p:nvSpPr>
        <p:spPr>
          <a:xfrm>
            <a:off x="2543333" y="2924944"/>
            <a:ext cx="1061864" cy="144016"/>
          </a:xfrm>
          <a:prstGeom prst="blockArc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1" name="Арка 10"/>
          <p:cNvSpPr/>
          <p:nvPr/>
        </p:nvSpPr>
        <p:spPr>
          <a:xfrm>
            <a:off x="483804" y="3717031"/>
            <a:ext cx="2530896" cy="290503"/>
          </a:xfrm>
          <a:prstGeom prst="blockArc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2" name="Арка 11"/>
          <p:cNvSpPr/>
          <p:nvPr/>
        </p:nvSpPr>
        <p:spPr>
          <a:xfrm>
            <a:off x="908651" y="5301208"/>
            <a:ext cx="1061864" cy="177417"/>
          </a:xfrm>
          <a:prstGeom prst="blockArc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3" name="Арка 12"/>
          <p:cNvSpPr/>
          <p:nvPr/>
        </p:nvSpPr>
        <p:spPr>
          <a:xfrm>
            <a:off x="6012160" y="5295528"/>
            <a:ext cx="1061864" cy="144016"/>
          </a:xfrm>
          <a:prstGeom prst="blockArc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 flipH="1">
            <a:off x="3014700" y="2060848"/>
            <a:ext cx="59566" cy="26301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 flipH="1">
            <a:off x="3074265" y="2924944"/>
            <a:ext cx="92835" cy="21602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 flipH="1">
            <a:off x="6660232" y="5176529"/>
            <a:ext cx="59566" cy="26301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Рисунок 1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919" y="188640"/>
            <a:ext cx="2448272" cy="1419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0315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3203848" y="631385"/>
            <a:ext cx="55446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Формулировка задания:</a:t>
            </a:r>
            <a:endParaRPr lang="ru-RU" sz="2800" b="1" dirty="0">
              <a:solidFill>
                <a:srgbClr val="FF0000"/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202938"/>
            <a:ext cx="2088232" cy="951667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888774" y="1412776"/>
            <a:ext cx="7848872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AutoNum type="arabicParenR"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БЛЕСТИТ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– написание безударной чередующейся гласной в корне зависит от последующих согласных</a:t>
            </a:r>
          </a:p>
          <a:p>
            <a:pPr marL="342900" indent="-342900" algn="just">
              <a:buFontTx/>
              <a:buAutoNum type="arabicParenR"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ПРОДАВЕЦ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написание безударной гласной в корне слова проверяется подбором формы слова, в котором эта гласная находится под ударением</a:t>
            </a:r>
          </a:p>
          <a:p>
            <a:pPr marL="342900" indent="-342900" algn="just">
              <a:buAutoNum type="arabicParenR"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РАССТИЛАТЬСЯ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– написание безударной чередующейся гласной в корне слова зависит от его лексического значения</a:t>
            </a:r>
          </a:p>
          <a:p>
            <a:pPr marL="342900" indent="-342900" algn="just">
              <a:buAutoNum type="arabicParenR"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ПРЕДЛАГАЕТ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– написание безударной чередующейся гласной в корне зависит от ударения</a:t>
            </a:r>
          </a:p>
          <a:p>
            <a:pPr marL="342900" indent="-342900" algn="just">
              <a:buAutoNum type="arabicParenR"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АПЛОДИСМЕНТЫ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– в корне слова пишутся непроверяемые безударные гласные – А, О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Арка 10"/>
          <p:cNvSpPr/>
          <p:nvPr/>
        </p:nvSpPr>
        <p:spPr>
          <a:xfrm>
            <a:off x="1331640" y="1412776"/>
            <a:ext cx="936104" cy="140586"/>
          </a:xfrm>
          <a:prstGeom prst="blockArc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4" name="Арка 13"/>
          <p:cNvSpPr/>
          <p:nvPr/>
        </p:nvSpPr>
        <p:spPr>
          <a:xfrm>
            <a:off x="2030962" y="2180634"/>
            <a:ext cx="288032" cy="140586"/>
          </a:xfrm>
          <a:prstGeom prst="blockArc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5" name="Арка 14"/>
          <p:cNvSpPr/>
          <p:nvPr/>
        </p:nvSpPr>
        <p:spPr>
          <a:xfrm>
            <a:off x="1879441" y="3284984"/>
            <a:ext cx="936104" cy="70293"/>
          </a:xfrm>
          <a:prstGeom prst="blockArc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6" name="Арка 15"/>
          <p:cNvSpPr/>
          <p:nvPr/>
        </p:nvSpPr>
        <p:spPr>
          <a:xfrm>
            <a:off x="2174978" y="4365104"/>
            <a:ext cx="640567" cy="70293"/>
          </a:xfrm>
          <a:prstGeom prst="blockArc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7" name="Арка 16"/>
          <p:cNvSpPr/>
          <p:nvPr/>
        </p:nvSpPr>
        <p:spPr>
          <a:xfrm>
            <a:off x="1452767" y="5085184"/>
            <a:ext cx="936104" cy="140586"/>
          </a:xfrm>
          <a:prstGeom prst="blockArc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3255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3203848" y="631385"/>
            <a:ext cx="55446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Формулировка задания:</a:t>
            </a:r>
            <a:endParaRPr lang="ru-RU" sz="2800" b="1" dirty="0">
              <a:solidFill>
                <a:srgbClr val="FF0000"/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202938"/>
            <a:ext cx="2088232" cy="951667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888774" y="1412776"/>
            <a:ext cx="7848872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AutoNum type="arabicParenR"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БЛЕСТИТ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– написание безударной чередующейся гласной в корне зависит от последующих согласных</a:t>
            </a:r>
          </a:p>
          <a:p>
            <a:pPr marL="342900" indent="-342900" algn="just">
              <a:buFontTx/>
              <a:buAutoNum type="arabicParenR"/>
            </a:pP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ПРОДАВЕЦ</a:t>
            </a: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написание безударной гласной в корне слова проверяется подбором формы слова, в котором эта гласная находится под ударением</a:t>
            </a:r>
          </a:p>
          <a:p>
            <a:pPr marL="342900" indent="-342900" algn="just">
              <a:buAutoNum type="arabicParenR"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РАССТИЛАТЬСЯ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– написание безударной чередующейся гласной в корне слова зависит от его лексического значения</a:t>
            </a:r>
          </a:p>
          <a:p>
            <a:pPr marL="342900" indent="-342900" algn="just">
              <a:buAutoNum type="arabicParenR"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ПРЕДЛАГАЕТ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– написание безударной чередующейся гласной в корне зависит от ударения</a:t>
            </a:r>
          </a:p>
          <a:p>
            <a:pPr marL="342900" indent="-342900" algn="just">
              <a:buAutoNum type="arabicParenR"/>
            </a:pP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АПЛОДИСМЕНТЫ</a:t>
            </a: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– в корне слова пишутся непроверяемые безударные гласные – А, О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Арка 10"/>
          <p:cNvSpPr/>
          <p:nvPr/>
        </p:nvSpPr>
        <p:spPr>
          <a:xfrm>
            <a:off x="1331640" y="1412776"/>
            <a:ext cx="936104" cy="140586"/>
          </a:xfrm>
          <a:prstGeom prst="blockArc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4" name="Арка 13"/>
          <p:cNvSpPr/>
          <p:nvPr/>
        </p:nvSpPr>
        <p:spPr>
          <a:xfrm>
            <a:off x="2030962" y="2180634"/>
            <a:ext cx="288032" cy="140586"/>
          </a:xfrm>
          <a:prstGeom prst="blockArc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5" name="Арка 14"/>
          <p:cNvSpPr/>
          <p:nvPr/>
        </p:nvSpPr>
        <p:spPr>
          <a:xfrm>
            <a:off x="1879441" y="3284984"/>
            <a:ext cx="936104" cy="70293"/>
          </a:xfrm>
          <a:prstGeom prst="blockArc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6" name="Арка 15"/>
          <p:cNvSpPr/>
          <p:nvPr/>
        </p:nvSpPr>
        <p:spPr>
          <a:xfrm>
            <a:off x="2174978" y="4365104"/>
            <a:ext cx="640567" cy="70293"/>
          </a:xfrm>
          <a:prstGeom prst="blockArc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7" name="Арка 16"/>
          <p:cNvSpPr/>
          <p:nvPr/>
        </p:nvSpPr>
        <p:spPr>
          <a:xfrm>
            <a:off x="1452767" y="5085184"/>
            <a:ext cx="936104" cy="140586"/>
          </a:xfrm>
          <a:prstGeom prst="blockArc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4489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926367" y="1700808"/>
            <a:ext cx="7344816" cy="2616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4400" b="1" i="1" dirty="0">
              <a:solidFill>
                <a:srgbClr val="FF0000"/>
              </a:solidFill>
            </a:endParaRPr>
          </a:p>
          <a:p>
            <a:pPr algn="ctr"/>
            <a:r>
              <a:rPr lang="ru-RU" sz="4000" b="1" i="1" dirty="0" smtClean="0">
                <a:solidFill>
                  <a:srgbClr val="FF0000"/>
                </a:solidFill>
              </a:rPr>
              <a:t>Правописание личных окончаний глаголов и суффиксов причастий</a:t>
            </a:r>
            <a:endParaRPr lang="ru-RU" sz="4000" b="1" i="1" dirty="0">
              <a:solidFill>
                <a:srgbClr val="FF000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202938"/>
            <a:ext cx="2088232" cy="951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1740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3203848" y="631385"/>
            <a:ext cx="55446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Формулировка задания:</a:t>
            </a:r>
            <a:endParaRPr lang="ru-RU" sz="2800" b="1" dirty="0">
              <a:solidFill>
                <a:srgbClr val="FF0000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202938"/>
            <a:ext cx="2088232" cy="95166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99592" y="1628800"/>
            <a:ext cx="7704856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AutoNum type="arabicParenR"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ПОСТЕЛЕШЬ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– в окончании глагола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I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спряжения в форме 2-го лица единственного числа пишется буква Е</a:t>
            </a:r>
          </a:p>
          <a:p>
            <a:pPr marL="342900" indent="-342900" algn="just">
              <a:buAutoNum type="arabicParenR"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НАСТОЯННЫЙ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(на травах) – написание гласной перед -НН- в страдательном причастии прошедшего времени зависит от спряжения глагола</a:t>
            </a:r>
          </a:p>
          <a:p>
            <a:pPr marL="342900" indent="-342900" algn="just">
              <a:buAutoNum type="arabicParenR"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КЛЕЯЩИЙ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(карандаш) – в суффиксе действительного причастия настоящего времени, образованного от глагола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I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спряжения, пишется буква Я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113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203848" y="631385"/>
            <a:ext cx="554461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Правописание личных окончаний глаголов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11560" y="1605708"/>
            <a:ext cx="77048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 smtClean="0">
                <a:latin typeface="Arial Black" pitchFamily="34" charset="0"/>
              </a:rPr>
              <a:t>Если глагол с безударным личным окончанием, то его спряжение определяется по инфинитиву.</a:t>
            </a:r>
            <a:endParaRPr lang="ru-RU" b="1" dirty="0">
              <a:latin typeface="Arial Black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10" t="24585" r="12122" b="13366"/>
          <a:stretch/>
        </p:blipFill>
        <p:spPr bwMode="auto">
          <a:xfrm>
            <a:off x="323528" y="2419147"/>
            <a:ext cx="8496944" cy="41782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202938"/>
            <a:ext cx="2088232" cy="951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6621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51" t="27057" r="12007" b="15533"/>
          <a:stretch/>
        </p:blipFill>
        <p:spPr bwMode="auto">
          <a:xfrm>
            <a:off x="173765" y="1700808"/>
            <a:ext cx="8712969" cy="49214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203848" y="631385"/>
            <a:ext cx="554461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Правописание личных окончаний глаголов</a:t>
            </a:r>
            <a:endParaRPr lang="ru-RU" sz="2800" b="1" dirty="0">
              <a:solidFill>
                <a:srgbClr val="FF0000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202938"/>
            <a:ext cx="2088232" cy="951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1756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176262" y="601524"/>
            <a:ext cx="55446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Ход рассуждений</a:t>
            </a:r>
            <a:endParaRPr lang="ru-RU" sz="2800" b="1" dirty="0">
              <a:solidFill>
                <a:srgbClr val="FF0000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24" t="47870" r="10998" b="26065"/>
          <a:stretch/>
        </p:blipFill>
        <p:spPr bwMode="auto">
          <a:xfrm>
            <a:off x="404055" y="1916832"/>
            <a:ext cx="8325342" cy="32403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7020272" y="4509120"/>
            <a:ext cx="1700606" cy="5040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202938"/>
            <a:ext cx="2088232" cy="951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1739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561251" y="478413"/>
            <a:ext cx="65527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>
                <a:solidFill>
                  <a:srgbClr val="FF0000"/>
                </a:solidFill>
                <a:latin typeface="Arial Black" pitchFamily="34" charset="0"/>
              </a:rPr>
              <a:t>Обратить внимание!!!</a:t>
            </a:r>
            <a:endParaRPr lang="ru-RU" sz="3600" dirty="0">
              <a:solidFill>
                <a:srgbClr val="FF0000"/>
              </a:solidFill>
              <a:latin typeface="Arial Black" pitchFamily="34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51" t="20943" r="11464" b="18569"/>
          <a:stretch/>
        </p:blipFill>
        <p:spPr bwMode="auto">
          <a:xfrm>
            <a:off x="331934" y="1298765"/>
            <a:ext cx="8592803" cy="51853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202938"/>
            <a:ext cx="2088232" cy="951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8554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907704" y="1412776"/>
            <a:ext cx="69722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i="1" dirty="0" smtClean="0">
                <a:solidFill>
                  <a:srgbClr val="FF0000"/>
                </a:solidFill>
              </a:rPr>
              <a:t>Правописание корней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332656"/>
            <a:ext cx="2448272" cy="1419168"/>
          </a:xfrm>
          <a:prstGeom prst="rect">
            <a:avLst/>
          </a:prstGeom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67544" y="3356992"/>
            <a:ext cx="8208912" cy="2376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32762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561251" y="478413"/>
            <a:ext cx="65527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>
                <a:solidFill>
                  <a:srgbClr val="FF0000"/>
                </a:solidFill>
                <a:latin typeface="Arial Black" pitchFamily="34" charset="0"/>
              </a:rPr>
              <a:t>Обратить внимание!!!</a:t>
            </a:r>
            <a:endParaRPr lang="ru-RU" sz="3600" dirty="0">
              <a:solidFill>
                <a:srgbClr val="FF0000"/>
              </a:solidFill>
              <a:latin typeface="Arial Black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39552" y="2420888"/>
            <a:ext cx="878497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err="1" smtClean="0">
                <a:solidFill>
                  <a:srgbClr val="FF0000"/>
                </a:solidFill>
              </a:rPr>
              <a:t>молОть</a:t>
            </a:r>
            <a:r>
              <a:rPr lang="ru-RU" sz="4400" b="1" dirty="0" smtClean="0">
                <a:solidFill>
                  <a:srgbClr val="FF0000"/>
                </a:solidFill>
              </a:rPr>
              <a:t> – </a:t>
            </a:r>
            <a:r>
              <a:rPr lang="ru-RU" sz="4400" b="1" dirty="0" err="1" smtClean="0">
                <a:solidFill>
                  <a:srgbClr val="FF0000"/>
                </a:solidFill>
              </a:rPr>
              <a:t>мелЕт</a:t>
            </a:r>
            <a:r>
              <a:rPr lang="ru-RU" sz="4400" b="1" dirty="0" smtClean="0">
                <a:solidFill>
                  <a:srgbClr val="FF0000"/>
                </a:solidFill>
              </a:rPr>
              <a:t> - </a:t>
            </a:r>
            <a:r>
              <a:rPr lang="ru-RU" sz="4400" b="1" dirty="0" err="1" smtClean="0">
                <a:solidFill>
                  <a:srgbClr val="FF0000"/>
                </a:solidFill>
              </a:rPr>
              <a:t>мелЮт</a:t>
            </a:r>
            <a:r>
              <a:rPr lang="ru-RU" sz="4400" b="1" dirty="0" smtClean="0">
                <a:solidFill>
                  <a:srgbClr val="FF0000"/>
                </a:solidFill>
              </a:rPr>
              <a:t> </a:t>
            </a:r>
            <a:endParaRPr lang="ru-RU" sz="4400" b="1" dirty="0">
              <a:solidFill>
                <a:srgbClr val="FF0000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202938"/>
            <a:ext cx="2088232" cy="951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0288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206350" y="404664"/>
            <a:ext cx="554461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Правописание суффиксов причастий</a:t>
            </a:r>
            <a:endParaRPr lang="ru-RU" sz="2800" b="1" dirty="0">
              <a:solidFill>
                <a:srgbClr val="FF0000"/>
              </a:solidFill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78" t="40845" r="11463" b="11967"/>
          <a:stretch/>
        </p:blipFill>
        <p:spPr bwMode="auto">
          <a:xfrm>
            <a:off x="326030" y="1541376"/>
            <a:ext cx="8424936" cy="40451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202938"/>
            <a:ext cx="2088232" cy="951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140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206350" y="404664"/>
            <a:ext cx="554461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Правописание суффиксов причастий</a:t>
            </a:r>
            <a:endParaRPr lang="ru-RU" sz="2800" b="1" dirty="0">
              <a:solidFill>
                <a:srgbClr val="FF0000"/>
              </a:solidFill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05" t="31479" r="11755" b="24814"/>
          <a:stretch/>
        </p:blipFill>
        <p:spPr bwMode="auto">
          <a:xfrm>
            <a:off x="395536" y="1772816"/>
            <a:ext cx="8355430" cy="37468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202938"/>
            <a:ext cx="2088232" cy="951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8305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206350" y="404664"/>
            <a:ext cx="554461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Правописание суффиксов причастий</a:t>
            </a:r>
            <a:endParaRPr lang="ru-RU" sz="2800" b="1" dirty="0">
              <a:solidFill>
                <a:srgbClr val="FF0000"/>
              </a:solidFill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98" t="33431" r="10732" b="29496"/>
          <a:stretch/>
        </p:blipFill>
        <p:spPr bwMode="auto">
          <a:xfrm>
            <a:off x="395536" y="1772816"/>
            <a:ext cx="8496944" cy="37444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202938"/>
            <a:ext cx="2088232" cy="951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587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206350" y="404664"/>
            <a:ext cx="554461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Правописание суффиксов причастий</a:t>
            </a:r>
            <a:endParaRPr lang="ru-RU" sz="2800" b="1" dirty="0">
              <a:solidFill>
                <a:srgbClr val="FF0000"/>
              </a:solidFill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98" t="28358" r="11756" b="4562"/>
          <a:stretch/>
        </p:blipFill>
        <p:spPr bwMode="auto">
          <a:xfrm>
            <a:off x="252507" y="1556792"/>
            <a:ext cx="8279933" cy="48965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202938"/>
            <a:ext cx="2088232" cy="951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7436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3203848" y="631385"/>
            <a:ext cx="55446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Формулировка задания:</a:t>
            </a:r>
            <a:endParaRPr lang="ru-RU" sz="2800" b="1" dirty="0">
              <a:solidFill>
                <a:srgbClr val="FF0000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202938"/>
            <a:ext cx="2088232" cy="95166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99592" y="1628800"/>
            <a:ext cx="7704856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AutoNum type="arabicParenR"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ПОСТЕЛЕШЬ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– в окончании глагола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I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спряжения в форме 2-го лица единственного числа пишется буква Е</a:t>
            </a:r>
          </a:p>
          <a:p>
            <a:pPr marL="342900" indent="-342900" algn="just">
              <a:buAutoNum type="arabicParenR"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НАСТОЯННЫЙ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(на травах) – написание гласной перед –НН- в страдательном причастии прошедшего времени зависит от спряжения глагола</a:t>
            </a:r>
          </a:p>
          <a:p>
            <a:pPr marL="342900" indent="-342900" algn="just">
              <a:buAutoNum type="arabicParenR"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КЛЕЯЩИЙ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(карандаш) – в суффиксе действительного причастия настоящего времени, образованного от глагола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I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спряжения, пишется буква Я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9048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3203848" y="631385"/>
            <a:ext cx="55446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Формулировка задания:</a:t>
            </a:r>
            <a:endParaRPr lang="ru-RU" sz="2800" b="1" dirty="0">
              <a:solidFill>
                <a:srgbClr val="FF0000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202938"/>
            <a:ext cx="2088232" cy="95166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99592" y="1628800"/>
            <a:ext cx="7704856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AutoNum type="arabicParenR"/>
            </a:pP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ПОСТЕЛЕШЬ</a:t>
            </a: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– в окончании глагола 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 </a:t>
            </a: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спряжения в форме 2-го лица единственного числа пишется буква Е</a:t>
            </a:r>
          </a:p>
          <a:p>
            <a:pPr marL="342900" indent="-342900" algn="just">
              <a:buAutoNum type="arabicParenR"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НАСТОЯННЫЙ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(на травах) – написание гласной перед –НН- в страдательном причастии прошедшего времени зависит от спряжения глагола</a:t>
            </a:r>
          </a:p>
          <a:p>
            <a:pPr marL="342900" indent="-342900" algn="just">
              <a:buAutoNum type="arabicParenR"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КЛЕЯЩИЙ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(карандаш) – в суффиксе действительного причастия настоящего времени, образованного от глагола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I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спряжения, пишется буква Я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3392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926367" y="1700808"/>
            <a:ext cx="7344816" cy="2616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4400" b="1" i="1" dirty="0">
              <a:solidFill>
                <a:srgbClr val="FF0000"/>
              </a:solidFill>
            </a:endParaRPr>
          </a:p>
          <a:p>
            <a:pPr algn="ctr"/>
            <a:r>
              <a:rPr lang="ru-RU" sz="4000" b="1" i="1" dirty="0" smtClean="0">
                <a:solidFill>
                  <a:srgbClr val="FF0000"/>
                </a:solidFill>
              </a:rPr>
              <a:t>Правописание </a:t>
            </a:r>
            <a:r>
              <a:rPr lang="ru-RU" sz="4000" b="1" i="1" dirty="0" smtClean="0">
                <a:solidFill>
                  <a:srgbClr val="FF0000"/>
                </a:solidFill>
              </a:rPr>
              <a:t>суффиксов разных частей речи</a:t>
            </a:r>
            <a:endParaRPr lang="ru-RU" sz="4000" b="1" i="1" dirty="0">
              <a:solidFill>
                <a:srgbClr val="FF000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202938"/>
            <a:ext cx="2088232" cy="951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3774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2771800" y="631385"/>
            <a:ext cx="604867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Правописание суффиксов глаголов</a:t>
            </a:r>
            <a:endParaRPr lang="ru-RU" sz="2800" b="1" dirty="0">
              <a:solidFill>
                <a:srgbClr val="FF0000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202938"/>
            <a:ext cx="2088232" cy="95166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27584" y="2348880"/>
            <a:ext cx="770485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AutoNum type="arabicParenR"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КОМАНДОВАТЬ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– правописание суффикса зависит от формы настоящего времени 1-го лица единственного лица этого глагола</a:t>
            </a:r>
          </a:p>
          <a:p>
            <a:pPr algn="just"/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 flipV="1">
            <a:off x="2915816" y="2204864"/>
            <a:ext cx="360040" cy="288032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3275856" y="2204864"/>
            <a:ext cx="288032" cy="288032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43192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202938"/>
            <a:ext cx="2088232" cy="951667"/>
          </a:xfrm>
          <a:prstGeom prst="rect">
            <a:avLst/>
          </a:prstGeom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28" t="18160" r="39122" b="56293"/>
          <a:stretch/>
        </p:blipFill>
        <p:spPr bwMode="auto">
          <a:xfrm>
            <a:off x="539552" y="1316562"/>
            <a:ext cx="5760640" cy="2112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024" t="28878" r="18707" b="48962"/>
          <a:stretch/>
        </p:blipFill>
        <p:spPr bwMode="auto">
          <a:xfrm>
            <a:off x="6305872" y="1316563"/>
            <a:ext cx="2441781" cy="19684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76" t="20292" r="18415" b="54858"/>
          <a:stretch/>
        </p:blipFill>
        <p:spPr bwMode="auto">
          <a:xfrm>
            <a:off x="539552" y="3717032"/>
            <a:ext cx="8208101" cy="21302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18328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3203848" y="631385"/>
            <a:ext cx="55446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Формулировка задания:</a:t>
            </a:r>
            <a:endParaRPr lang="ru-RU" sz="2800" b="1" dirty="0">
              <a:solidFill>
                <a:srgbClr val="FF0000"/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202938"/>
            <a:ext cx="2088232" cy="951667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888774" y="1412776"/>
            <a:ext cx="7848872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AutoNum type="arabicParenR"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БЛЕСТИТ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– написание безударной чередующейся гласной в корне зависит от последующих согласных</a:t>
            </a:r>
          </a:p>
          <a:p>
            <a:pPr marL="342900" indent="-342900" algn="just">
              <a:buFontTx/>
              <a:buAutoNum type="arabicParenR"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ПРОДАВЕЦ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написание безударной гласной в корне слова проверяется подбором формы слова, в котором эта гласная находится под ударением</a:t>
            </a:r>
          </a:p>
          <a:p>
            <a:pPr marL="342900" indent="-342900" algn="just">
              <a:buAutoNum type="arabicParenR"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РАССТИЛАТЬСЯ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– написание безударной чередующейся гласной в корне слова зависит от его лексического значения</a:t>
            </a:r>
          </a:p>
          <a:p>
            <a:pPr marL="342900" indent="-342900" algn="just">
              <a:buAutoNum type="arabicParenR"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ПРЕДЛАГАЕТ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– написание безударной чередующейся гласной в корне зависит от ударения</a:t>
            </a:r>
          </a:p>
          <a:p>
            <a:pPr marL="342900" indent="-342900" algn="just">
              <a:buAutoNum type="arabicParenR"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АПЛОДИСМЕНТЫ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– в корне слова пишутся непроверяемые безударные гласные – А, О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Арка 10"/>
          <p:cNvSpPr/>
          <p:nvPr/>
        </p:nvSpPr>
        <p:spPr>
          <a:xfrm>
            <a:off x="1331640" y="1412776"/>
            <a:ext cx="936104" cy="140586"/>
          </a:xfrm>
          <a:prstGeom prst="blockArc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4" name="Арка 13"/>
          <p:cNvSpPr/>
          <p:nvPr/>
        </p:nvSpPr>
        <p:spPr>
          <a:xfrm>
            <a:off x="2030962" y="2180634"/>
            <a:ext cx="288032" cy="140586"/>
          </a:xfrm>
          <a:prstGeom prst="blockArc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5" name="Арка 14"/>
          <p:cNvSpPr/>
          <p:nvPr/>
        </p:nvSpPr>
        <p:spPr>
          <a:xfrm>
            <a:off x="1879441" y="3284984"/>
            <a:ext cx="936104" cy="70293"/>
          </a:xfrm>
          <a:prstGeom prst="blockArc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6" name="Арка 15"/>
          <p:cNvSpPr/>
          <p:nvPr/>
        </p:nvSpPr>
        <p:spPr>
          <a:xfrm>
            <a:off x="2174978" y="4365104"/>
            <a:ext cx="640567" cy="70293"/>
          </a:xfrm>
          <a:prstGeom prst="blockArc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7" name="Арка 16"/>
          <p:cNvSpPr/>
          <p:nvPr/>
        </p:nvSpPr>
        <p:spPr>
          <a:xfrm>
            <a:off x="1452767" y="5085184"/>
            <a:ext cx="936104" cy="140586"/>
          </a:xfrm>
          <a:prstGeom prst="blockArc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1652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3457836" y="686180"/>
            <a:ext cx="55446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Формулировка задания:</a:t>
            </a:r>
            <a:endParaRPr lang="ru-RU" sz="2800" b="1" dirty="0">
              <a:solidFill>
                <a:srgbClr val="FF0000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202938"/>
            <a:ext cx="2088232" cy="95166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73966" y="1556792"/>
            <a:ext cx="7704856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AutoNum type="arabicParenR"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КОМАНДОВАТЬ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– правописание суффикса зависит от формы настоящего времени 1-го лица единственного лица этого глагола</a:t>
            </a:r>
          </a:p>
          <a:p>
            <a:pPr algn="just"/>
            <a:endParaRPr lang="ru-RU" sz="8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КОМАНД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УЮ </a:t>
            </a: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1 лицо единственного числа настоящего времени</a:t>
            </a:r>
          </a:p>
          <a:p>
            <a:pPr algn="just"/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 flipV="1">
            <a:off x="3006350" y="1412776"/>
            <a:ext cx="404495" cy="288032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3392319" y="1412776"/>
            <a:ext cx="216024" cy="288032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76" t="20292" r="39169" b="54858"/>
          <a:stretch/>
        </p:blipFill>
        <p:spPr bwMode="auto">
          <a:xfrm>
            <a:off x="1043608" y="4005064"/>
            <a:ext cx="7416824" cy="21302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15279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2771800" y="631385"/>
            <a:ext cx="604867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Правописание суффиксов наречий</a:t>
            </a:r>
            <a:endParaRPr lang="ru-RU" sz="2800" b="1" dirty="0">
              <a:solidFill>
                <a:srgbClr val="FF0000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202938"/>
            <a:ext cx="2088232" cy="95166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99220" y="2348880"/>
            <a:ext cx="7704856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AutoNum type="arabicParenR"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СЛЕВА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– в наречии написание суффикса зависит от ударения</a:t>
            </a:r>
          </a:p>
          <a:p>
            <a:pPr algn="just"/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НЕТ! ЗАВИСИТ ОТ ПРИСТАВКИ!</a:t>
            </a:r>
          </a:p>
          <a:p>
            <a:pPr algn="just"/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 flipV="1">
            <a:off x="2226785" y="2204865"/>
            <a:ext cx="108012" cy="23116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2334797" y="2224269"/>
            <a:ext cx="101488" cy="23116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37008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202938"/>
            <a:ext cx="2088232" cy="95166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87" t="4367" r="2862" b="9491"/>
          <a:stretch/>
        </p:blipFill>
        <p:spPr>
          <a:xfrm>
            <a:off x="611560" y="1484784"/>
            <a:ext cx="7992887" cy="4653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3040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926367" y="1694114"/>
            <a:ext cx="7344816" cy="2616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4400" b="1" i="1" dirty="0">
              <a:solidFill>
                <a:srgbClr val="FF0000"/>
              </a:solidFill>
            </a:endParaRPr>
          </a:p>
          <a:p>
            <a:pPr algn="ctr"/>
            <a:r>
              <a:rPr lang="ru-RU" sz="4000" b="1" i="1" dirty="0" smtClean="0">
                <a:solidFill>
                  <a:srgbClr val="FF0000"/>
                </a:solidFill>
              </a:rPr>
              <a:t>Правописание </a:t>
            </a:r>
            <a:endParaRPr lang="ru-RU" sz="4000" b="1" i="1" dirty="0" smtClean="0">
              <a:solidFill>
                <a:srgbClr val="FF0000"/>
              </a:solidFill>
            </a:endParaRPr>
          </a:p>
          <a:p>
            <a:pPr algn="ctr"/>
            <a:r>
              <a:rPr lang="ru-RU" sz="4000" b="1" i="1" dirty="0" smtClean="0">
                <a:solidFill>
                  <a:srgbClr val="FF0000"/>
                </a:solidFill>
              </a:rPr>
              <a:t>–Н- и –НН- в различных частях речи</a:t>
            </a:r>
            <a:endParaRPr lang="ru-RU" sz="4000" b="1" i="1" dirty="0">
              <a:solidFill>
                <a:srgbClr val="FF000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202938"/>
            <a:ext cx="2088232" cy="951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0671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3457836" y="686180"/>
            <a:ext cx="55446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Формулировка задания:</a:t>
            </a:r>
            <a:endParaRPr lang="ru-RU" sz="2800" b="1" dirty="0">
              <a:solidFill>
                <a:srgbClr val="FF0000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202938"/>
            <a:ext cx="2088232" cy="95166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73966" y="1556792"/>
            <a:ext cx="7704856" cy="51398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AutoNum type="arabicParenR"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ЛИМОННЫЙ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– в имени прилагательном, образованном от существительного с основой на -Н- при помощи суффикса -Н-, пишется НН</a:t>
            </a:r>
          </a:p>
          <a:p>
            <a:pPr marL="342900" indent="-342900" algn="just">
              <a:buAutoNum type="arabicParenR"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КОЖАНЫЙ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– в имени прилагательном, образованном от существительного с помощью суффикса -АН-, пишется одна буква Н</a:t>
            </a:r>
          </a:p>
          <a:p>
            <a:pPr marL="342900" indent="-342900" algn="just">
              <a:buAutoNum type="arabicParenR"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МЕДЛЕННО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(идёт) – в наречии на –о пишется столько букв Н, сколько в слове, от которого оно образовано</a:t>
            </a:r>
          </a:p>
          <a:p>
            <a:pPr marL="342900" indent="-342900" algn="just">
              <a:buAutoNum type="arabicParenR"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ВЯЗАНЫЙ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(шарф) – пишется одна буква Н, так как имя прилагательное имеет зависимое слово шарф</a:t>
            </a:r>
          </a:p>
          <a:p>
            <a:pPr algn="just"/>
            <a:endParaRPr lang="ru-RU" sz="8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2328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202938"/>
            <a:ext cx="2088232" cy="95166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203848" y="631385"/>
            <a:ext cx="554461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Правописание </a:t>
            </a:r>
            <a:r>
              <a:rPr lang="ru-RU" sz="2800" b="1" dirty="0" smtClean="0">
                <a:solidFill>
                  <a:srgbClr val="FF0000"/>
                </a:solidFill>
              </a:rPr>
              <a:t>-Н- и -НН- в прилагательных</a:t>
            </a:r>
            <a:endParaRPr lang="ru-RU" sz="2800" b="1" dirty="0">
              <a:solidFill>
                <a:srgbClr val="FF0000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714"/>
          <a:stretch/>
        </p:blipFill>
        <p:spPr>
          <a:xfrm>
            <a:off x="827584" y="1844824"/>
            <a:ext cx="7776864" cy="4022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5174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202938"/>
            <a:ext cx="2088232" cy="95166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190461" y="404664"/>
            <a:ext cx="554461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Правописание </a:t>
            </a:r>
            <a:r>
              <a:rPr lang="ru-RU" sz="2800" b="1" dirty="0" smtClean="0">
                <a:solidFill>
                  <a:srgbClr val="FF0000"/>
                </a:solidFill>
              </a:rPr>
              <a:t>-Н- и -НН- в причастиях</a:t>
            </a:r>
            <a:endParaRPr lang="ru-RU" sz="2800" b="1" dirty="0">
              <a:solidFill>
                <a:srgbClr val="FF0000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171"/>
          <a:stretch/>
        </p:blipFill>
        <p:spPr>
          <a:xfrm>
            <a:off x="1439652" y="1358771"/>
            <a:ext cx="6444716" cy="50945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5980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202938"/>
            <a:ext cx="2088232" cy="95166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190461" y="446264"/>
            <a:ext cx="554461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Правописание </a:t>
            </a:r>
            <a:r>
              <a:rPr lang="ru-RU" sz="2800" b="1" dirty="0" smtClean="0">
                <a:solidFill>
                  <a:srgbClr val="FF0000"/>
                </a:solidFill>
              </a:rPr>
              <a:t>-Н- и -НН- в наречиях</a:t>
            </a:r>
            <a:endParaRPr lang="ru-RU" sz="2800" b="1" dirty="0">
              <a:solidFill>
                <a:srgbClr val="FF000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169" y="1988840"/>
            <a:ext cx="7704857" cy="3565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5654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3457836" y="686180"/>
            <a:ext cx="55446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Формулировка задания:</a:t>
            </a:r>
            <a:endParaRPr lang="ru-RU" sz="2800" b="1" dirty="0">
              <a:solidFill>
                <a:srgbClr val="FF0000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202938"/>
            <a:ext cx="2088232" cy="95166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73966" y="1556792"/>
            <a:ext cx="7704856" cy="56477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AutoNum type="arabicParenR"/>
            </a:pP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ЛИМОННЫЙ</a:t>
            </a: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– в имени прилагательном, образованном от существительного с основой на -Н- при помощи суффикса -Н-, пишется НН</a:t>
            </a:r>
            <a:endParaRPr lang="ru-RU" sz="8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buAutoNum type="arabicParenR"/>
            </a:pPr>
            <a:endParaRPr lang="ru-RU" sz="9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buAutoNum type="arabicParenR"/>
            </a:pP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КОЖАНЫЙ</a:t>
            </a: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– в имени прилагательном, образованном от существительного с помощью суффикса -АН-, пишется одна буква Н</a:t>
            </a:r>
          </a:p>
          <a:p>
            <a:pPr marL="342900" indent="-342900" algn="just">
              <a:buAutoNum type="arabicParenR"/>
            </a:pP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МЕДЛЕННО</a:t>
            </a: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(идёт) – в наречии на </a:t>
            </a:r>
            <a:r>
              <a:rPr lang="ru-RU" sz="24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-о </a:t>
            </a: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пишется столько букв Н, сколько в слове, от которого оно образовано 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(медленный)</a:t>
            </a:r>
          </a:p>
          <a:p>
            <a:pPr marL="342900" indent="-342900" algn="just">
              <a:buAutoNum type="arabicParenR"/>
            </a:pPr>
            <a:endParaRPr lang="ru-RU" sz="2400" b="1" i="1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buAutoNum type="arabicParenR"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ВЯЗАНЫЙ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(шарф) – пишется одна буква Н, так как </a:t>
            </a:r>
            <a:r>
              <a:rPr lang="ru-RU" sz="2400" strike="sngStrike" dirty="0" smtClean="0">
                <a:latin typeface="Times New Roman" pitchFamily="18" charset="0"/>
                <a:cs typeface="Times New Roman" pitchFamily="18" charset="0"/>
              </a:rPr>
              <a:t>имя прилагательное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имеет </a:t>
            </a:r>
            <a:r>
              <a:rPr lang="ru-RU" sz="2400" strike="sngStrike" dirty="0" smtClean="0">
                <a:latin typeface="Times New Roman" pitchFamily="18" charset="0"/>
                <a:cs typeface="Times New Roman" pitchFamily="18" charset="0"/>
              </a:rPr>
              <a:t>зависимое слово шарф</a:t>
            </a:r>
          </a:p>
          <a:p>
            <a:pPr algn="just"/>
            <a:endParaRPr lang="ru-RU" sz="8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Арка 1"/>
          <p:cNvSpPr/>
          <p:nvPr/>
        </p:nvSpPr>
        <p:spPr>
          <a:xfrm>
            <a:off x="1439652" y="1556792"/>
            <a:ext cx="1044116" cy="144016"/>
          </a:xfrm>
          <a:prstGeom prst="blockArc">
            <a:avLst/>
          </a:prstGeom>
          <a:solidFill>
            <a:srgbClr val="FF000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0000"/>
              </a:solidFill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 flipV="1">
            <a:off x="2578797" y="1431335"/>
            <a:ext cx="108012" cy="216024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 flipH="1" flipV="1">
            <a:off x="2686810" y="1431336"/>
            <a:ext cx="64689" cy="197464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6" name="Арка 15"/>
          <p:cNvSpPr/>
          <p:nvPr/>
        </p:nvSpPr>
        <p:spPr>
          <a:xfrm>
            <a:off x="1364084" y="2742289"/>
            <a:ext cx="702078" cy="144016"/>
          </a:xfrm>
          <a:prstGeom prst="blockArc">
            <a:avLst/>
          </a:prstGeom>
          <a:solidFill>
            <a:srgbClr val="FF000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0000"/>
              </a:solidFill>
            </a:endParaRPr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 flipV="1">
            <a:off x="2132027" y="2725723"/>
            <a:ext cx="177738" cy="196586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 flipH="1" flipV="1">
            <a:off x="2287213" y="2725722"/>
            <a:ext cx="252028" cy="196587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42593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619672" y="2060848"/>
            <a:ext cx="612068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7200" b="1" dirty="0" smtClean="0">
                <a:solidFill>
                  <a:srgbClr val="FF0000"/>
                </a:solidFill>
              </a:rPr>
              <a:t>Удачи на экзамене!</a:t>
            </a:r>
            <a:endParaRPr lang="ru-RU" sz="7200" b="1" dirty="0">
              <a:solidFill>
                <a:srgbClr val="FF000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88640"/>
            <a:ext cx="2213992" cy="1123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6884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67544" y="1196752"/>
            <a:ext cx="8136904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Чтобы 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проверить безударную гласную в корне слова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, нужно изменить слово или подобрать родственное так, чтобы на эту гласную падало ударение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Например: </a:t>
            </a:r>
            <a:r>
              <a:rPr lang="ru-RU" sz="2800" b="1" i="1" dirty="0">
                <a:latin typeface="Times New Roman" pitchFamily="18" charset="0"/>
                <a:cs typeface="Times New Roman" pitchFamily="18" charset="0"/>
              </a:rPr>
              <a:t>в корне слова </a:t>
            </a:r>
            <a:r>
              <a:rPr lang="ru-RU" sz="28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пот...плело  -</a:t>
            </a:r>
            <a:r>
              <a:rPr lang="ru-RU" sz="2800" b="1" i="1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800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е</a:t>
            </a:r>
            <a:r>
              <a:rPr lang="ru-RU" sz="2800" b="1" i="1" dirty="0">
                <a:latin typeface="Times New Roman" pitchFamily="18" charset="0"/>
                <a:cs typeface="Times New Roman" pitchFamily="18" charset="0"/>
              </a:rPr>
              <a:t>, так как в однокоренном слове </a:t>
            </a:r>
            <a:r>
              <a:rPr lang="ru-RU" sz="2800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тЁплый</a:t>
            </a:r>
            <a:r>
              <a:rPr lang="ru-RU" sz="2800" b="1" i="1" dirty="0">
                <a:latin typeface="Times New Roman" pitchFamily="18" charset="0"/>
                <a:cs typeface="Times New Roman" pitchFamily="18" charset="0"/>
              </a:rPr>
              <a:t> под ударением слышится и пишется </a:t>
            </a:r>
            <a:r>
              <a:rPr lang="ru-RU" sz="2800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ё</a:t>
            </a:r>
            <a:r>
              <a:rPr lang="ru-RU" sz="2800" b="1" i="1" dirty="0">
                <a:latin typeface="Times New Roman" pitchFamily="18" charset="0"/>
                <a:cs typeface="Times New Roman" pitchFamily="18" charset="0"/>
              </a:rPr>
              <a:t> (для проверки корней е и ё равнозначны); </a:t>
            </a:r>
            <a:br>
              <a:rPr lang="ru-RU" sz="2800" b="1" i="1" dirty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i="1" dirty="0">
                <a:latin typeface="Times New Roman" pitchFamily="18" charset="0"/>
                <a:cs typeface="Times New Roman" pitchFamily="18" charset="0"/>
              </a:rPr>
              <a:t>в корне 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слова </a:t>
            </a:r>
            <a:r>
              <a:rPr lang="ru-RU" sz="28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см…</a:t>
            </a:r>
            <a:r>
              <a:rPr lang="ru-RU" sz="2800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ренный</a:t>
            </a:r>
            <a:r>
              <a:rPr lang="ru-RU" sz="28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8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b="1" i="1" dirty="0">
                <a:latin typeface="Times New Roman" pitchFamily="18" charset="0"/>
                <a:cs typeface="Times New Roman" pitchFamily="18" charset="0"/>
              </a:rPr>
              <a:t>так как в 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однокоренном слове</a:t>
            </a:r>
            <a:r>
              <a:rPr lang="ru-RU" sz="2800" b="1" i="1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8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смирный</a:t>
            </a:r>
            <a:r>
              <a:rPr lang="ru-RU" sz="2800" b="1" i="1" dirty="0">
                <a:latin typeface="Times New Roman" pitchFamily="18" charset="0"/>
                <a:cs typeface="Times New Roman" pitchFamily="18" charset="0"/>
              </a:rPr>
              <a:t> под ударением слышится и пишется</a:t>
            </a:r>
            <a:r>
              <a:rPr lang="ru-RU" sz="2800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8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и</a:t>
            </a:r>
            <a:endParaRPr lang="ru-RU" sz="2800" dirty="0">
              <a:solidFill>
                <a:srgbClr val="0070C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16632"/>
            <a:ext cx="2448272" cy="975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3376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985255" y="420633"/>
            <a:ext cx="58326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Arial Black" pitchFamily="34" charset="0"/>
              </a:rPr>
              <a:t>Чередующиеся гласные в корне слова</a:t>
            </a:r>
            <a:endParaRPr lang="ru-RU" sz="2000" b="1" dirty="0">
              <a:solidFill>
                <a:srgbClr val="FF0000"/>
              </a:solidFill>
              <a:latin typeface="Arial Black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22580" y="1268760"/>
            <a:ext cx="8422367" cy="5293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AutoNum type="arabicPeriod"/>
            </a:pPr>
            <a:r>
              <a:rPr lang="ru-RU" sz="2600" dirty="0" smtClean="0">
                <a:solidFill>
                  <a:srgbClr val="0070C0"/>
                </a:solidFill>
                <a:latin typeface="Arial Black" pitchFamily="34" charset="0"/>
              </a:rPr>
              <a:t>Корни, в которых правописание чередующейся гласной зависит от ударения</a:t>
            </a:r>
          </a:p>
          <a:p>
            <a:pPr marL="342900" indent="-342900" algn="just">
              <a:buAutoNum type="arabicPeriod"/>
            </a:pPr>
            <a:r>
              <a:rPr lang="ru-RU" sz="2600" dirty="0" smtClean="0">
                <a:solidFill>
                  <a:srgbClr val="7030A0"/>
                </a:solidFill>
                <a:latin typeface="Arial Black" pitchFamily="34" charset="0"/>
              </a:rPr>
              <a:t>Корни, в которых правописание чередующейся гласной зависит от следующего за корнем суффикса</a:t>
            </a:r>
          </a:p>
          <a:p>
            <a:pPr marL="342900" indent="-342900" algn="just">
              <a:buAutoNum type="arabicPeriod"/>
            </a:pPr>
            <a:r>
              <a:rPr lang="ru-RU" sz="2600" dirty="0" smtClean="0">
                <a:solidFill>
                  <a:srgbClr val="006600"/>
                </a:solidFill>
                <a:latin typeface="Arial Black" pitchFamily="34" charset="0"/>
              </a:rPr>
              <a:t>Корни, в которых правописание чередующейся гласной зависит от характера последних согласных (согласной) корня</a:t>
            </a:r>
          </a:p>
          <a:p>
            <a:pPr marL="342900" indent="-342900" algn="just">
              <a:buAutoNum type="arabicPeriod"/>
            </a:pPr>
            <a:r>
              <a:rPr lang="ru-RU" sz="2600" dirty="0" smtClean="0">
                <a:solidFill>
                  <a:srgbClr val="C00000"/>
                </a:solidFill>
                <a:latin typeface="Arial Black" pitchFamily="34" charset="0"/>
              </a:rPr>
              <a:t>Корни, в которых правописание чередующейся гласной зависит от смысла слова</a:t>
            </a:r>
            <a:endParaRPr lang="ru-RU" sz="2600" dirty="0">
              <a:solidFill>
                <a:srgbClr val="C00000"/>
              </a:solidFill>
              <a:latin typeface="Arial Black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515" y="111159"/>
            <a:ext cx="2822740" cy="1085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2048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985255" y="420633"/>
            <a:ext cx="583264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AutoNum type="arabicPeriod"/>
            </a:pPr>
            <a:r>
              <a:rPr lang="ru-RU" sz="2000" dirty="0">
                <a:solidFill>
                  <a:srgbClr val="0070C0"/>
                </a:solidFill>
                <a:latin typeface="Arial Black" pitchFamily="34" charset="0"/>
              </a:rPr>
              <a:t>Корни, в которых правописание чередующейся гласной зависит от ударения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829" t="25366" r="61276" b="11873"/>
          <a:stretch/>
        </p:blipFill>
        <p:spPr bwMode="auto">
          <a:xfrm>
            <a:off x="378093" y="1154832"/>
            <a:ext cx="2592287" cy="54129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25" t="13454" r="70512" b="10349"/>
          <a:stretch/>
        </p:blipFill>
        <p:spPr bwMode="auto">
          <a:xfrm>
            <a:off x="2970380" y="1436296"/>
            <a:ext cx="2609732" cy="47816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06" t="10831" r="70512" b="6732"/>
          <a:stretch/>
        </p:blipFill>
        <p:spPr bwMode="auto">
          <a:xfrm>
            <a:off x="5724128" y="1132406"/>
            <a:ext cx="2880320" cy="52790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004659" y="6198432"/>
            <a:ext cx="25922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u="sng" dirty="0" smtClean="0">
                <a:latin typeface="Times New Roman" pitchFamily="18" charset="0"/>
                <a:cs typeface="Times New Roman" pitchFamily="18" charset="0"/>
              </a:rPr>
              <a:t>Исключение: </a:t>
            </a:r>
            <a:r>
              <a:rPr lang="ru-RU" b="1" dirty="0" smtClean="0"/>
              <a:t>утварь</a:t>
            </a:r>
            <a:endParaRPr lang="ru-RU" b="1" dirty="0"/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467544" y="1458202"/>
            <a:ext cx="1728192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467544" y="5157192"/>
            <a:ext cx="2267744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3203848" y="4005064"/>
            <a:ext cx="2016224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5901579" y="1556792"/>
            <a:ext cx="1982789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13" name="Рисунок 1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016" y="116632"/>
            <a:ext cx="2448272" cy="925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4851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985255" y="420633"/>
            <a:ext cx="583264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dirty="0" smtClean="0">
                <a:solidFill>
                  <a:srgbClr val="7030A0"/>
                </a:solidFill>
                <a:latin typeface="Arial Black" pitchFamily="34" charset="0"/>
              </a:rPr>
              <a:t>2. Корни</a:t>
            </a:r>
            <a:r>
              <a:rPr lang="ru-RU" sz="2000" dirty="0">
                <a:solidFill>
                  <a:srgbClr val="7030A0"/>
                </a:solidFill>
                <a:latin typeface="Arial Black" pitchFamily="34" charset="0"/>
              </a:rPr>
              <a:t>, в которых правописание чередующейся гласной зависит от следующего за корнем суффикса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975" t="11967" r="49147" b="11779"/>
          <a:stretch/>
        </p:blipFill>
        <p:spPr bwMode="auto">
          <a:xfrm>
            <a:off x="680999" y="1435417"/>
            <a:ext cx="2304256" cy="48730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561" t="18211" r="52073" b="7937"/>
          <a:stretch/>
        </p:blipFill>
        <p:spPr bwMode="auto">
          <a:xfrm>
            <a:off x="3203849" y="1423792"/>
            <a:ext cx="2697730" cy="4884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513" t="13165" r="51390" b="21646"/>
          <a:stretch/>
        </p:blipFill>
        <p:spPr bwMode="auto">
          <a:xfrm>
            <a:off x="5901579" y="1408077"/>
            <a:ext cx="2916324" cy="4916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88640"/>
            <a:ext cx="2448272" cy="10406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8642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975181" y="260648"/>
            <a:ext cx="583264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dirty="0" smtClean="0">
                <a:solidFill>
                  <a:srgbClr val="006600"/>
                </a:solidFill>
                <a:latin typeface="Arial Black" pitchFamily="34" charset="0"/>
              </a:rPr>
              <a:t>3. Корни</a:t>
            </a:r>
            <a:r>
              <a:rPr lang="ru-RU" sz="2000" dirty="0">
                <a:solidFill>
                  <a:srgbClr val="006600"/>
                </a:solidFill>
                <a:latin typeface="Arial Black" pitchFamily="34" charset="0"/>
              </a:rPr>
              <a:t>, в которых правописание чередующейся гласной зависит от характера последних согласных (согласной) корня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854" t="40715" r="27268" b="14846"/>
          <a:stretch/>
        </p:blipFill>
        <p:spPr bwMode="auto">
          <a:xfrm>
            <a:off x="327787" y="1268760"/>
            <a:ext cx="2664297" cy="3609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561" t="17170" r="30926" b="27545"/>
          <a:stretch/>
        </p:blipFill>
        <p:spPr bwMode="auto">
          <a:xfrm>
            <a:off x="3131840" y="1519861"/>
            <a:ext cx="2304256" cy="33123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854" t="30959" r="30707" b="36567"/>
          <a:stretch/>
        </p:blipFill>
        <p:spPr bwMode="auto">
          <a:xfrm>
            <a:off x="3243942" y="4832229"/>
            <a:ext cx="2192221" cy="18316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146" t="18178" r="30781" b="31592"/>
          <a:stretch/>
        </p:blipFill>
        <p:spPr bwMode="auto">
          <a:xfrm>
            <a:off x="6053477" y="1364162"/>
            <a:ext cx="2754352" cy="4306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19669"/>
            <a:ext cx="2088299" cy="1013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3942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975181" y="260648"/>
            <a:ext cx="583264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dirty="0" smtClean="0">
                <a:solidFill>
                  <a:srgbClr val="C00000"/>
                </a:solidFill>
                <a:latin typeface="Arial Black" pitchFamily="34" charset="0"/>
              </a:rPr>
              <a:t>4. Корни</a:t>
            </a:r>
            <a:r>
              <a:rPr lang="ru-RU" sz="2000" dirty="0">
                <a:solidFill>
                  <a:srgbClr val="C00000"/>
                </a:solidFill>
                <a:latin typeface="Arial Black" pitchFamily="34" charset="0"/>
              </a:rPr>
              <a:t>, в которых правописание чередующейся гласной зависит от смысла слова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293" t="11431" r="18195" b="12039"/>
          <a:stretch/>
        </p:blipFill>
        <p:spPr bwMode="auto">
          <a:xfrm>
            <a:off x="539552" y="1304787"/>
            <a:ext cx="2592288" cy="54365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366" t="8965" r="12195" b="4780"/>
          <a:stretch/>
        </p:blipFill>
        <p:spPr bwMode="auto">
          <a:xfrm>
            <a:off x="3419872" y="1276311"/>
            <a:ext cx="2471633" cy="51050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317" t="25220" r="12171" b="22488"/>
          <a:stretch/>
        </p:blipFill>
        <p:spPr bwMode="auto">
          <a:xfrm>
            <a:off x="6017032" y="1276311"/>
            <a:ext cx="2659424" cy="48169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865" y="130688"/>
            <a:ext cx="2232248" cy="9218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3432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898</TotalTime>
  <Words>910</Words>
  <Application>Microsoft Office PowerPoint</Application>
  <PresentationFormat>Экран (4:3)</PresentationFormat>
  <Paragraphs>102</Paragraphs>
  <Slides>39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39</vt:i4>
      </vt:variant>
    </vt:vector>
  </HeadingPairs>
  <TitlesOfParts>
    <vt:vector size="40" baseType="lpstr">
      <vt:lpstr>Аспект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Администратор</dc:creator>
  <cp:lastModifiedBy>1</cp:lastModifiedBy>
  <cp:revision>35</cp:revision>
  <cp:lastPrinted>2019-12-11T08:34:31Z</cp:lastPrinted>
  <dcterms:created xsi:type="dcterms:W3CDTF">2019-11-12T19:49:33Z</dcterms:created>
  <dcterms:modified xsi:type="dcterms:W3CDTF">2020-02-18T21:07:54Z</dcterms:modified>
</cp:coreProperties>
</file>