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2" r:id="rId4"/>
    <p:sldId id="263" r:id="rId5"/>
    <p:sldId id="268" r:id="rId6"/>
    <p:sldId id="264" r:id="rId7"/>
    <p:sldId id="267" r:id="rId8"/>
    <p:sldId id="266" r:id="rId9"/>
    <p:sldId id="265" r:id="rId10"/>
    <p:sldId id="273" r:id="rId11"/>
    <p:sldId id="272" r:id="rId12"/>
    <p:sldId id="271" r:id="rId13"/>
    <p:sldId id="276" r:id="rId14"/>
    <p:sldId id="277" r:id="rId15"/>
    <p:sldId id="278" r:id="rId16"/>
    <p:sldId id="279" r:id="rId17"/>
    <p:sldId id="280" r:id="rId18"/>
    <p:sldId id="281" r:id="rId19"/>
    <p:sldId id="297" r:id="rId20"/>
    <p:sldId id="298" r:id="rId21"/>
    <p:sldId id="299" r:id="rId22"/>
    <p:sldId id="300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75" r:id="rId38"/>
    <p:sldId id="274" r:id="rId39"/>
    <p:sldId id="257" r:id="rId4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99FF66"/>
    <a:srgbClr val="99FF99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87"/>
    <p:restoredTop sz="90929"/>
  </p:normalViewPr>
  <p:slideViewPr>
    <p:cSldViewPr>
      <p:cViewPr varScale="1">
        <p:scale>
          <a:sx n="51" d="100"/>
          <a:sy n="51" d="100"/>
        </p:scale>
        <p:origin x="90" y="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 anchor="b"/>
          <a:lstStyle>
            <a:lvl1pPr>
              <a:defRPr sz="6000" b="0" i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b="1"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CC65039-B23A-4D6F-BB86-C9D4E9BEB0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A2DAB3-0D15-4068-8657-DA4C4B4FC9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D82B86-1910-4AA1-8BE6-DB607F7CD8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CE3B94-7547-47BE-9EF7-40F8C43816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BA0018-12D4-4D21-8250-74F45993E10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D989AE-11B0-4FFF-9853-9981AE659A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F19B38-BE93-45C7-B23B-FDCBAC0EE9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01EFD-C338-4A37-8AEB-1E49EE6A0D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EC52DA-55B9-429A-A781-E14A89AAD95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73D5B6-FA7E-4993-84C5-2D407CE6717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0CB8B-2C2A-4BF0-9587-334C2360914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69D386B-C051-40F9-98CD-4E6E5E0C949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Garamond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Garamond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Garamond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Garamond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Garamond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Garamond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Garamond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Рамка 6"/>
          <p:cNvSpPr/>
          <p:nvPr/>
        </p:nvSpPr>
        <p:spPr>
          <a:xfrm>
            <a:off x="285720" y="1500174"/>
            <a:ext cx="8643998" cy="2076688"/>
          </a:xfrm>
          <a:prstGeom prst="frame">
            <a:avLst>
              <a:gd name="adj1" fmla="val 8167"/>
            </a:avLst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i="1" dirty="0">
                <a:latin typeface="Monotype Corsiva" pitchFamily="66" charset="0"/>
                <a:ea typeface="Kozuka Gothic Pro M" pitchFamily="34" charset="-128"/>
                <a:cs typeface="Microsoft Sans Serif" pitchFamily="34" charset="0"/>
              </a:rPr>
              <a:t>Тема</a:t>
            </a:r>
            <a:r>
              <a:rPr lang="ru-RU" sz="3600" b="1" i="1" dirty="0" smtClean="0">
                <a:latin typeface="Monotype Corsiva" pitchFamily="66" charset="0"/>
                <a:ea typeface="Kozuka Gothic Pro M" pitchFamily="34" charset="-128"/>
                <a:cs typeface="Microsoft Sans Serif" pitchFamily="34" charset="0"/>
              </a:rPr>
              <a:t>:</a:t>
            </a:r>
          </a:p>
          <a:p>
            <a:pPr algn="ctr">
              <a:defRPr/>
            </a:pPr>
            <a:r>
              <a:rPr lang="ru-RU" sz="3600" b="1" i="1" dirty="0" smtClean="0">
                <a:latin typeface="Monotype Corsiva" pitchFamily="66" charset="0"/>
                <a:ea typeface="Kozuka Gothic Pro M" pitchFamily="34" charset="-128"/>
                <a:cs typeface="Microsoft Sans Serif" pitchFamily="34" charset="0"/>
              </a:rPr>
              <a:t> </a:t>
            </a:r>
            <a:r>
              <a:rPr lang="ru-RU" sz="3600" b="1" i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Kozuka Gothic Pro M" pitchFamily="34" charset="-128"/>
                <a:cs typeface="Microsoft Sans Serif" pitchFamily="34" charset="0"/>
              </a:rPr>
              <a:t>«Урок- путешествие. </a:t>
            </a:r>
            <a:r>
              <a:rPr lang="ru-RU" sz="36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Kozuka Gothic Pro M" pitchFamily="34" charset="-128"/>
                <a:cs typeface="Microsoft Sans Serif" pitchFamily="34" charset="0"/>
              </a:rPr>
              <a:t>Сохраним первоцветы Крыма.»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  <a:ea typeface="Kozuka Gothic Pro M" pitchFamily="34" charset="-128"/>
              <a:cs typeface="Microsoft Sans Serif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142843" y="354331"/>
            <a:ext cx="8858313" cy="2026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3366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3366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 err="1">
                <a:solidFill>
                  <a:srgbClr val="003366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Чистенская</a:t>
            </a:r>
            <a:r>
              <a:rPr lang="ru-RU" sz="1400" b="1" dirty="0">
                <a:solidFill>
                  <a:srgbClr val="003366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школа-гимназия»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3366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Симферопольского района Республики Крым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3366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ул.Чапаева,54, с. Чистенькое, Симферопольский район, 297570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400" i="1" dirty="0">
                <a:solidFill>
                  <a:srgbClr val="8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Берегите первоцветы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Monotype Corsiva" pitchFamily="66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Ранним солнцем чуть согреты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Monotype Corsiva" pitchFamily="66" charset="0"/>
            </a:endParaRPr>
          </a:p>
        </p:txBody>
      </p:sp>
      <p:pic>
        <p:nvPicPr>
          <p:cNvPr id="41988" name="Picture 4" descr="http://orchid.sytes.net/wp-content/uploads/ed43c9a367/10/20/46645954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3894686"/>
            <a:ext cx="3357586" cy="2749024"/>
          </a:xfrm>
          <a:prstGeom prst="rect">
            <a:avLst/>
          </a:prstGeom>
          <a:ln w="5715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990" name="Picture 6" descr="http://hq-oboi.ru/photo/fioletovye_cvety_simpatichnye_dlya_kompyutera_1600x1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3911207"/>
            <a:ext cx="3643338" cy="2732503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</p:pic>
      <p:pic>
        <p:nvPicPr>
          <p:cNvPr id="41994" name="Picture 10" descr="http://i010.radikal.ru/1109/7d/3b4667f5762c.jpg"/>
          <p:cNvPicPr>
            <a:picLocks noChangeAspect="1" noChangeArrowheads="1"/>
          </p:cNvPicPr>
          <p:nvPr/>
        </p:nvPicPr>
        <p:blipFill>
          <a:blip r:embed="rId4"/>
          <a:srcRect l="21429" r="17499" b="1428"/>
          <a:stretch>
            <a:fillRect/>
          </a:stretch>
        </p:blipFill>
        <p:spPr bwMode="auto">
          <a:xfrm>
            <a:off x="3357554" y="3571900"/>
            <a:ext cx="2537582" cy="3071810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cs627418.vk.me/v627418753/391c9/t-Tj72irLSM.jpg"/>
          <p:cNvPicPr>
            <a:picLocks noChangeAspect="1" noChangeArrowheads="1"/>
          </p:cNvPicPr>
          <p:nvPr/>
        </p:nvPicPr>
        <p:blipFill>
          <a:blip r:embed="rId3"/>
          <a:srcRect b="2843"/>
          <a:stretch>
            <a:fillRect/>
          </a:stretch>
        </p:blipFill>
        <p:spPr bwMode="auto">
          <a:xfrm>
            <a:off x="-1" y="0"/>
            <a:ext cx="9264559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0"/>
            <a:ext cx="55980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dirty="0" smtClean="0">
                <a:ln w="10541" cmpd="sng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Ландыш майский</a:t>
            </a:r>
            <a:endParaRPr lang="ru-RU" sz="5400" b="1" i="1" dirty="0">
              <a:ln w="10541" cmpd="sng">
                <a:solidFill>
                  <a:schemeClr val="accent1">
                    <a:lumMod val="20000"/>
                    <a:lumOff val="8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http://os1.i.ua/1/7/585078.jpg"/>
          <p:cNvPicPr>
            <a:picLocks noChangeAspect="1" noChangeArrowheads="1"/>
          </p:cNvPicPr>
          <p:nvPr/>
        </p:nvPicPr>
        <p:blipFill>
          <a:blip r:embed="rId3"/>
          <a:srcRect r="101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56662" y="219654"/>
            <a:ext cx="24865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dirty="0" smtClean="0">
                <a:ln w="10541" cmpd="sng">
                  <a:solidFill>
                    <a:schemeClr val="accent5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Крокус </a:t>
            </a:r>
            <a:endParaRPr lang="ru-RU" sz="5400" b="1" i="1" dirty="0">
              <a:ln w="10541" cmpd="sng">
                <a:solidFill>
                  <a:schemeClr val="accent5">
                    <a:lumMod val="20000"/>
                    <a:lumOff val="8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fs00.infourok.ru/images/doc/228/46364/3/img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2857496"/>
            <a:ext cx="5072034" cy="3804026"/>
          </a:xfrm>
          <a:prstGeom prst="ellipse">
            <a:avLst/>
          </a:prstGeom>
          <a:noFill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357158" y="639124"/>
            <a:ext cx="8572560" cy="2361248"/>
          </a:xfrm>
          <a:prstGeom prst="frame">
            <a:avLst>
              <a:gd name="adj1" fmla="val 6526"/>
            </a:avLst>
          </a:prstGeom>
          <a:solidFill>
            <a:srgbClr val="99FF66">
              <a:alpha val="99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Нам каждому весенняя природа дорога.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Ручьями растекаются холодные снега.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От снега очищаются и хвоя, и валежник.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И первым появляется в проталине .... 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928794" y="5857892"/>
            <a:ext cx="4857784" cy="857256"/>
          </a:xfrm>
          <a:prstGeom prst="roundRect">
            <a:avLst/>
          </a:prstGeom>
          <a:solidFill>
            <a:srgbClr val="92D050"/>
          </a:solidFill>
          <a:ln>
            <a:solidFill>
              <a:srgbClr val="99FF6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подснежник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285852" y="714356"/>
            <a:ext cx="6357982" cy="2361248"/>
          </a:xfrm>
          <a:prstGeom prst="frame">
            <a:avLst>
              <a:gd name="adj1" fmla="val 6526"/>
            </a:avLst>
          </a:prstGeom>
          <a:solidFill>
            <a:srgbClr val="99FF66">
              <a:alpha val="99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Нам запах свежести лесной </a:t>
            </a:r>
          </a:p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Приносит позднею весной</a:t>
            </a:r>
          </a:p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Цветок душистый, нежный, </a:t>
            </a:r>
          </a:p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Из кисти белоснежной…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cs typeface="Times New Roman" pitchFamily="18" charset="0"/>
            </a:endParaRPr>
          </a:p>
        </p:txBody>
      </p:sp>
      <p:pic>
        <p:nvPicPr>
          <p:cNvPr id="26628" name="Picture 4" descr="http://www.nidokidos.org/attachment.php?s=df651d2b7eaf0a1eff813d6d0f4877bb&amp;attachmentid=70701&amp;d=1314550112"/>
          <p:cNvPicPr>
            <a:picLocks noChangeAspect="1" noChangeArrowheads="1"/>
          </p:cNvPicPr>
          <p:nvPr/>
        </p:nvPicPr>
        <p:blipFill>
          <a:blip r:embed="rId3"/>
          <a:srcRect l="11458" t="20833" r="12499" b="6944"/>
          <a:stretch>
            <a:fillRect/>
          </a:stretch>
        </p:blipFill>
        <p:spPr bwMode="auto">
          <a:xfrm>
            <a:off x="1785918" y="2928934"/>
            <a:ext cx="5214974" cy="3714776"/>
          </a:xfrm>
          <a:prstGeom prst="ellipse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2357422" y="5857892"/>
            <a:ext cx="4286280" cy="857256"/>
          </a:xfrm>
          <a:prstGeom prst="roundRect">
            <a:avLst/>
          </a:prstGeom>
          <a:solidFill>
            <a:srgbClr val="92D050"/>
          </a:solidFill>
          <a:ln>
            <a:solidFill>
              <a:srgbClr val="99FF6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ландыш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928794" y="571480"/>
            <a:ext cx="5072098" cy="2361248"/>
          </a:xfrm>
          <a:prstGeom prst="frame">
            <a:avLst>
              <a:gd name="adj1" fmla="val 6526"/>
            </a:avLst>
          </a:prstGeom>
          <a:solidFill>
            <a:srgbClr val="99FF66">
              <a:alpha val="99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У реки, на лугу</a:t>
            </a:r>
          </a:p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Босиком на снегу</a:t>
            </a:r>
          </a:p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Первые листочки - </a:t>
            </a:r>
            <a:b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Жёлтые цветочки ...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cs typeface="Times New Roman" pitchFamily="18" charset="0"/>
            </a:endParaRPr>
          </a:p>
        </p:txBody>
      </p:sp>
      <p:pic>
        <p:nvPicPr>
          <p:cNvPr id="25604" name="Picture 4" descr="http://i30.fastpic.ru/big/2011/1215/b7/8c38f7547ab24dd0c7371d13f9bbbcb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2928934"/>
            <a:ext cx="5814719" cy="3571900"/>
          </a:xfrm>
          <a:prstGeom prst="ellipse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1785918" y="5929330"/>
            <a:ext cx="5214974" cy="714380"/>
          </a:xfrm>
          <a:prstGeom prst="roundRect">
            <a:avLst/>
          </a:prstGeom>
          <a:solidFill>
            <a:srgbClr val="92D050"/>
          </a:solidFill>
          <a:ln>
            <a:solidFill>
              <a:srgbClr val="99FF6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мать-и-мачеха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macroclub.ru/gallery/data/521/IMG_209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3000372"/>
            <a:ext cx="5654684" cy="3571876"/>
          </a:xfrm>
          <a:prstGeom prst="ellipse">
            <a:avLst/>
          </a:prstGeom>
          <a:noFill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785918" y="639124"/>
            <a:ext cx="5072098" cy="2361248"/>
          </a:xfrm>
          <a:prstGeom prst="frame">
            <a:avLst>
              <a:gd name="adj1" fmla="val 6526"/>
            </a:avLst>
          </a:prstGeom>
          <a:solidFill>
            <a:srgbClr val="99FF66">
              <a:alpha val="99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Цветочек забавно</a:t>
            </a:r>
          </a:p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Цветёт под осиной</a:t>
            </a:r>
          </a:p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Был красным недавно,</a:t>
            </a:r>
          </a:p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Теперь - уже синий...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857356" y="6000768"/>
            <a:ext cx="4786346" cy="714380"/>
          </a:xfrm>
          <a:prstGeom prst="roundRect">
            <a:avLst/>
          </a:prstGeom>
          <a:solidFill>
            <a:srgbClr val="92D050"/>
          </a:solidFill>
          <a:ln>
            <a:solidFill>
              <a:srgbClr val="99FF6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медуница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714348" y="785794"/>
            <a:ext cx="5500726" cy="3500462"/>
          </a:xfrm>
          <a:prstGeom prst="frame">
            <a:avLst>
              <a:gd name="adj1" fmla="val 6526"/>
            </a:avLst>
          </a:prstGeom>
          <a:solidFill>
            <a:srgbClr val="99FF66">
              <a:alpha val="99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С первых дней в апреле</a:t>
            </a:r>
          </a:p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Из дубовой прели</a:t>
            </a:r>
          </a:p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Выглянул цветочек</a:t>
            </a:r>
            <a:b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Синенький глазочек,</a:t>
            </a:r>
          </a:p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Зелена одёжка</a:t>
            </a:r>
          </a:p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Луковая ножка...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cs typeface="Times New Roman" pitchFamily="18" charset="0"/>
            </a:endParaRPr>
          </a:p>
        </p:txBody>
      </p:sp>
      <p:pic>
        <p:nvPicPr>
          <p:cNvPr id="23554" name="Picture 2" descr="http://mtdata.ru/u23/photo19BC/20292925575-0/orig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1643050"/>
            <a:ext cx="3571868" cy="4977193"/>
          </a:xfrm>
          <a:prstGeom prst="round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642910" y="5143512"/>
            <a:ext cx="4000528" cy="785818"/>
          </a:xfrm>
          <a:prstGeom prst="roundRect">
            <a:avLst/>
          </a:prstGeom>
          <a:solidFill>
            <a:srgbClr val="92D050"/>
          </a:solidFill>
          <a:ln>
            <a:solidFill>
              <a:srgbClr val="99FF6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пролеска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357290" y="500042"/>
            <a:ext cx="6429420" cy="2361248"/>
          </a:xfrm>
          <a:prstGeom prst="frame">
            <a:avLst>
              <a:gd name="adj1" fmla="val 6526"/>
            </a:avLst>
          </a:prstGeom>
          <a:solidFill>
            <a:srgbClr val="99FF66">
              <a:alpha val="99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Фиолетовый цветок</a:t>
            </a:r>
          </a:p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И пушистый стебелёк</a:t>
            </a:r>
            <a:b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Тихий, нежный перезвон</a:t>
            </a:r>
            <a:b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Так и корнит, клонит в сон…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cs typeface="Times New Roman" pitchFamily="18" charset="0"/>
            </a:endParaRPr>
          </a:p>
        </p:txBody>
      </p:sp>
      <p:pic>
        <p:nvPicPr>
          <p:cNvPr id="22530" name="Picture 2" descr="http://img-2008-01.photosight.ru/31/2529850.jpg"/>
          <p:cNvPicPr>
            <a:picLocks noChangeAspect="1" noChangeArrowheads="1"/>
          </p:cNvPicPr>
          <p:nvPr/>
        </p:nvPicPr>
        <p:blipFill>
          <a:blip r:embed="rId3"/>
          <a:srcRect l="2778" t="9259"/>
          <a:stretch>
            <a:fillRect/>
          </a:stretch>
        </p:blipFill>
        <p:spPr bwMode="auto">
          <a:xfrm>
            <a:off x="1928794" y="3000372"/>
            <a:ext cx="5000628" cy="3500438"/>
          </a:xfrm>
          <a:prstGeom prst="round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2143108" y="6000768"/>
            <a:ext cx="4572032" cy="714380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solidFill>
              <a:srgbClr val="99FF6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сон-трава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85918" y="6346854"/>
            <a:ext cx="5576888" cy="12969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2800" dirty="0" smtClean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800" dirty="0" smtClean="0"/>
              <a:t>  </a:t>
            </a:r>
          </a:p>
        </p:txBody>
      </p:sp>
      <p:pic>
        <p:nvPicPr>
          <p:cNvPr id="2052" name="Picture 7" descr="бел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144842"/>
            <a:ext cx="3857652" cy="514167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8" descr="рябчик русс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1142984"/>
            <a:ext cx="4800812" cy="521497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 descr="http://fs00.infourok.ru/images/doc/224/26681/4/img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076" t="3774" r="8018"/>
          <a:stretch>
            <a:fillRect/>
          </a:stretch>
        </p:blipFill>
        <p:spPr bwMode="auto">
          <a:xfrm>
            <a:off x="2857487" y="1357298"/>
            <a:ext cx="2521373" cy="214314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14282" y="148216"/>
            <a:ext cx="8719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dirty="0" smtClean="0">
                <a:ln w="10541" cmpd="sng">
                  <a:solidFill>
                    <a:srgbClr val="92D050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Первоцветы </a:t>
            </a:r>
            <a:r>
              <a:rPr lang="ru-RU" sz="5400" b="1" i="1" dirty="0" smtClean="0">
                <a:ln w="10541" cmpd="sng">
                  <a:solidFill>
                    <a:srgbClr val="92D050"/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Красной книги</a:t>
            </a:r>
            <a:endParaRPr lang="ru-RU" sz="5400" b="1" i="1" dirty="0">
              <a:ln w="10541" cmpd="sng">
                <a:solidFill>
                  <a:srgbClr val="92D050"/>
                </a:solidFill>
                <a:prstDash val="solid"/>
              </a:ln>
              <a:solidFill>
                <a:srgbClr val="C0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4032448" cy="6298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270510" algn="l"/>
              </a:tabLst>
            </a:pPr>
            <a:r>
              <a:rPr lang="ru-RU" sz="18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1 группа</a:t>
            </a:r>
            <a:r>
              <a:rPr lang="ru-RU" sz="1400" i="1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Подснежник складчатый.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7145" indent="-6350" algn="just">
              <a:lnSpc>
                <a:spcPct val="104000"/>
              </a:lnSpc>
              <a:spcAft>
                <a:spcPts val="15"/>
              </a:spcAft>
            </a:pPr>
            <a:r>
              <a:rPr lang="ru-RU" sz="1400" b="1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Ареал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1590" indent="-6350" algn="just">
              <a:lnSpc>
                <a:spcPct val="103000"/>
              </a:lnSpc>
              <a:spcAft>
                <a:spcPts val="20"/>
              </a:spcAft>
            </a:pP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Крым, </a:t>
            </a:r>
            <a:r>
              <a:rPr lang="ru-RU" sz="14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Добруджа</a:t>
            </a: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в Румынии и Бессарабская возвышенность в Молдове, Северо-Западное Закавказье, Малая Азия. Занесен на территорию Украины (Черкасская область).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Особенности морфологии </a:t>
            </a: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Многолетнее луковичное растение 10–25 см высотой. </a:t>
            </a:r>
            <a:r>
              <a:rPr lang="ru-RU" sz="1400" dirty="0" smtClean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Плод </a:t>
            </a: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– овальная коробочка 1 см в диаметре.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Особенности биологии </a:t>
            </a: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Произрастает в Горном Крыму и на Южном берегу Крыма во влажных широколиственных лесах, </a:t>
            </a:r>
            <a:r>
              <a:rPr lang="ru-RU" sz="14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шибляке</a:t>
            </a: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, на </a:t>
            </a:r>
            <a:r>
              <a:rPr lang="ru-RU" sz="14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яйлах</a:t>
            </a: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. Популяции многочисленные (несколько миллионов особей</a:t>
            </a:r>
            <a:r>
              <a:rPr lang="ru-RU" sz="1400" dirty="0" smtClean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).. </a:t>
            </a: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Цветет в январе (феврале) – апреле, плодоносит в июне – июле. Размножается семенами и луковицами.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Факторы угроз </a:t>
            </a: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Уничтожение </a:t>
            </a:r>
            <a:r>
              <a:rPr lang="ru-RU" sz="14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экотопов</a:t>
            </a: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под антропогенным воздействием, сбор на букеты, выкапывание луковиц, сокращение площадей лесов, </a:t>
            </a:r>
            <a:r>
              <a:rPr lang="ru-RU" sz="14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порои</a:t>
            </a: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кабанов.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Меры охраны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1590" indent="-6350" algn="just">
              <a:lnSpc>
                <a:spcPct val="103000"/>
              </a:lnSpc>
              <a:spcAft>
                <a:spcPts val="20"/>
              </a:spcAft>
            </a:pP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Вид внесен в Приложение II Международной конвенции СИТЕС. Охраняется в природных заповедниках: Ялтинском горнолесном, Крымском, </a:t>
            </a:r>
            <a:r>
              <a:rPr lang="ru-RU" sz="14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Карадагском</a:t>
            </a: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и «Мыс </a:t>
            </a:r>
            <a:r>
              <a:rPr lang="ru-RU" sz="14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Мартьян</a:t>
            </a: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» и в других ООПТ.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2222" y="3933056"/>
            <a:ext cx="3158002" cy="21642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7835" y="260648"/>
            <a:ext cx="4598161" cy="341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95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x-crimea.com/active/track/tr1_2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357142"/>
            <a:ext cx="6858048" cy="65008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0"/>
            <a:ext cx="3744416" cy="6613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270510" algn="l"/>
              </a:tabLst>
            </a:pPr>
            <a:r>
              <a:rPr lang="ru-RU" sz="1400" i="1" dirty="0">
                <a:ea typeface="Calibri" panose="020F0502020204030204" pitchFamily="34" charset="0"/>
                <a:cs typeface="Times New Roman" panose="02020603050405020304" pitchFamily="18" charset="0"/>
              </a:rPr>
              <a:t>2 группа.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Ландыш майский.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1590" algn="just">
              <a:lnSpc>
                <a:spcPct val="103000"/>
              </a:lnSpc>
              <a:spcAft>
                <a:spcPts val="20"/>
              </a:spcAft>
            </a:pPr>
            <a:r>
              <a:rPr lang="ru-RU" sz="1400" b="1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Ареал </a:t>
            </a: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Средняя и Атлантическая Европа, Средиземноморье, Кавказ, Закавказье, Малая Азия, Восточная Сибирь, Забайкалье, Дальний Восток, Северная Америка.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Особенности морфологии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1590" indent="-6350" algn="just">
              <a:lnSpc>
                <a:spcPct val="103000"/>
              </a:lnSpc>
              <a:spcAft>
                <a:spcPts val="20"/>
              </a:spcAft>
            </a:pP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Травянистый многолетник высотой 15–30 см с длинным ползучим разветвленным </a:t>
            </a:r>
            <a:r>
              <a:rPr lang="ru-RU" sz="1400" dirty="0" smtClean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корневищем. </a:t>
            </a: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Соцветие – односторонняя, простая верхушечная кисть. Цветки </a:t>
            </a:r>
            <a:r>
              <a:rPr lang="ru-RU" sz="1400" dirty="0" smtClean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ароматные</a:t>
            </a: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, белые, </a:t>
            </a:r>
            <a:r>
              <a:rPr lang="ru-RU" sz="1400" dirty="0" smtClean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шаровидно-колокольчатые, </a:t>
            </a: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с шестью широкими зубцами. Плод – 2–6семенная округлая, оранжево-красная ягода.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Особенности биологии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3000"/>
              </a:lnSpc>
              <a:spcAft>
                <a:spcPts val="20"/>
              </a:spcAft>
            </a:pP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Встречается спорадически в Горном Крыму и Предгорье. Растет в лиственных и смешанных лесах, на лесных полянах, вырубках. Мезофит, </a:t>
            </a:r>
            <a:r>
              <a:rPr lang="ru-RU" sz="14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гелиосциофит</a:t>
            </a: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. Мезотроф, предпочитающий богатые почвы. Популяции локального типа, нормальные, разновозрастные. В отдельных популяциях вид достаточно многочисленный,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270510" algn="l"/>
              </a:tabLst>
            </a:pPr>
            <a:r>
              <a:rPr lang="ru-RU" sz="1400" b="1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Факторы угроз </a:t>
            </a: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Уничтожение </a:t>
            </a:r>
            <a:r>
              <a:rPr lang="ru-RU" sz="14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экотопов</a:t>
            </a: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под антропогенным воздействием, сбор на букеты и заготовка лекарственного сырья.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270510" algn="l"/>
              </a:tabLst>
            </a:pP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Меры охраны.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 Охраняется в Ялтинском  горно-лесном и Крымском природном заповедниках. Необходим запрет на сбор растений и заготовку лекарственного сырья.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116632"/>
            <a:ext cx="4608512" cy="35283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567" y="3861048"/>
            <a:ext cx="3151905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095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767" y="299844"/>
            <a:ext cx="4464496" cy="6562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270510" algn="l"/>
              </a:tabLst>
            </a:pPr>
            <a:r>
              <a:rPr lang="ru-RU" sz="1400" i="1" dirty="0">
                <a:ea typeface="Calibri" panose="020F0502020204030204" pitchFamily="34" charset="0"/>
                <a:cs typeface="Times New Roman" panose="02020603050405020304" pitchFamily="18" charset="0"/>
              </a:rPr>
              <a:t>3 группа.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Пролеска двулистная.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1590" indent="-6350" algn="just">
              <a:lnSpc>
                <a:spcPct val="103000"/>
              </a:lnSpc>
              <a:spcAft>
                <a:spcPts val="20"/>
              </a:spcAft>
            </a:pPr>
            <a:r>
              <a:rPr lang="ru-RU" sz="1400" b="1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Ареал</a:t>
            </a: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Бо́льшая</a:t>
            </a: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часть Европы (кроме севера), Малая Азия, Левант, Кавказ.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Особенности морфологии </a:t>
            </a: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Многолетнее луковичное растение высотой до 25 см. </a:t>
            </a:r>
            <a:r>
              <a:rPr lang="ru-RU" sz="1400" dirty="0" smtClean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Цветоносы </a:t>
            </a: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одиночные, безлистные, до средины закрыты влагалищным листом. Соцветие – 2– 10-цветковая рыхлая кисть. Околоцветник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1590" indent="-6350" algn="just">
              <a:lnSpc>
                <a:spcPct val="103000"/>
              </a:lnSpc>
              <a:spcAft>
                <a:spcPts val="20"/>
              </a:spcAft>
            </a:pPr>
            <a:r>
              <a:rPr lang="ru-RU" sz="14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раздельнолистный</a:t>
            </a: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, из 6 голубых, </a:t>
            </a:r>
            <a:r>
              <a:rPr lang="ru-RU" sz="14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сереневато</a:t>
            </a: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-голубых, редко белых лепестков длиной до 1 см. Плод – </a:t>
            </a:r>
            <a:r>
              <a:rPr lang="ru-RU" sz="1400" dirty="0" smtClean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коробочка</a:t>
            </a: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1590" indent="-6350" algn="just">
              <a:lnSpc>
                <a:spcPct val="103000"/>
              </a:lnSpc>
              <a:spcAft>
                <a:spcPts val="20"/>
              </a:spcAft>
            </a:pPr>
            <a:r>
              <a:rPr lang="ru-RU" sz="1400" b="1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Особенности биологии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1590" indent="-6350" algn="just">
              <a:lnSpc>
                <a:spcPct val="103000"/>
              </a:lnSpc>
              <a:spcAft>
                <a:spcPts val="20"/>
              </a:spcAft>
            </a:pP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Произрастает в Горном Крыму, Предгорье, на яйле, в светлых лиственных, иногда хвойных лесах, на полянах, под деревьями, на плодородных, хорошо развитых почвах. Встречается в степной части Крыма по балкам и оврагам среди кустарников, в искусственных лесопосадках. Численность некоторых популяций достигает несколько миллионов экземпляров. </a:t>
            </a:r>
            <a:r>
              <a:rPr lang="ru-RU" sz="1400" dirty="0" smtClean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Цветет </a:t>
            </a: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с конца февраля до апреля. Плоды созревают в мае. Размножается семенами и вегетативно.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Факторы угроз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1590" indent="-6350" algn="just">
              <a:lnSpc>
                <a:spcPct val="103000"/>
              </a:lnSpc>
              <a:spcAft>
                <a:spcPts val="20"/>
              </a:spcAft>
            </a:pP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Сокращение лесных массивов, изъятие плодородной почвы, сбор на букеты, выкапывание луковиц.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00000"/>
                </a:solidFill>
                <a:ea typeface="Arial" panose="020B0604020202020204" pitchFamily="34" charset="0"/>
              </a:rPr>
              <a:t>Меры охраны </a:t>
            </a: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</a:rPr>
              <a:t>Охраняется в Ялтинском горнолесном, Крымском и </a:t>
            </a:r>
            <a:r>
              <a:rPr lang="ru-RU" sz="1400" dirty="0" err="1">
                <a:solidFill>
                  <a:srgbClr val="000000"/>
                </a:solidFill>
                <a:ea typeface="Arial" panose="020B0604020202020204" pitchFamily="34" charset="0"/>
              </a:rPr>
              <a:t>Карадагском</a:t>
            </a: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</a:rPr>
              <a:t> природных заповедниках и во многих других ООПТ Крыма. В специальных мерах охраны не нуждается. </a:t>
            </a:r>
            <a:endParaRPr lang="ru-RU" sz="1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264" y="116632"/>
            <a:ext cx="4259200" cy="35283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462" y="4005064"/>
            <a:ext cx="3158002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842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76672"/>
            <a:ext cx="4392488" cy="6452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270510" algn="l"/>
              </a:tabLst>
            </a:pPr>
            <a:r>
              <a:rPr lang="ru-RU" sz="1400" i="1" dirty="0">
                <a:ea typeface="Calibri" panose="020F0502020204030204" pitchFamily="34" charset="0"/>
                <a:cs typeface="Times New Roman" panose="02020603050405020304" pitchFamily="18" charset="0"/>
              </a:rPr>
              <a:t>4 группа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 .</a:t>
            </a:r>
            <a:r>
              <a:rPr lang="ru-RU" sz="1400" b="1" dirty="0">
                <a:ea typeface="Arial" panose="020B0604020202020204" pitchFamily="34" charset="0"/>
                <a:cs typeface="Times New Roman" panose="02020603050405020304" pitchFamily="18" charset="0"/>
              </a:rPr>
              <a:t>Прострел  крымский.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7F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(сон-трава крымская)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Ареал </a:t>
            </a: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Эндемик Крыма.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Особенности морфологии </a:t>
            </a: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Многолетнее травянистое растение с хорошо развитым </a:t>
            </a:r>
            <a:r>
              <a:rPr lang="ru-RU" sz="1400" dirty="0" smtClean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корневищем. </a:t>
            </a: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Цветки одиночные, до 8–10 см в диаметре, </a:t>
            </a:r>
            <a:r>
              <a:rPr lang="ru-RU" sz="14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колокольчатовидные</a:t>
            </a: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. Околоцветник из 6 фиолетовых свободных листочков, снаружи </a:t>
            </a:r>
            <a:r>
              <a:rPr lang="ru-RU" sz="14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шелковистоволосистых</a:t>
            </a: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. Плод – </a:t>
            </a:r>
            <a:r>
              <a:rPr lang="ru-RU" sz="1400" dirty="0" err="1" smtClean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многоорешек</a:t>
            </a:r>
            <a:r>
              <a:rPr lang="ru-RU" sz="1400" dirty="0" smtClean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3000"/>
              </a:lnSpc>
              <a:spcAft>
                <a:spcPts val="20"/>
              </a:spcAft>
            </a:pPr>
            <a:r>
              <a:rPr lang="ru-RU" sz="1400" b="1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Особенности биологии </a:t>
            </a: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Произрастает в нижнем (крайне редко), среднем и верхнем поясах Горного Крыма в </a:t>
            </a:r>
            <a:r>
              <a:rPr lang="ru-RU" sz="14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горнолуговых</a:t>
            </a: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степях яйлы, </a:t>
            </a:r>
            <a:r>
              <a:rPr lang="ru-RU" sz="14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томиллярах</a:t>
            </a: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и на полянах дубовых или сосновых лесов. Гелиофит, </a:t>
            </a:r>
            <a:r>
              <a:rPr lang="ru-RU" sz="14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мезоксерофит</a:t>
            </a: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. В </a:t>
            </a:r>
            <a:r>
              <a:rPr lang="ru-RU" sz="14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малонарушенных</a:t>
            </a: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местообитаниях плотность популяций доходит до 65 растений на м</a:t>
            </a:r>
            <a:r>
              <a:rPr lang="ru-RU" sz="1400" baseline="300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. Цветет в феврале – мае, плодоносит в мае – июле.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1590" algn="just">
              <a:lnSpc>
                <a:spcPct val="103000"/>
              </a:lnSpc>
              <a:spcAft>
                <a:spcPts val="20"/>
              </a:spcAft>
            </a:pPr>
            <a:r>
              <a:rPr lang="ru-RU" sz="1400" b="1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Факторы угроз </a:t>
            </a: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Уничтожение </a:t>
            </a:r>
            <a:r>
              <a:rPr lang="ru-RU" sz="14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экотопов</a:t>
            </a: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(нижний горный пояс – террасирование склонов, строительство), сбор растений на букеты и выкапывание для продажи.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Меры охраны </a:t>
            </a: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Охраняется в Ялтинском горнолесном, Крымском и </a:t>
            </a:r>
            <a:r>
              <a:rPr lang="ru-RU" sz="14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Карадагском</a:t>
            </a: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природных заповедниках; в государственных природных заказниках «Большой каньон Крыма», «Урочище “</a:t>
            </a:r>
            <a:r>
              <a:rPr lang="ru-RU" sz="14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Караби</a:t>
            </a:r>
            <a:r>
              <a:rPr lang="ru-RU" sz="14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-Яйла”», «Горный карст Крыма». Необходимо сохранение природных мест обитания, мониторинг и охрана популяций. Культивируется в ботанических садах.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188640"/>
            <a:ext cx="4536504" cy="31683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494" y="3702747"/>
            <a:ext cx="3158002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7172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747714" y="5975399"/>
            <a:ext cx="4038600" cy="4525963"/>
          </a:xfrm>
        </p:spPr>
        <p:txBody>
          <a:bodyPr/>
          <a:lstStyle/>
          <a:p>
            <a:pPr eaLnBrk="1" hangingPunct="1">
              <a:buNone/>
            </a:pPr>
            <a:r>
              <a:rPr lang="ru-RU" alt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Крокус сетчатый</a:t>
            </a:r>
          </a:p>
        </p:txBody>
      </p:sp>
      <p:sp>
        <p:nvSpPr>
          <p:cNvPr id="3075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964142" y="4786322"/>
            <a:ext cx="3822700" cy="981075"/>
          </a:xfrm>
        </p:spPr>
        <p:txBody>
          <a:bodyPr/>
          <a:lstStyle/>
          <a:p>
            <a:pPr algn="ctr" eaLnBrk="1" hangingPunct="1">
              <a:buNone/>
            </a:pPr>
            <a:r>
              <a:rPr lang="ru-RU" alt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Крокус прекрасный</a:t>
            </a:r>
          </a:p>
        </p:txBody>
      </p:sp>
      <p:pic>
        <p:nvPicPr>
          <p:cNvPr id="3076" name="Picture 7" descr="22кро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018" y="1142984"/>
            <a:ext cx="4490420" cy="471490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8" descr="крокус прекрасны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14290"/>
            <a:ext cx="4214812" cy="446405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47648" y="5689648"/>
            <a:ext cx="4038600" cy="4525962"/>
          </a:xfrm>
        </p:spPr>
        <p:txBody>
          <a:bodyPr/>
          <a:lstStyle/>
          <a:p>
            <a:pPr algn="ctr" eaLnBrk="1" hangingPunct="1">
              <a:buNone/>
            </a:pPr>
            <a:r>
              <a:rPr lang="ru-RU" alt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Крокус узколистный</a:t>
            </a:r>
          </a:p>
        </p:txBody>
      </p:sp>
      <p:sp>
        <p:nvSpPr>
          <p:cNvPr id="4099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176870" y="5189582"/>
            <a:ext cx="4038600" cy="4525962"/>
          </a:xfrm>
        </p:spPr>
        <p:txBody>
          <a:bodyPr/>
          <a:lstStyle/>
          <a:p>
            <a:pPr eaLnBrk="1" hangingPunct="1">
              <a:buNone/>
            </a:pPr>
            <a:r>
              <a:rPr lang="ru-RU" alt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Крокус крымский</a:t>
            </a:r>
          </a:p>
        </p:txBody>
      </p:sp>
      <p:pic>
        <p:nvPicPr>
          <p:cNvPr id="4100" name="Picture 7" descr="крокус узколистны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3657600" cy="532923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8" descr="крокус крымски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285728"/>
            <a:ext cx="4521200" cy="482441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-1157283" y="5929330"/>
            <a:ext cx="6372225" cy="647700"/>
          </a:xfrm>
        </p:spPr>
        <p:txBody>
          <a:bodyPr/>
          <a:lstStyle/>
          <a:p>
            <a:pPr lvl="4" eaLnBrk="1" hangingPunct="1">
              <a:lnSpc>
                <a:spcPct val="90000"/>
              </a:lnSpc>
              <a:buNone/>
            </a:pPr>
            <a:r>
              <a:rPr lang="ru-RU" alt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Крокус крымский</a:t>
            </a:r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962556" y="4854589"/>
            <a:ext cx="4038600" cy="57467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None/>
            </a:pPr>
            <a:r>
              <a:rPr lang="ru-RU" alt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Адонис весенний (горицвет)</a:t>
            </a:r>
          </a:p>
        </p:txBody>
      </p:sp>
      <p:pic>
        <p:nvPicPr>
          <p:cNvPr id="5124" name="Picture 7" descr="crocus крымский"/>
          <p:cNvPicPr>
            <a:picLocks noChangeAspect="1" noChangeArrowheads="1"/>
          </p:cNvPicPr>
          <p:nvPr/>
        </p:nvPicPr>
        <p:blipFill>
          <a:blip r:embed="rId2"/>
          <a:srcRect t="10769"/>
          <a:stretch>
            <a:fillRect/>
          </a:stretch>
        </p:blipFill>
        <p:spPr bwMode="auto">
          <a:xfrm>
            <a:off x="214282" y="285728"/>
            <a:ext cx="4321175" cy="552451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8" descr="adonis_весенний ( горицвет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1135071"/>
            <a:ext cx="4106863" cy="357981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643042" y="6137301"/>
            <a:ext cx="6257940" cy="935037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None/>
            </a:pPr>
            <a:r>
              <a:rPr lang="ru-RU" alt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Ясколка </a:t>
            </a:r>
            <a:r>
              <a:rPr lang="ru-RU" alt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Биберштейна</a:t>
            </a:r>
            <a:endParaRPr lang="ru-RU" altLang="ru-RU" sz="32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7" descr="Ясколка Биберштейна (эдельвейс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14290"/>
            <a:ext cx="8319658" cy="573883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605234" y="5929330"/>
            <a:ext cx="4038600" cy="4525963"/>
          </a:xfrm>
        </p:spPr>
        <p:txBody>
          <a:bodyPr/>
          <a:lstStyle/>
          <a:p>
            <a:pPr eaLnBrk="1" hangingPunct="1">
              <a:buNone/>
            </a:pPr>
            <a:r>
              <a:rPr lang="ru-RU" alt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Примула</a:t>
            </a:r>
          </a:p>
        </p:txBody>
      </p:sp>
      <p:pic>
        <p:nvPicPr>
          <p:cNvPr id="7171" name="Picture 8" descr="Primula vulgaris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476250"/>
            <a:ext cx="7488237" cy="523875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42844" y="5996010"/>
            <a:ext cx="4532315" cy="647700"/>
          </a:xfrm>
        </p:spPr>
        <p:txBody>
          <a:bodyPr/>
          <a:lstStyle/>
          <a:p>
            <a:pPr algn="ctr" eaLnBrk="1" hangingPunct="1">
              <a:buNone/>
            </a:pPr>
            <a:r>
              <a:rPr lang="ru-RU" alt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Белоцветник</a:t>
            </a:r>
            <a:r>
              <a:rPr lang="ru-RU" alt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летний</a:t>
            </a:r>
          </a:p>
        </p:txBody>
      </p:sp>
      <p:sp>
        <p:nvSpPr>
          <p:cNvPr id="8195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105400" y="5113372"/>
            <a:ext cx="4038600" cy="3316288"/>
          </a:xfrm>
        </p:spPr>
        <p:txBody>
          <a:bodyPr/>
          <a:lstStyle/>
          <a:p>
            <a:pPr eaLnBrk="1" hangingPunct="1">
              <a:buNone/>
            </a:pPr>
            <a:r>
              <a:rPr lang="ru-RU" alt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Первоцвет (ключики)</a:t>
            </a:r>
          </a:p>
        </p:txBody>
      </p:sp>
      <p:pic>
        <p:nvPicPr>
          <p:cNvPr id="8196" name="Picture 7" descr="белоцветник летни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4208462" cy="561657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8" descr="первоцвет (ключики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1580" y="1357298"/>
            <a:ext cx="4148138" cy="358617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819152" y="1046178"/>
            <a:ext cx="4038600" cy="4525962"/>
          </a:xfrm>
        </p:spPr>
        <p:txBody>
          <a:bodyPr/>
          <a:lstStyle/>
          <a:p>
            <a:pPr algn="ctr" eaLnBrk="1" hangingPunct="1">
              <a:buNone/>
            </a:pPr>
            <a:r>
              <a:rPr lang="ru-RU" alt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Пролеска двулистная</a:t>
            </a:r>
          </a:p>
        </p:txBody>
      </p:sp>
      <p:pic>
        <p:nvPicPr>
          <p:cNvPr id="9219" name="Picture 7" descr="пролеска двулистна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428868"/>
            <a:ext cx="5472113" cy="410527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8" descr="пролеска двулистна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47662"/>
            <a:ext cx="4286250" cy="489585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0" name="Picture 6" descr="http://s020.radikal.ru/i710/1303/4e/9988b445225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1470" y="24"/>
            <a:ext cx="9144000" cy="6743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57158" y="285728"/>
            <a:ext cx="43389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Подснежник </a:t>
            </a:r>
            <a:endParaRPr lang="ru-RU" sz="54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71406" y="5786454"/>
            <a:ext cx="4757742" cy="863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ru-RU" alt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Цикломен</a:t>
            </a:r>
            <a:r>
              <a:rPr lang="ru-RU" alt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Кузнецова</a:t>
            </a:r>
          </a:p>
        </p:txBody>
      </p:sp>
      <p:sp>
        <p:nvSpPr>
          <p:cNvPr id="10243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923946"/>
            <a:ext cx="4038600" cy="550545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None/>
            </a:pPr>
            <a:r>
              <a:rPr lang="ru-RU" alt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Фиалка скальная</a:t>
            </a:r>
          </a:p>
        </p:txBody>
      </p:sp>
      <p:pic>
        <p:nvPicPr>
          <p:cNvPr id="10244" name="Picture 7" descr="цикломен кузнецов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85728"/>
            <a:ext cx="3503012" cy="542928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8" descr="фиалка скальна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1571612"/>
            <a:ext cx="4723697" cy="473076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500034" y="5248292"/>
            <a:ext cx="4038600" cy="609600"/>
          </a:xfrm>
        </p:spPr>
        <p:txBody>
          <a:bodyPr/>
          <a:lstStyle/>
          <a:p>
            <a:pPr algn="ctr" eaLnBrk="1" hangingPunct="1">
              <a:buNone/>
            </a:pPr>
            <a:r>
              <a:rPr lang="ru-RU" alt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Тюльпан </a:t>
            </a:r>
          </a:p>
          <a:p>
            <a:pPr algn="ctr" eaLnBrk="1" hangingPunct="1">
              <a:buNone/>
            </a:pPr>
            <a:r>
              <a:rPr lang="ru-RU" alt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Шренка</a:t>
            </a:r>
            <a:endParaRPr lang="ru-RU" altLang="ru-RU" sz="32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7" descr="тюльпан шренка кр-жел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1" y="357166"/>
            <a:ext cx="5213263" cy="457203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8" descr="тюльпан шренк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428868"/>
            <a:ext cx="4214842" cy="412000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111255" y="476261"/>
            <a:ext cx="6818331" cy="4452937"/>
          </a:xfrm>
        </p:spPr>
        <p:txBody>
          <a:bodyPr/>
          <a:lstStyle/>
          <a:p>
            <a:pPr algn="ctr" eaLnBrk="1" hangingPunct="1">
              <a:buNone/>
            </a:pPr>
            <a:r>
              <a:rPr lang="ru-RU" alt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Зубянка пятилистная</a:t>
            </a:r>
          </a:p>
        </p:txBody>
      </p:sp>
      <p:pic>
        <p:nvPicPr>
          <p:cNvPr id="12291" name="Picture 7" descr="зубянка пятилистна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8901" y="1238272"/>
            <a:ext cx="7127875" cy="5334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681040" y="500042"/>
            <a:ext cx="7962926" cy="4525963"/>
          </a:xfrm>
        </p:spPr>
        <p:txBody>
          <a:bodyPr/>
          <a:lstStyle/>
          <a:p>
            <a:pPr algn="ctr" eaLnBrk="1" hangingPunct="1">
              <a:buNone/>
            </a:pPr>
            <a:r>
              <a:rPr lang="ru-RU" alt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Прострел крымский</a:t>
            </a:r>
          </a:p>
        </p:txBody>
      </p:sp>
      <p:sp>
        <p:nvSpPr>
          <p:cNvPr id="13315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ru-RU" altLang="ru-RU" sz="2800" smtClean="0"/>
          </a:p>
        </p:txBody>
      </p:sp>
      <p:pic>
        <p:nvPicPr>
          <p:cNvPr id="13316" name="Picture 7" descr="прострел крымски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1227159"/>
            <a:ext cx="6985000" cy="534511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428860" y="571480"/>
            <a:ext cx="4038600" cy="5792788"/>
          </a:xfrm>
        </p:spPr>
        <p:txBody>
          <a:bodyPr/>
          <a:lstStyle/>
          <a:p>
            <a:pPr algn="ctr" eaLnBrk="1" hangingPunct="1">
              <a:buNone/>
            </a:pPr>
            <a:r>
              <a:rPr lang="ru-RU" alt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Пион крымский</a:t>
            </a:r>
          </a:p>
        </p:txBody>
      </p:sp>
      <p:pic>
        <p:nvPicPr>
          <p:cNvPr id="14339" name="Picture 7" descr="пион крымски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214" y="1357298"/>
            <a:ext cx="7620000" cy="518477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22294"/>
            <a:ext cx="4038600" cy="5721350"/>
          </a:xfrm>
        </p:spPr>
        <p:txBody>
          <a:bodyPr/>
          <a:lstStyle/>
          <a:p>
            <a:pPr algn="ctr" eaLnBrk="1" hangingPunct="1">
              <a:buNone/>
            </a:pPr>
            <a:r>
              <a:rPr lang="ru-RU" alt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Пион</a:t>
            </a:r>
          </a:p>
          <a:p>
            <a:pPr algn="ctr" eaLnBrk="1" hangingPunct="1">
              <a:buNone/>
            </a:pPr>
            <a:r>
              <a:rPr lang="ru-RU" alt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узколистный</a:t>
            </a:r>
          </a:p>
        </p:txBody>
      </p:sp>
      <p:sp>
        <p:nvSpPr>
          <p:cNvPr id="15363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477977"/>
            <a:ext cx="4038600" cy="4094163"/>
          </a:xfrm>
        </p:spPr>
        <p:txBody>
          <a:bodyPr/>
          <a:lstStyle/>
          <a:p>
            <a:pPr eaLnBrk="1" hangingPunct="1">
              <a:buNone/>
            </a:pPr>
            <a:r>
              <a:rPr lang="ru-RU" alt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Пион крымский</a:t>
            </a:r>
          </a:p>
        </p:txBody>
      </p:sp>
      <p:pic>
        <p:nvPicPr>
          <p:cNvPr id="15364" name="Picture 7" descr="пион узколистны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4" y="1831094"/>
            <a:ext cx="3176580" cy="424111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8" descr="пион крым"/>
          <p:cNvPicPr>
            <a:picLocks noChangeAspect="1" noChangeArrowheads="1"/>
          </p:cNvPicPr>
          <p:nvPr/>
        </p:nvPicPr>
        <p:blipFill>
          <a:blip r:embed="rId3"/>
          <a:srcRect l="5831" t="1600"/>
          <a:stretch>
            <a:fillRect/>
          </a:stretch>
        </p:blipFill>
        <p:spPr bwMode="auto">
          <a:xfrm>
            <a:off x="3500430" y="2143116"/>
            <a:ext cx="5357818" cy="439419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285852" y="785794"/>
            <a:ext cx="4324352" cy="5678488"/>
          </a:xfrm>
        </p:spPr>
        <p:txBody>
          <a:bodyPr/>
          <a:lstStyle/>
          <a:p>
            <a:pPr eaLnBrk="1" hangingPunct="1">
              <a:buNone/>
            </a:pPr>
            <a:r>
              <a:rPr lang="ru-RU" alt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Рябчик русский</a:t>
            </a:r>
          </a:p>
        </p:txBody>
      </p:sp>
      <p:pic>
        <p:nvPicPr>
          <p:cNvPr id="16387" name="Picture 9" descr="рябчик русс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714488"/>
            <a:ext cx="4104491" cy="489267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10" descr="рябчи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428736"/>
            <a:ext cx="4251574" cy="446563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odessa-life.od.ua/upload/image/podsnezhniki_2_prn.jpg"/>
          <p:cNvPicPr>
            <a:picLocks noChangeAspect="1" noChangeArrowheads="1"/>
          </p:cNvPicPr>
          <p:nvPr/>
        </p:nvPicPr>
        <p:blipFill>
          <a:blip r:embed="rId3"/>
          <a:srcRect l="3951" t="13487"/>
          <a:stretch>
            <a:fillRect/>
          </a:stretch>
        </p:blipFill>
        <p:spPr bwMode="auto">
          <a:xfrm>
            <a:off x="4929190" y="123802"/>
            <a:ext cx="3999879" cy="3305198"/>
          </a:xfrm>
          <a:prstGeom prst="ellipse">
            <a:avLst/>
          </a:prstGeom>
          <a:noFill/>
        </p:spPr>
      </p:pic>
      <p:pic>
        <p:nvPicPr>
          <p:cNvPr id="6152" name="Picture 8" descr="https://pic.news.mail.ru/prev670w/pic/24/34/main12761581_fdc82d2066898ec0274b31b62a3c7ed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4" y="142876"/>
            <a:ext cx="4572000" cy="3429000"/>
          </a:xfrm>
          <a:prstGeom prst="roundRect">
            <a:avLst/>
          </a:prstGeom>
          <a:noFill/>
        </p:spPr>
      </p:pic>
      <p:pic>
        <p:nvPicPr>
          <p:cNvPr id="6146" name="Picture 2" descr="http://www.top68.ru/sites/default/files/article-images/2011/05/04/top68.ru-zapreshchennyi-pervotsvet-49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57290" y="3286124"/>
            <a:ext cx="7024680" cy="3429698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www.tapeciarnia.pl/tapeciarnia_pl.php?adres=208092_polana_krokusy_gory_lasy_domy_wios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3286124"/>
            <a:ext cx="6597452" cy="3504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85752" y="142853"/>
            <a:ext cx="8643966" cy="31085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99FF66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269875" algn="l"/>
              </a:tabLst>
            </a:pPr>
            <a:r>
              <a:rPr kumimoji="0" lang="ru-RU" sz="4400" b="1" i="1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«Природа будет ограждена от опасности только тогда, когда человек хоть немного полюбит её просто за то, что она прекрасна».</a:t>
            </a:r>
          </a:p>
          <a:p>
            <a:pPr algn="ctr">
              <a:tabLst>
                <a:tab pos="269875" algn="l"/>
              </a:tabLst>
            </a:pPr>
            <a:r>
              <a:rPr lang="ru-RU" sz="3600" b="1" i="1" dirty="0" smtClean="0">
                <a:solidFill>
                  <a:srgbClr val="006600"/>
                </a:solidFill>
                <a:latin typeface="Monotype Corsiva" pitchFamily="66" charset="0"/>
                <a:cs typeface="Times New Roman" pitchFamily="18" charset="0"/>
              </a:rPr>
              <a:t>                            </a:t>
            </a:r>
            <a:r>
              <a:rPr lang="ru-RU" sz="3600" b="1" i="1" dirty="0" smtClean="0">
                <a:solidFill>
                  <a:srgbClr val="002060"/>
                </a:solidFill>
              </a:rPr>
              <a:t>                         </a:t>
            </a:r>
            <a:r>
              <a:rPr lang="ru-RU" sz="3200" b="1" i="1" dirty="0" smtClean="0">
                <a:solidFill>
                  <a:srgbClr val="002060"/>
                </a:solidFill>
                <a:latin typeface="Monotype Corsiva" pitchFamily="66" charset="0"/>
              </a:rPr>
              <a:t>Жан </a:t>
            </a:r>
            <a:r>
              <a:rPr lang="ru-RU" sz="3200" b="1" i="1" dirty="0" err="1" smtClean="0">
                <a:solidFill>
                  <a:srgbClr val="002060"/>
                </a:solidFill>
                <a:latin typeface="Monotype Corsiva" pitchFamily="66" charset="0"/>
              </a:rPr>
              <a:t>Дорст</a:t>
            </a:r>
            <a:endParaRPr lang="ru-RU" sz="3200" b="1" i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</a:pPr>
            <a:r>
              <a:rPr kumimoji="0" lang="ru-RU" sz="4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Берегите первоцветы!!!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5126" name="Picture 6" descr="https://img-fotki.yandex.ru/get/3602/inmira.13/0_35db3_f19691b1_X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57222" y="1857340"/>
            <a:ext cx="5000660" cy="5000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428599" y="560468"/>
            <a:ext cx="792075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БЕРЕГИТЕ ПЕРВОЦВЕТЫ –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ОСТАВЬТЕ ЦВЕТЫ ВЕСНЕ.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Разработала учитель биологии- </a:t>
            </a:r>
            <a:r>
              <a:rPr lang="ru-RU" sz="2000" b="1" dirty="0" err="1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Ходорева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 И.И.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n-lt"/>
              <a:cs typeface="Times New Roman" pitchFamily="18" charset="0"/>
            </a:endParaRPr>
          </a:p>
        </p:txBody>
      </p:sp>
      <p:pic>
        <p:nvPicPr>
          <p:cNvPr id="3" name="Рисунок 2" descr="http://desktopwallpapers.org.ua/download.php?img=201110/960x854/desktopwallpapers.org.ua-590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428868"/>
            <a:ext cx="4659328" cy="3952889"/>
          </a:xfrm>
          <a:prstGeom prst="heart">
            <a:avLst/>
          </a:prstGeom>
          <a:noFill/>
          <a:ln w="57150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4" name="Рисунок 3" descr="http://nwlife.ru/wp-content/gallery/ornamenty/or_112.jpg"/>
          <p:cNvPicPr/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72132" y="2500306"/>
            <a:ext cx="3571868" cy="4357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sakvojag.net/media/k2/items/cache/3ba6f63d66db7ce737257ccd024a5d67_X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61752"/>
            <a:ext cx="10287000" cy="789722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14282" y="5103698"/>
            <a:ext cx="380168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Пролеска </a:t>
            </a:r>
          </a:p>
          <a:p>
            <a:pPr algn="ctr"/>
            <a:r>
              <a:rPr lang="ru-RU" sz="5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двулистная</a:t>
            </a:r>
            <a:endParaRPr lang="ru-RU" sz="54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25mb.ru/img/picture/Oct/03/96588a32e3940e68b36bface0452949e/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071934" y="76778"/>
            <a:ext cx="49950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Мать-и-мачеха</a:t>
            </a:r>
            <a:endParaRPr lang="ru-RU" sz="54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http://xn--04-6kcue7bya8b6b.xn--p1ai/cache/com_zoo/images/0_24ba5_57043497_XL_a210011f086ccdd86c593f72af4e2a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928662" y="148216"/>
            <a:ext cx="70239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dirty="0" smtClean="0">
                <a:ln w="10541" cmpd="sng">
                  <a:solidFill>
                    <a:schemeClr val="accent5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Прострел (сон-трава)</a:t>
            </a:r>
            <a:endParaRPr lang="ru-RU" sz="5400" b="1" i="1" dirty="0">
              <a:ln w="10541" cmpd="sng">
                <a:solidFill>
                  <a:schemeClr val="accent5">
                    <a:lumMod val="20000"/>
                    <a:lumOff val="8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www.ekomok.zt.ua/content/2012/20120719/dionis/images/201211/f20121119132441-adonis.jpg"/>
          <p:cNvPicPr>
            <a:picLocks noChangeAspect="1" noChangeArrowheads="1"/>
          </p:cNvPicPr>
          <p:nvPr/>
        </p:nvPicPr>
        <p:blipFill>
          <a:blip r:embed="rId3"/>
          <a:srcRect b="204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14282" y="5863256"/>
            <a:ext cx="63162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dirty="0" smtClean="0">
                <a:ln w="10541" cmpd="sng">
                  <a:solidFill>
                    <a:srgbClr val="92D050"/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Горицвет весенний</a:t>
            </a:r>
            <a:endParaRPr lang="ru-RU" sz="5400" b="1" i="1" dirty="0">
              <a:ln w="10541" cmpd="sng">
                <a:solidFill>
                  <a:srgbClr val="92D050"/>
                </a:solidFill>
                <a:prstDash val="solid"/>
              </a:ln>
              <a:solidFill>
                <a:srgbClr val="C0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prom-vl.ru/images/2013-09-18/gusinyj-luk_1.jpg"/>
          <p:cNvPicPr>
            <a:picLocks noChangeAspect="1" noChangeArrowheads="1"/>
          </p:cNvPicPr>
          <p:nvPr/>
        </p:nvPicPr>
        <p:blipFill>
          <a:blip r:embed="rId3"/>
          <a:srcRect l="3487" r="7249" b="450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14282" y="5786454"/>
            <a:ext cx="40026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dirty="0" smtClean="0">
                <a:ln w="10541" cmpd="sng">
                  <a:solidFill>
                    <a:schemeClr val="accent3"/>
                  </a:solidFill>
                  <a:prstDash val="solid"/>
                </a:ln>
                <a:solidFill>
                  <a:srgbClr val="00B05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Гусиный лук</a:t>
            </a:r>
            <a:endParaRPr lang="ru-RU" sz="5400" b="1" i="1" dirty="0">
              <a:ln w="10541" cmpd="sng">
                <a:solidFill>
                  <a:schemeClr val="accent3"/>
                </a:solidFill>
                <a:prstDash val="solid"/>
              </a:ln>
              <a:solidFill>
                <a:srgbClr val="00B05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plantarium.ru/dat/plants/2/227/56227_3eabe5d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14282" y="-24"/>
            <a:ext cx="60732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dirty="0" smtClean="0">
                <a:ln w="10541" cmpd="sng">
                  <a:solidFill>
                    <a:schemeClr val="accent5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Медуница неясная</a:t>
            </a:r>
            <a:endParaRPr lang="ru-RU" sz="5400" b="1" i="1" dirty="0">
              <a:ln w="10541" cmpd="sng">
                <a:solidFill>
                  <a:schemeClr val="accent5">
                    <a:lumMod val="20000"/>
                    <a:lumOff val="8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een_swamp">
  <a:themeElements>
    <a:clrScheme name="Тема Offic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green_swamp</Template>
  <TotalTime>235</TotalTime>
  <Words>922</Words>
  <Application>Microsoft Office PowerPoint</Application>
  <PresentationFormat>Экран (4:3)</PresentationFormat>
  <Paragraphs>111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7" baseType="lpstr">
      <vt:lpstr>Arial</vt:lpstr>
      <vt:lpstr>Calibri</vt:lpstr>
      <vt:lpstr>Garamond</vt:lpstr>
      <vt:lpstr>Kozuka Gothic Pro M</vt:lpstr>
      <vt:lpstr>Microsoft Sans Serif</vt:lpstr>
      <vt:lpstr>Monotype Corsiva</vt:lpstr>
      <vt:lpstr>Times New Roman</vt:lpstr>
      <vt:lpstr>green_swamp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Swamp</dc:title>
  <dc:creator>НАТАЛИ</dc:creator>
  <cp:lastModifiedBy>elzara</cp:lastModifiedBy>
  <cp:revision>51</cp:revision>
  <dcterms:created xsi:type="dcterms:W3CDTF">2016-02-08T14:37:13Z</dcterms:created>
  <dcterms:modified xsi:type="dcterms:W3CDTF">2018-02-16T08:16:26Z</dcterms:modified>
</cp:coreProperties>
</file>