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65" r:id="rId4"/>
    <p:sldId id="269" r:id="rId5"/>
    <p:sldId id="267" r:id="rId6"/>
    <p:sldId id="268" r:id="rId7"/>
    <p:sldId id="266" r:id="rId8"/>
    <p:sldId id="270" r:id="rId9"/>
    <p:sldId id="271" r:id="rId10"/>
    <p:sldId id="278" r:id="rId11"/>
    <p:sldId id="272" r:id="rId12"/>
    <p:sldId id="273" r:id="rId13"/>
    <p:sldId id="277" r:id="rId14"/>
    <p:sldId id="276" r:id="rId15"/>
    <p:sldId id="275" r:id="rId16"/>
    <p:sldId id="274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79" r:id="rId26"/>
    <p:sldId id="259" r:id="rId27"/>
    <p:sldId id="257" r:id="rId28"/>
    <p:sldId id="258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dmin\Рабочий стол\med_gallery_10995_231_5747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37" y="404664"/>
            <a:ext cx="6925059" cy="620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2708920"/>
            <a:ext cx="7268344" cy="1008112"/>
          </a:xfrm>
        </p:spPr>
        <p:txBody>
          <a:bodyPr>
            <a:noAutofit/>
          </a:bodyPr>
          <a:lstStyle/>
          <a:p>
            <a:r>
              <a:rPr lang="ru-RU" b="1" dirty="0">
                <a:latin typeface="Constantia" pitchFamily="18" charset="0"/>
              </a:rPr>
              <a:t>У</a:t>
            </a:r>
            <a:r>
              <a:rPr lang="ru-RU" b="1" dirty="0" smtClean="0">
                <a:latin typeface="Constantia" pitchFamily="18" charset="0"/>
              </a:rPr>
              <a:t>пражнения </a:t>
            </a:r>
            <a:r>
              <a:rPr lang="ru-RU" b="1" dirty="0">
                <a:latin typeface="Constantia" pitchFamily="18" charset="0"/>
              </a:rPr>
              <a:t>для развития </a:t>
            </a:r>
            <a:r>
              <a:rPr lang="ru-RU" b="1" dirty="0" smtClean="0">
                <a:latin typeface="Constantia" pitchFamily="18" charset="0"/>
              </a:rPr>
              <a:t>вокального дыхания.</a:t>
            </a:r>
            <a:endParaRPr lang="ru-RU" dirty="0"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29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муз игра кто как поёт\029d4dc445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4308"/>
            <a:ext cx="9269745" cy="695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Documents and Settings\Admin\Рабочий стол\муз игра кто как поёт\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071" y="1844824"/>
            <a:ext cx="61976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58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муз игра кто как поёт\029d4dc445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4308"/>
            <a:ext cx="9269745" cy="695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Documents and Settings\Admin\Рабочий стол\муз игра кто как поёт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571" y="2636912"/>
            <a:ext cx="60706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09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муз игра кто как поёт\029d4dc445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4308"/>
            <a:ext cx="9269745" cy="695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Documents and Settings\Admin\Рабочий стол\муз игра кто как поёт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098020"/>
            <a:ext cx="5867400" cy="473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06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муз игра кто как поёт\029d4dc445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4308"/>
            <a:ext cx="9269745" cy="695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Documents and Settings\Admin\Рабочий стол\муз игра кто как поёт\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780928"/>
            <a:ext cx="6134100" cy="389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91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муз игра кто как поёт\029d4dc445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4308"/>
            <a:ext cx="9269745" cy="695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Documents and Settings\Admin\Рабочий стол\муз игра кто как поёт\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63720"/>
            <a:ext cx="6912768" cy="517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08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муз игра кто как поёт\029d4dc445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4308"/>
            <a:ext cx="9269745" cy="695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Documents and Settings\Admin\Рабочий стол\муз игра кто как поёт\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52736"/>
            <a:ext cx="6552727" cy="539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53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муз игра кто как поёт\029d4dc445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4308"/>
            <a:ext cx="9269745" cy="695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Documents and Settings\Admin\Рабочий стол\муз игра кто как поёт\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132856"/>
            <a:ext cx="5842000" cy="443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12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ой\Desktop\risunok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727280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823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ой\Desktop\risunok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7344816" cy="583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688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ой\Desktop\risunok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7272808" cy="65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927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dirty="0" smtClean="0">
                <a:latin typeface="Constantia" pitchFamily="18" charset="0"/>
              </a:rPr>
              <a:t>Задание.</a:t>
            </a:r>
            <a:endParaRPr lang="ru-RU" sz="7200" dirty="0">
              <a:latin typeface="Constant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4400" dirty="0" smtClean="0">
                <a:latin typeface="Constantia" pitchFamily="18" charset="0"/>
              </a:rPr>
              <a:t>Предложите детям набрать побольше воздуха и медленно (или активно быстро) выдыхать его: беззвучно, на гласный звук, на сонорную согласную.</a:t>
            </a:r>
          </a:p>
          <a:p>
            <a:pPr marL="0" indent="0">
              <a:buNone/>
            </a:pPr>
            <a:r>
              <a:rPr lang="ru-RU" sz="4400" dirty="0" smtClean="0">
                <a:latin typeface="Constantia" pitchFamily="18" charset="0"/>
              </a:rPr>
              <a:t>Щелкните и картинка оживёт.</a:t>
            </a:r>
            <a:endParaRPr lang="ru-RU" sz="4400" dirty="0"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52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ой\Desktop\risunok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7272808" cy="619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293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Мой\Desktop\risunok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1"/>
            <a:ext cx="7488832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789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Мой\Desktop\risunok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5"/>
            <a:ext cx="8064896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868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Мой\Desktop\risunok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80920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9506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Мой\Desktop\risunok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3"/>
            <a:ext cx="8496944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711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Игровое распевание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 smtClean="0"/>
              <a:t>          А. </a:t>
            </a:r>
            <a:r>
              <a:rPr lang="ru-RU" sz="4800" dirty="0" err="1" smtClean="0"/>
              <a:t>Евтодьева</a:t>
            </a:r>
            <a:r>
              <a:rPr lang="ru-RU" sz="4800" dirty="0" smtClean="0"/>
              <a:t> пособие </a:t>
            </a:r>
          </a:p>
          <a:p>
            <a:pPr marL="0" indent="0">
              <a:buNone/>
            </a:pPr>
            <a:r>
              <a:rPr lang="ru-RU" sz="4800" dirty="0" smtClean="0"/>
              <a:t>         «Учимся петь , играя»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6584857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51142" y="-999493"/>
            <a:ext cx="6569710" cy="88569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40709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96911" y="-927485"/>
            <a:ext cx="5678170" cy="87129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80234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09866" y="-927484"/>
            <a:ext cx="6652260" cy="87129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4722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Documents and Settings\Admin\Рабочий стол\0_128706_f4332478_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8840"/>
            <a:ext cx="3517900" cy="530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Admin\Рабочий стол\9d76c110d32903b364d246018c25789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291" y="3356992"/>
            <a:ext cx="792088" cy="118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Constantia" pitchFamily="18" charset="0"/>
              </a:rPr>
              <a:t>П</a:t>
            </a:r>
            <a:r>
              <a:rPr lang="ru-RU" dirty="0" smtClean="0">
                <a:solidFill>
                  <a:schemeClr val="bg1"/>
                </a:solidFill>
                <a:latin typeface="Constantia" pitchFamily="18" charset="0"/>
              </a:rPr>
              <a:t>ушинка</a:t>
            </a:r>
            <a:endParaRPr lang="ru-RU" dirty="0">
              <a:solidFill>
                <a:schemeClr val="bg1"/>
              </a:solidFill>
              <a:latin typeface="Constantia" pitchFamily="18" charset="0"/>
            </a:endParaRPr>
          </a:p>
        </p:txBody>
      </p:sp>
      <p:pic>
        <p:nvPicPr>
          <p:cNvPr id="2050" name="Picture 2" descr="C:\Documents and Settings\Admin\Рабочий стол\9d76c110d32903b364d246018c25789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328" y="2122240"/>
            <a:ext cx="748539" cy="112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Documents and Settings\Admin\Рабочий стол\9d76c110d32903b364d246018c25789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340" y="1954307"/>
            <a:ext cx="751502" cy="112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2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04 -0.10544 C -0.08854 -0.05781 -0.07778 -0.0074 -0.0533 0.0356 C -0.02465 0.08369 0.01285 0.13179 0.05017 0.17942 C 0.08906 0.22959 0.12639 0.25942 0.16753 0.29387 C 0.20538 0.32439 0.24809 0.35676 0.29062 0.37063 C 0.33125 0.38751 0.37309 0.38682 0.40955 0.37757 C 0.4441 0.37017 0.47517 0.35052 0.50121 0.32508 C 0.52639 0.30034 0.54514 0.26705 0.55712 0.23075 C 0.56944 0.19213 0.57135 0.14612 0.56042 0.09618 C 0.55243 0.04739 0.53733 -0.00255 0.5092 -0.05018 C 0.48576 -0.09642 0.4441 -0.14844 0.41024 -0.18405 C 0.37691 -0.22313 0.3342 -0.26382 0.29097 -0.28694 C 0.25226 -0.30636 0.21302 -0.30891 0.1809 -0.28972 C 0.15243 -0.26706 0.14549 -0.22151 0.15573 -0.17665 C 0.16615 -0.13503 0.19305 -0.08463 0.23229 -0.03885 C 0.27326 0.00346 0.31267 0.04069 0.35156 0.05942 C 0.39132 0.07976 0.39635 0.08924 0.46875 0.07791 C 0.54219 0.07583 0.55746 0.01387 0.57847 -0.01203 C 0.59583 -0.04093 0.5974 -0.07885 0.60243 -0.12185 C 0.60625 -0.17041 0.59323 -0.22706 0.57969 -0.27214 C 0.56528 -0.31792 0.53854 -0.35908 0.49496 -0.42243 C 0.4493 -0.48324 0.42344 -0.51029 0.38576 -0.55006 C 0.34792 -0.5896 0.31076 -0.62891 0.27309 -0.66844 " pathEditMode="relative" rAng="-3102064" ptsTypes="fffffffffffffffffffffff">
                                      <p:cBhvr>
                                        <p:cTn id="6" dur="18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36" y="27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6 -1.44509E-6 C -0.02326 0.01202 -0.05781 0.02382 -0.07309 0.03885 C -0.08872 0.05572 -0.0967 0.07538 -0.10417 0.09503 C -0.11163 0.11491 -0.10417 0.13133 -0.0967 0.1496 C -0.08872 0.16624 -0.07743 0.18451 -0.05 0.19954 C -0.02726 0.21457 0.01163 0.22659 0.05347 0.23584 C 0.09236 0.24486 0.13854 0.25087 0.18455 0.25411 C 0.23073 0.25711 0.27691 0.25711 0.31944 0.25411 C 0.36545 0.25087 0.40764 0.24324 0.44236 0.23122 C 0.47691 0.22058 0.50764 0.20717 0.52309 0.19029 C 0.54253 0.17526 0.54983 0.15422 0.54983 0.13757 C 0.55382 0.1207 0.54983 0.10127 0.53055 0.08463 C 0.5118 0.06937 0.47691 0.05711 0.43108 0.05133 C 0.3842 0.04671 0.33819 0.05249 0.30729 0.06335 C 0.28055 0.07376 0.26146 0.09064 0.25729 0.11029 C 0.25729 0.12994 0.26146 0.14798 0.28055 0.16324 C 0.30017 0.17827 0.29601 0.18127 0.37292 0.20093 C 0.44236 0.2222 0.5118 0.21596 0.55382 0.2178 C 0.59601 0.2178 0.63055 0.21156 0.67274 0.20555 C 0.71944 0.19815 0.75746 0.18451 0.78472 0.17202 C 0.81163 0.16 0.82274 0.14497 0.83837 0.1207 C 0.85017 0.09665 0.85017 0.08463 0.85017 0.06636 C 0.85017 0.04809 0.85017 0.03029 0.85017 0.01202 " pathEditMode="relative" rAng="0" ptsTypes="fffffffffffffffffffffff">
                                      <p:cBhvr>
                                        <p:cTn id="8" dur="18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81" y="128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01 0.14081 C -0.03663 0.09179 -0.03281 0.03953 -0.01476 -0.00393 C 0.00781 -0.05064 0.03819 -0.09827 0.06875 -0.14474 C 0.10035 -0.19261 0.13385 -0.22243 0.16979 -0.25295 C 0.20347 -0.28278 0.24132 -0.31284 0.28246 -0.32324 C 0.32066 -0.33804 0.3618 -0.33226 0.40052 -0.31931 C 0.43646 -0.30914 0.47101 -0.28532 0.5 -0.25619 C 0.52847 -0.22706 0.55243 -0.19168 0.56944 -0.15237 C 0.58802 -0.11029 0.59583 -0.06266 0.59253 -0.01087 C 0.59115 0.0393 0.58351 0.09086 0.56198 0.1378 C 0.54496 0.18474 0.51128 0.23491 0.48177 0.26959 C 0.45417 0.30797 0.41684 0.34635 0.37691 0.36716 C 0.34097 0.38381 0.30156 0.38266 0.26736 0.35953 C 0.2349 0.33294 0.22187 0.28485 0.22552 0.23861 C 0.23038 0.19653 0.25 0.1452 0.28264 0.1015 C 0.31753 0.06011 0.35139 0.0252 0.38924 0.00809 C 0.42483 -0.00856 0.42847 -0.01758 0.50226 3.87283E-6 C 0.57656 0.00878 0.60087 0.0756 0.62604 0.10474 C 0.64774 0.13711 0.65486 0.17618 0.66528 0.2215 C 0.67639 0.27329 0.67135 0.3304 0.66424 0.37803 C 0.65677 0.4245 0.63559 0.4652 0.60035 0.52647 C 0.56389 0.58705 0.54201 0.61179 0.5092 0.65133 C 0.47726 0.68832 0.4467 0.72601 0.41424 0.76323 " pathEditMode="relative" rAng="13699893" ptsTypes="fffffffffffffffffffffff">
                                      <p:cBhvr>
                                        <p:cTn id="10" dur="19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24" y="8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игра ПАРОВОЗ\6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Documents and Settings\Admin\Рабочий стол\sail_boa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638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bg1"/>
                </a:solidFill>
                <a:latin typeface="Constantia" pitchFamily="18" charset="0"/>
              </a:rPr>
              <a:t>Кораблик</a:t>
            </a:r>
            <a:endParaRPr lang="ru-RU" dirty="0">
              <a:solidFill>
                <a:schemeClr val="bg1"/>
              </a:solidFill>
              <a:latin typeface="Constantia" pitchFamily="18" charset="0"/>
            </a:endParaRPr>
          </a:p>
        </p:txBody>
      </p:sp>
      <p:pic>
        <p:nvPicPr>
          <p:cNvPr id="5" name="Picture 3" descr="C:\Documents and Settings\Admin\Рабочий стол\sail_boa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86" y="1772816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Documents and Settings\Admin\Рабочий стол\sail_boa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966" y="1988840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53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14378E-7 L 1.07483 3.14378E-7 " pathEditMode="relative" rAng="0" ptsTypes="AA">
                                      <p:cBhvr>
                                        <p:cTn id="6" dur="3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3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9896E-7 L 1.22848 -4.9896E-7 " pathEditMode="relative" rAng="0" ptsTypes="AA">
                                      <p:cBhvr>
                                        <p:cTn id="8" dur="28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24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14378E-7 L 1.07483 3.14378E-7 " pathEditMode="relative" rAng="0" ptsTypes="AA">
                                      <p:cBhvr>
                                        <p:cTn id="10" dur="37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В РАБОТЕ\Мои рисунки\иллюстрации\фоны для презентаций\природа\фоны времена года\children winter background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26" y="0"/>
            <a:ext cx="9160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:\В РАБОТЕ\Мои рисунки\иллюстрации\ВРЕМЕНА ГОДА\ЗИМА\sneg2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090617"/>
            <a:ext cx="1440160" cy="165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02060"/>
                </a:solidFill>
                <a:latin typeface="Constantia" pitchFamily="18" charset="0"/>
              </a:rPr>
              <a:t>Снежинка</a:t>
            </a:r>
            <a:endParaRPr lang="ru-RU" dirty="0">
              <a:solidFill>
                <a:srgbClr val="002060"/>
              </a:solidFill>
              <a:latin typeface="Constantia" pitchFamily="18" charset="0"/>
            </a:endParaRPr>
          </a:p>
        </p:txBody>
      </p:sp>
      <p:pic>
        <p:nvPicPr>
          <p:cNvPr id="5" name="Picture 2" descr="G:\В РАБОТЕ\Мои рисунки\иллюстрации\ВРЕМЕНА ГОДА\ЗИМА\sneg2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916832"/>
            <a:ext cx="1440160" cy="165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В РАБОТЕ\Мои рисунки\иллюстрации\ВРЕМЕНА ГОДА\ЗИМА\sneg2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80319"/>
            <a:ext cx="1440160" cy="165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В РАБОТЕ\Мои рисунки\иллюстрации\ВРЕМЕНА ГОДА\ЗИМА\sneg2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840" y="2420888"/>
            <a:ext cx="1440160" cy="165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:\В РАБОТЕ\Мои рисунки\иллюстрации\ВРЕМЕНА ГОДА\ЗИМА\sneg2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861" y="1916832"/>
            <a:ext cx="1440160" cy="165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:\В РАБОТЕ\Мои рисунки\иллюстрации\ВРЕМЕНА ГОДА\ЗИМА\sneg2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826" y="-1652431"/>
            <a:ext cx="1440160" cy="165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В РАБОТЕ\Мои рисунки\иллюстрации\ВРЕМЕНА ГОДА\ЗИМА\sneg2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795" y="1058329"/>
            <a:ext cx="1440160" cy="165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77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1984E-6 L 0.00938 1.15547 " pathEditMode="relative" rAng="0" ptsTypes="AA">
                                      <p:cBhvr>
                                        <p:cTn id="6" dur="2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577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03996E-6 L 0.00087 1.04574 " pathEditMode="relative" rAng="0" ptsTypes="AA">
                                      <p:cBhvr>
                                        <p:cTn id="8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5227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92723E-6 L -0.00625 1.07069 " pathEditMode="relative" rAng="0" ptsTypes="AA">
                                      <p:cBhvr>
                                        <p:cTn id="10" dur="10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53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3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 L 0.00799 1.05429 " pathEditMode="relative" rAng="0" ptsTypes="AA">
                                      <p:cBhvr>
                                        <p:cTn id="13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5271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0 L 0.00434 0.99792 " pathEditMode="relative" rAng="0" ptsTypes="AA">
                                      <p:cBhvr>
                                        <p:cTn id="15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4989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2012E-7 L 0.00087 1.17441 " pathEditMode="relative" rAng="0" ptsTypes="AA">
                                      <p:cBhvr>
                                        <p:cTn id="17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5872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03026E-6 L -0.01128 1.08455 " pathEditMode="relative" rAng="0" ptsTypes="AA">
                                      <p:cBhvr>
                                        <p:cTn id="19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54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pl-sharov.ru/images/51370e1ad5eb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150093"/>
            <a:ext cx="1521772" cy="321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img.torrents.tj/images/70007951423999692178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23254" y="3429000"/>
            <a:ext cx="1476843" cy="406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Constantia" pitchFamily="18" charset="0"/>
              </a:rPr>
              <a:t>Шары</a:t>
            </a:r>
            <a:endParaRPr lang="ru-RU" dirty="0">
              <a:solidFill>
                <a:schemeClr val="bg1"/>
              </a:solidFill>
              <a:latin typeface="Constantia" pitchFamily="18" charset="0"/>
            </a:endParaRPr>
          </a:p>
        </p:txBody>
      </p:sp>
      <p:pic>
        <p:nvPicPr>
          <p:cNvPr id="5" name="Picture 2" descr="http://pl-sharov.ru/images/51370e1ad5eb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496" y="8109520"/>
            <a:ext cx="1521772" cy="321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img.torrents.tj/images/70007951423999692178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89016" y="7136247"/>
            <a:ext cx="1476843" cy="406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img.torrents.tj/images/70007951423999692178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8224" y="9840453"/>
            <a:ext cx="1476843" cy="406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pl-sharov.ru/images/51370e1ad5eb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484" y="11870525"/>
            <a:ext cx="1521772" cy="321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76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85185E-6 L 0.00348 -1.12662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-5634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33333E-6 L -0.0257 -1.20949 " pathEditMode="relative" rAng="0" ptsTypes="AA">
                                      <p:cBhvr>
                                        <p:cTn id="8" dur="925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5" y="-604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07407E-6 L -0.00556 -1.69745 " pathEditMode="relative" rAng="0" ptsTypes="AA">
                                      <p:cBhvr>
                                        <p:cTn id="10" dur="8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8488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0.00659 -1.79838 " pathEditMode="relative" rAng="0" ptsTypes="AA">
                                      <p:cBhvr>
                                        <p:cTn id="12" dur="13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" y="-899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17848 L -0.01337 -2.31527 " pathEditMode="relative" rAng="0" ptsTypes="AA">
                                      <p:cBhvr>
                                        <p:cTn id="14" dur="1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" y="-12469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-0.18912 L -0.03351 -2.07084 " pathEditMode="relative" rAng="0" ptsTypes="AA">
                                      <p:cBhvr>
                                        <p:cTn id="16" dur="1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" y="-9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игра ПАРОВОЗ\vector-art-nature-trees-grass-field-landscap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Documents and Settings\Admin\Рабочий стол\лист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6197">
            <a:off x="7607604" y="72683"/>
            <a:ext cx="821337" cy="79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3024336" cy="114300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Constantia" pitchFamily="18" charset="0"/>
              </a:rPr>
              <a:t>Лист</a:t>
            </a:r>
            <a:endParaRPr lang="ru-RU" dirty="0">
              <a:solidFill>
                <a:srgbClr val="002060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02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0092E-6 C -0.09219 0.09424 -0.13663 0.23723 -0.09774 0.31855 C -0.06875 0.38554 0.00451 0.38854 0.05937 0.3331 C 0.11354 0.27697 0.13767 0.17556 0.10486 0.11088 C 0.08767 0.07946 0.06319 0.0589 0.03437 0.05867 C -0.00781 0.05521 -0.05886 0.08223 -0.1059 0.13028 C -0.13143 0.15731 -0.15486 0.18919 -0.17153 0.22083 C -0.20781 0.29175 -0.21615 0.36636 -0.19323 0.41603 C -0.16997 0.47886 -0.10191 0.48048 -0.05486 0.4315 C -0.00226 0.37953 0.0158 0.28875 -0.00868 0.22661 C -0.02535 0.19889 -0.0467 0.18202 -0.07292 0.17833 C -0.11302 0.18041 -0.16215 0.20628 -0.20347 0.24855 C -0.22448 0.2705 -0.24479 0.29937 -0.26198 0.3301 C -0.29184 0.39131 -0.30382 0.46107 -0.28299 0.50866 C -0.25747 0.5611 -0.19774 0.56271 -0.1533 0.51674 C -0.10799 0.47124 -0.09063 0.389 -0.11649 0.33633 C -0.12743 0.30792 -0.14827 0.29337 -0.1724 0.29083 C -0.20781 0.29175 -0.24757 0.31231 -0.2882 0.35366 C -0.30781 0.37422 -0.32604 0.40078 -0.34219 0.42758 C -0.36858 0.48186 -0.37778 0.54469 -0.36181 0.58789 C -0.33524 0.63247 -0.2842 0.6364 -0.2441 0.59413 C -0.20278 0.55209 -0.18681 0.48001 -0.20938 0.43104 C -0.22205 0.40933 -0.24167 0.39616 -0.26146 0.39316 C -0.29184 0.39131 -0.33195 0.41349 -0.36649 0.44837 C -0.38351 0.46592 -0.4007 0.49156 -0.41007 0.51051 C -0.4382 0.56433 -0.44774 0.62046 -0.42813 0.65534 C -0.40851 0.69808 -0.36337 0.70385 -0.32604 0.66574 C -0.28941 0.62855 -0.27413 0.56017 -0.29427 0.51813 C -0.30712 0.49849 -0.32031 0.48232 -0.34254 0.48556 C -0.36858 0.48186 -0.40382 0.50173 -0.43386 0.53199 C -0.45226 0.55162 -0.46511 0.56987 -0.47674 0.5902 C -0.50139 0.63871 -0.50851 0.68745 -0.49531 0.72326 C -0.47396 0.75976 -0.43438 0.76391 -0.40087 0.72973 C -0.36823 0.69715 -0.35452 0.63825 -0.37274 0.5969 C -0.38368 0.58027 -0.39601 0.56641 -0.41406 0.56733 C -0.43768 0.56456 -0.47014 0.58281 -0.49896 0.61284 C -0.51389 0.62809 -0.52344 0.64264 -0.53542 0.66297 C -0.55781 0.70524 -0.5625 0.74751 -0.54948 0.77939 C -0.5342 0.81589 -0.49827 0.81958 -0.46528 0.78563 C -0.43854 0.75791 -0.42327 0.70224 -0.44254 0.66943 C -0.44879 0.64864 -0.46476 0.64195 -0.47813 0.63825 C -0.50139 0.63871 -0.52899 0.65303 -0.55417 0.67983 C -0.57014 0.69577 -0.57865 0.7087 -0.58715 0.72603 C -0.60573 0.76276 -0.6132 0.80526 -0.60243 0.83275 C -0.5882 0.86532 -0.55243 0.86694 -0.52674 0.83991 C -0.4967 0.80965 -0.48872 0.76207 -0.50208 0.72996 C -0.50972 0.71587 -0.52153 0.70593 -0.53889 0.70778 C -0.55781 0.70524 -0.58056 0.71656 -0.60712 0.74312 C -0.61736 0.7549 -0.62639 0.76807 -0.63611 0.78447 C -0.65278 0.81797 -0.66059 0.85631 -0.64618 0.87733 C -0.63455 0.90644 -0.60469 0.91106 -0.57726 0.88288 C -0.55556 0.86047 -0.54601 0.81681 -0.56077 0.78955 C -0.56406 0.77338 -0.57604 0.76622 -0.58941 0.76553 C -0.60972 0.76715 -0.63281 0.77985 -0.65191 0.79972 C -0.6632 0.81081 -0.67292 0.82467 -0.67674 0.83506 C -0.69393 0.86648 -0.69809 0.89882 -0.69132 0.92469 C -0.67743 0.94894 -0.64705 0.94779 -0.62952 0.92839 C -0.60747 0.90552 -0.5967 0.86394 -0.61129 0.8413 C -0.61736 0.82882 -0.62691 0.82097 -0.63924 0.82236 C -0.65278 0.81797 -0.67361 0.8309 -0.69306 0.84961 C -0.7 0.85724 -0.70955 0.8711 -0.71632 0.88172 C -0.73299 0.91152 -0.73507 0.93924 -0.72691 0.96073 C -0.71528 0.98313 -0.69115 0.98498 -0.67222 0.96511 C -0.65035 0.94225 -0.64566 0.91037 -0.65486 0.88634 C -0.66077 0.87549 -0.66945 0.86786 -0.68143 0.86948 C -0.69393 0.86648 -0.71285 0.87572 -0.73004 0.89397 C -0.73837 0.90321 -0.74358 0.91198 -0.74983 0.92284 " pathEditMode="relative" rAng="13930054" ptsTypes="fffffffffffffffffffffffffffffffffffffffffffffffffffffffffffffffffff">
                                      <p:cBhvr>
                                        <p:cTn id="6" dur="33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36" y="525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муз игра кто как поёт\029d4dc445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4308"/>
            <a:ext cx="9269745" cy="695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043795" y="908720"/>
            <a:ext cx="7128792" cy="4176464"/>
          </a:xfrm>
          <a:prstGeom prst="roundRect">
            <a:avLst/>
          </a:prstGeom>
          <a:solidFill>
            <a:schemeClr val="accent1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8671" y="1484784"/>
            <a:ext cx="7772400" cy="147002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onstantia" pitchFamily="18" charset="0"/>
              </a:rPr>
              <a:t>Распевание в картинках.</a:t>
            </a:r>
            <a:r>
              <a:rPr lang="en-US" b="1" dirty="0" smtClean="0">
                <a:solidFill>
                  <a:schemeClr val="bg1"/>
                </a:solidFill>
                <a:latin typeface="Constantia" pitchFamily="18" charset="0"/>
              </a:rPr>
              <a:t/>
            </a:r>
            <a:br>
              <a:rPr lang="en-US" b="1" dirty="0" smtClean="0">
                <a:solidFill>
                  <a:schemeClr val="bg1"/>
                </a:solidFill>
                <a:latin typeface="Constantia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Constantia" pitchFamily="18" charset="0"/>
              </a:rPr>
              <a:t>Кто </a:t>
            </a:r>
            <a:r>
              <a:rPr lang="ru-RU" b="1" smtClean="0">
                <a:solidFill>
                  <a:schemeClr val="bg1"/>
                </a:solidFill>
                <a:latin typeface="Constantia" pitchFamily="18" charset="0"/>
              </a:rPr>
              <a:t>как поёт?</a:t>
            </a:r>
            <a:endParaRPr lang="ru-RU" b="1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4471" y="2924944"/>
            <a:ext cx="6400800" cy="17526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Constantia" pitchFamily="18" charset="0"/>
              </a:rPr>
              <a:t>Упражнение на развитие </a:t>
            </a:r>
            <a:r>
              <a:rPr lang="ru-RU" dirty="0" err="1" smtClean="0">
                <a:solidFill>
                  <a:schemeClr val="bg1"/>
                </a:solidFill>
                <a:latin typeface="Constantia" pitchFamily="18" charset="0"/>
              </a:rPr>
              <a:t>звуковысотного</a:t>
            </a:r>
            <a:r>
              <a:rPr lang="ru-RU" dirty="0" smtClean="0">
                <a:solidFill>
                  <a:schemeClr val="bg1"/>
                </a:solidFill>
                <a:latin typeface="Constantia" pitchFamily="18" charset="0"/>
              </a:rPr>
              <a:t> слуха.</a:t>
            </a:r>
            <a:endParaRPr lang="ru-RU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42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0"/>
            <a:ext cx="7772400" cy="1470025"/>
          </a:xfrm>
        </p:spPr>
        <p:txBody>
          <a:bodyPr>
            <a:normAutofit/>
          </a:bodyPr>
          <a:lstStyle/>
          <a:p>
            <a:r>
              <a:rPr lang="ru-RU" sz="6600" dirty="0" smtClean="0">
                <a:latin typeface="Constantia" pitchFamily="18" charset="0"/>
              </a:rPr>
              <a:t>Задание</a:t>
            </a:r>
            <a:endParaRPr lang="ru-RU" sz="6600" dirty="0">
              <a:latin typeface="Constant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556792"/>
            <a:ext cx="8352928" cy="4392488"/>
          </a:xfrm>
        </p:spPr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chemeClr val="tx1"/>
                </a:solidFill>
                <a:latin typeface="Constantia" pitchFamily="18" charset="0"/>
              </a:rPr>
              <a:t>Предложите детям озвучить голоса животных и птиц. Пропеть за маму и её детёныша (звукоподражание). 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  <a:latin typeface="Constantia" pitchFamily="18" charset="0"/>
              </a:rPr>
              <a:t>При повторном просмотре презентации исполнить вокальную импровизацию «вопрос-ответ». Например,</a:t>
            </a:r>
          </a:p>
          <a:p>
            <a:pPr marL="457200" indent="-457200" algn="l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  <a:latin typeface="Constantia" pitchFamily="18" charset="0"/>
              </a:rPr>
              <a:t>Мама, ты где?</a:t>
            </a:r>
          </a:p>
          <a:p>
            <a:pPr marL="457200" indent="-457200" algn="l"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Constantia" pitchFamily="18" charset="0"/>
              </a:rPr>
              <a:t>Я здесь!</a:t>
            </a:r>
            <a:endParaRPr lang="ru-RU" dirty="0">
              <a:solidFill>
                <a:schemeClr val="tx1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29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106</Words>
  <Application>Microsoft Office PowerPoint</Application>
  <PresentationFormat>Экран (4:3)</PresentationFormat>
  <Paragraphs>19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Упражнения для развития вокального дыхания.</vt:lpstr>
      <vt:lpstr>Задание.</vt:lpstr>
      <vt:lpstr>Пушинка</vt:lpstr>
      <vt:lpstr>Презентация PowerPoint</vt:lpstr>
      <vt:lpstr>Презентация PowerPoint</vt:lpstr>
      <vt:lpstr>Шары</vt:lpstr>
      <vt:lpstr>Лист</vt:lpstr>
      <vt:lpstr>Распевание в картинках. Кто как поёт?</vt:lpstr>
      <vt:lpstr>Задание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Игровое распевание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Мой</dc:creator>
  <cp:lastModifiedBy>Мой</cp:lastModifiedBy>
  <cp:revision>6</cp:revision>
  <dcterms:created xsi:type="dcterms:W3CDTF">2024-03-31T05:13:17Z</dcterms:created>
  <dcterms:modified xsi:type="dcterms:W3CDTF">2024-03-31T06:05:12Z</dcterms:modified>
</cp:coreProperties>
</file>