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6" r:id="rId7"/>
    <p:sldId id="261" r:id="rId8"/>
    <p:sldId id="262" r:id="rId9"/>
    <p:sldId id="263" r:id="rId10"/>
    <p:sldId id="264" r:id="rId11"/>
    <p:sldId id="265" r:id="rId12"/>
    <p:sldId id="269" r:id="rId13"/>
    <p:sldId id="27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45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66DC0-D352-481B-9124-3C061F9528CA}" type="datetimeFigureOut">
              <a:rPr lang="ru-RU" smtClean="0"/>
              <a:t>14.09.2023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B828B-5A85-4F2B-B2F0-924A7A0656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5937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66DC0-D352-481B-9124-3C061F9528CA}" type="datetimeFigureOut">
              <a:rPr lang="ru-RU" smtClean="0"/>
              <a:t>14.09.2023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B828B-5A85-4F2B-B2F0-924A7A0656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808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66DC0-D352-481B-9124-3C061F9528CA}" type="datetimeFigureOut">
              <a:rPr lang="ru-RU" smtClean="0"/>
              <a:t>14.09.2023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B828B-5A85-4F2B-B2F0-924A7A0656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8092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66DC0-D352-481B-9124-3C061F9528CA}" type="datetimeFigureOut">
              <a:rPr lang="ru-RU" smtClean="0"/>
              <a:t>14.09.2023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B828B-5A85-4F2B-B2F0-924A7A0656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7543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66DC0-D352-481B-9124-3C061F9528CA}" type="datetimeFigureOut">
              <a:rPr lang="ru-RU" smtClean="0"/>
              <a:t>14.09.2023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B828B-5A85-4F2B-B2F0-924A7A0656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9912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66DC0-D352-481B-9124-3C061F9528CA}" type="datetimeFigureOut">
              <a:rPr lang="ru-RU" smtClean="0"/>
              <a:t>14.09.2023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B828B-5A85-4F2B-B2F0-924A7A0656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5607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66DC0-D352-481B-9124-3C061F9528CA}" type="datetimeFigureOut">
              <a:rPr lang="ru-RU" smtClean="0"/>
              <a:t>14.09.2023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B828B-5A85-4F2B-B2F0-924A7A0656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2971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66DC0-D352-481B-9124-3C061F9528CA}" type="datetimeFigureOut">
              <a:rPr lang="ru-RU" smtClean="0"/>
              <a:t>14.09.2023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B828B-5A85-4F2B-B2F0-924A7A0656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654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66DC0-D352-481B-9124-3C061F9528CA}" type="datetimeFigureOut">
              <a:rPr lang="ru-RU" smtClean="0"/>
              <a:t>14.09.2023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B828B-5A85-4F2B-B2F0-924A7A0656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0573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66DC0-D352-481B-9124-3C061F9528CA}" type="datetimeFigureOut">
              <a:rPr lang="ru-RU" smtClean="0"/>
              <a:t>14.09.2023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B828B-5A85-4F2B-B2F0-924A7A0656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9057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66DC0-D352-481B-9124-3C061F9528CA}" type="datetimeFigureOut">
              <a:rPr lang="ru-RU" smtClean="0"/>
              <a:t>14.09.2023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B828B-5A85-4F2B-B2F0-924A7A0656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1675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866DC0-D352-481B-9124-3C061F9528CA}" type="datetimeFigureOut">
              <a:rPr lang="ru-RU" smtClean="0"/>
              <a:t>14.09.2023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DB828B-5A85-4F2B-B2F0-924A7A0656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0016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332656"/>
            <a:ext cx="7272808" cy="6120680"/>
          </a:xfrm>
        </p:spPr>
        <p:txBody>
          <a:bodyPr>
            <a:normAutofit fontScale="47500" lnSpcReduction="2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МУНИЦИПАЛЬНОЕ БЮДЖЕТНОЕ ОБРАЗОВАТЕЛЬНОЕ УЧРЕЖДЕНИЕ ДОПОЛНИТЕЛЬНОГО ОБРАЗОВАНИЯ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«ЦЕНТР ДЕТСКОГО И ЮНОШЕСКОГО ТВОРЧЕСТВА»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СИМФЕРОПОЛЬСКОГО РАЙОНА РЕСПУБЛИКИ КРЫМ</a:t>
            </a:r>
          </a:p>
          <a:p>
            <a:endParaRPr lang="ru-RU" b="1" dirty="0" smtClean="0">
              <a:solidFill>
                <a:schemeClr val="tx1"/>
              </a:solidFill>
            </a:endParaRPr>
          </a:p>
          <a:p>
            <a:endParaRPr lang="ru-RU" b="1" dirty="0" smtClean="0">
              <a:solidFill>
                <a:schemeClr val="tx1"/>
              </a:solidFill>
            </a:endParaRPr>
          </a:p>
          <a:p>
            <a:endParaRPr lang="ru-RU" b="1" dirty="0" smtClean="0">
              <a:solidFill>
                <a:schemeClr val="tx1"/>
              </a:solidFill>
            </a:endParaRPr>
          </a:p>
          <a:p>
            <a:r>
              <a:rPr lang="ru-RU" b="1" dirty="0" smtClean="0">
                <a:solidFill>
                  <a:schemeClr val="tx1"/>
                </a:solidFill>
              </a:rPr>
              <a:t>	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Разработка учебного занятия по теме: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«Отработка </a:t>
            </a:r>
            <a:r>
              <a:rPr lang="ru-RU" b="1" dirty="0" smtClean="0">
                <a:solidFill>
                  <a:schemeClr val="tx1"/>
                </a:solidFill>
              </a:rPr>
              <a:t>ускорения. Упражнение «Кувырком».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Работа с наглядным материалом»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(Возраст обучающихся: </a:t>
            </a:r>
            <a:r>
              <a:rPr lang="ru-RU" b="1" dirty="0" smtClean="0">
                <a:solidFill>
                  <a:schemeClr val="tx1"/>
                </a:solidFill>
              </a:rPr>
              <a:t>6 - 11лет</a:t>
            </a:r>
            <a:r>
              <a:rPr lang="ru-RU" b="1" dirty="0" smtClean="0">
                <a:solidFill>
                  <a:schemeClr val="tx1"/>
                </a:solidFill>
              </a:rPr>
              <a:t>)</a:t>
            </a:r>
          </a:p>
          <a:p>
            <a:endParaRPr lang="ru-RU" b="1" dirty="0" smtClean="0">
              <a:solidFill>
                <a:schemeClr val="tx1"/>
              </a:solidFill>
            </a:endParaRPr>
          </a:p>
          <a:p>
            <a:endParaRPr lang="ru-RU" b="1" dirty="0" smtClean="0">
              <a:solidFill>
                <a:schemeClr val="tx1"/>
              </a:solidFill>
            </a:endParaRPr>
          </a:p>
          <a:p>
            <a:endParaRPr lang="ru-RU" b="1" dirty="0" smtClean="0">
              <a:solidFill>
                <a:schemeClr val="tx1"/>
              </a:solidFill>
            </a:endParaRPr>
          </a:p>
          <a:p>
            <a:endParaRPr lang="ru-RU" b="1" dirty="0" smtClean="0">
              <a:solidFill>
                <a:schemeClr val="tx1"/>
              </a:solidFill>
            </a:endParaRPr>
          </a:p>
          <a:p>
            <a:endParaRPr lang="ru-RU" b="1" dirty="0" smtClean="0">
              <a:solidFill>
                <a:schemeClr val="tx1"/>
              </a:solidFill>
            </a:endParaRPr>
          </a:p>
          <a:p>
            <a:r>
              <a:rPr lang="ru-RU" b="1" dirty="0" smtClean="0">
                <a:solidFill>
                  <a:schemeClr val="tx1"/>
                </a:solidFill>
              </a:rPr>
              <a:t>Составитель: </a:t>
            </a:r>
            <a:r>
              <a:rPr lang="ru-RU" b="1" dirty="0" err="1" smtClean="0">
                <a:solidFill>
                  <a:schemeClr val="tx1"/>
                </a:solidFill>
              </a:rPr>
              <a:t>Воринка</a:t>
            </a:r>
            <a:r>
              <a:rPr lang="ru-RU" b="1" dirty="0" smtClean="0">
                <a:solidFill>
                  <a:schemeClr val="tx1"/>
                </a:solidFill>
              </a:rPr>
              <a:t> Наталия  Александровна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Должность: педагог дополнительного образования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Номинация: « Молодые педагоги дополнительного образования»</a:t>
            </a:r>
          </a:p>
          <a:p>
            <a:endParaRPr lang="ru-RU" b="1" dirty="0" smtClean="0">
              <a:solidFill>
                <a:schemeClr val="tx1"/>
              </a:solidFill>
            </a:endParaRPr>
          </a:p>
          <a:p>
            <a:endParaRPr lang="ru-RU" b="1" dirty="0" smtClean="0">
              <a:solidFill>
                <a:schemeClr val="tx1"/>
              </a:solidFill>
            </a:endParaRPr>
          </a:p>
          <a:p>
            <a:r>
              <a:rPr lang="ru-RU" b="1" dirty="0" err="1" smtClean="0">
                <a:solidFill>
                  <a:schemeClr val="tx1"/>
                </a:solidFill>
              </a:rPr>
              <a:t>Cимферопольский</a:t>
            </a:r>
            <a:r>
              <a:rPr lang="ru-RU" b="1" dirty="0" smtClean="0">
                <a:solidFill>
                  <a:schemeClr val="tx1"/>
                </a:solidFill>
              </a:rPr>
              <a:t> район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2023 г.</a:t>
            </a:r>
          </a:p>
          <a:p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3666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71800" y="332656"/>
            <a:ext cx="21126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u="sng" dirty="0" smtClean="0"/>
              <a:t>Зрительная память</a:t>
            </a:r>
            <a:endParaRPr lang="ru-RU" b="1" u="sng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908720"/>
            <a:ext cx="7704856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9561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71800" y="188640"/>
            <a:ext cx="24993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u="sng" dirty="0" smtClean="0"/>
              <a:t>«Корректурная проба»</a:t>
            </a:r>
            <a:endParaRPr lang="ru-RU" b="1" u="sng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3" y="1287684"/>
            <a:ext cx="4752528" cy="5021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8288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75656" y="548680"/>
            <a:ext cx="633670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u="sng" dirty="0" smtClean="0">
                <a:solidFill>
                  <a:prstClr val="black"/>
                </a:solidFill>
              </a:rPr>
              <a:t>Физкультминутка </a:t>
            </a:r>
          </a:p>
          <a:p>
            <a:pPr lvl="0"/>
            <a:endParaRPr lang="ru-RU" sz="1600" b="1" dirty="0">
              <a:solidFill>
                <a:prstClr val="black"/>
              </a:solidFill>
            </a:endParaRPr>
          </a:p>
          <a:p>
            <a:pPr lvl="0"/>
            <a:r>
              <a:rPr lang="ru-RU" sz="1600" b="1" dirty="0">
                <a:solidFill>
                  <a:prstClr val="black"/>
                </a:solidFill>
              </a:rPr>
              <a:t>На каждую фразу выполняется свое движение. </a:t>
            </a:r>
          </a:p>
          <a:p>
            <a:pPr lvl="0"/>
            <a:r>
              <a:rPr lang="ru-RU" sz="1600" b="1" dirty="0">
                <a:solidFill>
                  <a:prstClr val="black"/>
                </a:solidFill>
              </a:rPr>
              <a:t>Игра повторяется 3 раза с ускорением темпа</a:t>
            </a:r>
            <a:r>
              <a:rPr lang="ru-RU" sz="1600" b="1" dirty="0" smtClean="0">
                <a:solidFill>
                  <a:prstClr val="black"/>
                </a:solidFill>
              </a:rPr>
              <a:t>.</a:t>
            </a:r>
          </a:p>
          <a:p>
            <a:pPr lvl="0"/>
            <a:endParaRPr lang="ru-RU" sz="1600" b="1" dirty="0" smtClean="0">
              <a:solidFill>
                <a:prstClr val="black"/>
              </a:solidFill>
            </a:endParaRPr>
          </a:p>
          <a:p>
            <a:pPr lvl="0" algn="ctr"/>
            <a:r>
              <a:rPr lang="ru-RU" sz="1600" b="1" dirty="0" smtClean="0">
                <a:solidFill>
                  <a:prstClr val="black"/>
                </a:solidFill>
              </a:rPr>
              <a:t>У </a:t>
            </a:r>
            <a:r>
              <a:rPr lang="ru-RU" sz="1600" b="1" dirty="0">
                <a:solidFill>
                  <a:prstClr val="black"/>
                </a:solidFill>
              </a:rPr>
              <a:t>оленя дом </a:t>
            </a:r>
            <a:r>
              <a:rPr lang="ru-RU" sz="1600" b="1" dirty="0" smtClean="0">
                <a:solidFill>
                  <a:prstClr val="black"/>
                </a:solidFill>
              </a:rPr>
              <a:t>большой</a:t>
            </a:r>
          </a:p>
          <a:p>
            <a:pPr lvl="0"/>
            <a:endParaRPr lang="ru-RU" sz="1600" b="1" dirty="0">
              <a:solidFill>
                <a:prstClr val="black"/>
              </a:solidFill>
            </a:endParaRPr>
          </a:p>
          <a:p>
            <a:pPr lvl="0"/>
            <a:r>
              <a:rPr lang="ru-RU" sz="1600" b="1" dirty="0">
                <a:solidFill>
                  <a:prstClr val="black"/>
                </a:solidFill>
              </a:rPr>
              <a:t>У оленя (руки вверх к голове, как рога оленя)</a:t>
            </a:r>
          </a:p>
          <a:p>
            <a:pPr lvl="0"/>
            <a:r>
              <a:rPr lang="ru-RU" sz="1600" b="1" dirty="0">
                <a:solidFill>
                  <a:prstClr val="black"/>
                </a:solidFill>
              </a:rPr>
              <a:t>Дом большой (руки над головой «домиком»)</a:t>
            </a:r>
          </a:p>
          <a:p>
            <a:pPr lvl="0"/>
            <a:r>
              <a:rPr lang="ru-RU" sz="1600" b="1" dirty="0">
                <a:solidFill>
                  <a:prstClr val="black"/>
                </a:solidFill>
              </a:rPr>
              <a:t>Он глядит (правую руку над глазами)</a:t>
            </a:r>
          </a:p>
          <a:p>
            <a:pPr lvl="0"/>
            <a:r>
              <a:rPr lang="ru-RU" sz="1600" b="1" dirty="0">
                <a:solidFill>
                  <a:prstClr val="black"/>
                </a:solidFill>
              </a:rPr>
              <a:t>В свое окошко (двумя руками сначала вертикально, потом горизонтально изображают окно).</a:t>
            </a:r>
          </a:p>
          <a:p>
            <a:pPr lvl="0"/>
            <a:r>
              <a:rPr lang="ru-RU" sz="1600" b="1" dirty="0">
                <a:solidFill>
                  <a:prstClr val="black"/>
                </a:solidFill>
              </a:rPr>
              <a:t>Заяц (ладони к голове, как уши зайца)</a:t>
            </a:r>
          </a:p>
          <a:p>
            <a:pPr lvl="0"/>
            <a:r>
              <a:rPr lang="ru-RU" sz="1600" b="1" dirty="0">
                <a:solidFill>
                  <a:prstClr val="black"/>
                </a:solidFill>
              </a:rPr>
              <a:t>По лесу бежит (руки сжать в кулаках, локти согнуть, изобразить бег)</a:t>
            </a:r>
          </a:p>
          <a:p>
            <a:pPr lvl="0"/>
            <a:r>
              <a:rPr lang="ru-RU" sz="1600" b="1" dirty="0">
                <a:solidFill>
                  <a:prstClr val="black"/>
                </a:solidFill>
              </a:rPr>
              <a:t>В дверь к нему стучится ( кулачком постучаться)</a:t>
            </a:r>
          </a:p>
          <a:p>
            <a:pPr lvl="0"/>
            <a:r>
              <a:rPr lang="ru-RU" sz="1600" b="1" dirty="0">
                <a:solidFill>
                  <a:prstClr val="black"/>
                </a:solidFill>
              </a:rPr>
              <a:t>«Стук-стук</a:t>
            </a:r>
          </a:p>
          <a:p>
            <a:pPr lvl="0"/>
            <a:r>
              <a:rPr lang="ru-RU" sz="1600" b="1" dirty="0">
                <a:solidFill>
                  <a:prstClr val="black"/>
                </a:solidFill>
              </a:rPr>
              <a:t>Дверь открой (изобразить, как открывается дверь)</a:t>
            </a:r>
          </a:p>
          <a:p>
            <a:pPr lvl="0"/>
            <a:r>
              <a:rPr lang="ru-RU" sz="1600" b="1" dirty="0">
                <a:solidFill>
                  <a:prstClr val="black"/>
                </a:solidFill>
              </a:rPr>
              <a:t>Там в лесу (показать большим пальцем через плечо)</a:t>
            </a:r>
          </a:p>
          <a:p>
            <a:pPr lvl="0"/>
            <a:r>
              <a:rPr lang="ru-RU" sz="1600" b="1" dirty="0">
                <a:solidFill>
                  <a:prstClr val="black"/>
                </a:solidFill>
              </a:rPr>
              <a:t>Охотник злой!» (сердитое лицо)</a:t>
            </a:r>
          </a:p>
          <a:p>
            <a:pPr lvl="0"/>
            <a:r>
              <a:rPr lang="ru-RU" sz="1600" b="1" dirty="0">
                <a:solidFill>
                  <a:prstClr val="black"/>
                </a:solidFill>
              </a:rPr>
              <a:t>«Зайка, зайка, забегай (опять изобразить зайца)</a:t>
            </a:r>
          </a:p>
          <a:p>
            <a:pPr lvl="0"/>
            <a:r>
              <a:rPr lang="ru-RU" sz="1600" b="1" dirty="0">
                <a:solidFill>
                  <a:prstClr val="black"/>
                </a:solidFill>
              </a:rPr>
              <a:t>Лапу мне давай!» (подать руку).</a:t>
            </a:r>
          </a:p>
        </p:txBody>
      </p:sp>
      <p:pic>
        <p:nvPicPr>
          <p:cNvPr id="4" name="007_igra_u_olenya_dom_bolshoy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567461" y="5567184"/>
            <a:ext cx="244475" cy="24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276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182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2564904"/>
            <a:ext cx="65527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u="sng" dirty="0" smtClean="0"/>
              <a:t>Подведение итогов и обобщение полученных знаний</a:t>
            </a:r>
            <a:endParaRPr lang="ru-RU" b="1" u="sng" dirty="0"/>
          </a:p>
        </p:txBody>
      </p:sp>
    </p:spTree>
    <p:extLst>
      <p:ext uri="{BB962C8B-B14F-4D97-AF65-F5344CB8AC3E}">
        <p14:creationId xmlns:p14="http://schemas.microsoft.com/office/powerpoint/2010/main" val="4072247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1412776"/>
            <a:ext cx="698477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u="sng" dirty="0" smtClean="0"/>
              <a:t>Цель:</a:t>
            </a:r>
          </a:p>
          <a:p>
            <a:endParaRPr lang="ru-RU" sz="1600" b="1" dirty="0" smtClean="0"/>
          </a:p>
          <a:p>
            <a:r>
              <a:rPr lang="ru-RU" sz="1600" b="1" dirty="0" smtClean="0"/>
              <a:t>развитие </a:t>
            </a:r>
            <a:r>
              <a:rPr lang="ru-RU" sz="1600" b="1" dirty="0" smtClean="0"/>
              <a:t>техники чтения без принуждения, на основе развития интереса к чтению.</a:t>
            </a:r>
          </a:p>
          <a:p>
            <a:endParaRPr lang="ru-RU" sz="1600" b="1" u="sng" dirty="0" smtClean="0"/>
          </a:p>
          <a:p>
            <a:r>
              <a:rPr lang="ru-RU" sz="1600" b="1" u="sng" dirty="0" smtClean="0"/>
              <a:t>Задачи:</a:t>
            </a:r>
          </a:p>
          <a:p>
            <a:endParaRPr lang="ru-RU" sz="1600" b="1" dirty="0" smtClean="0"/>
          </a:p>
          <a:p>
            <a:pPr marL="342900" indent="-342900">
              <a:buAutoNum type="arabicPeriod"/>
            </a:pPr>
            <a:r>
              <a:rPr lang="ru-RU" sz="1600" b="1" dirty="0" smtClean="0"/>
              <a:t> Обучать приемам  быстрого и правильного  чтения.</a:t>
            </a:r>
          </a:p>
          <a:p>
            <a:pPr marL="342900" indent="-342900">
              <a:buAutoNum type="arabicPeriod"/>
            </a:pPr>
            <a:endParaRPr lang="ru-RU" sz="1600" b="1" dirty="0" smtClean="0"/>
          </a:p>
          <a:p>
            <a:r>
              <a:rPr lang="ru-RU" sz="1600" b="1" dirty="0" smtClean="0"/>
              <a:t>2.      Развивать  слуховую и зрительную память, навыки воображения и восприятия, внимания.</a:t>
            </a:r>
          </a:p>
          <a:p>
            <a:endParaRPr lang="ru-RU" sz="1600" b="1" dirty="0" smtClean="0"/>
          </a:p>
          <a:p>
            <a:r>
              <a:rPr lang="ru-RU" sz="1600" b="1" dirty="0" smtClean="0"/>
              <a:t>3.       Формировать умение правильно и осознанно читать.</a:t>
            </a:r>
          </a:p>
          <a:p>
            <a:endParaRPr lang="ru-RU" sz="1600" b="1" dirty="0" smtClean="0"/>
          </a:p>
          <a:p>
            <a:r>
              <a:rPr lang="ru-RU" sz="1600" b="1" dirty="0" smtClean="0"/>
              <a:t>4.       Развивать логическое мышление, речь.</a:t>
            </a:r>
          </a:p>
          <a:p>
            <a:endParaRPr lang="ru-RU" sz="1600" b="1" dirty="0" smtClean="0"/>
          </a:p>
          <a:p>
            <a:r>
              <a:rPr lang="ru-RU" sz="1600" b="1" dirty="0" smtClean="0"/>
              <a:t>5.      Формировать устойчивый интерес к чтению.</a:t>
            </a:r>
          </a:p>
          <a:p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2484623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32050"/>
            <a:ext cx="828092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sz="5400" b="1" dirty="0" smtClean="0"/>
              <a:t>Сегодня читатель - завтра лидер.</a:t>
            </a:r>
          </a:p>
          <a:p>
            <a:pPr algn="r"/>
            <a:r>
              <a:rPr lang="ru-RU" sz="5400" b="1" dirty="0" smtClean="0"/>
              <a:t>                                                                                                                  Маргарет </a:t>
            </a:r>
            <a:r>
              <a:rPr lang="ru-RU" sz="5400" b="1" dirty="0" err="1" smtClean="0"/>
              <a:t>Фуллер</a:t>
            </a:r>
            <a:endParaRPr lang="ru-RU" sz="5400" b="1" dirty="0"/>
          </a:p>
        </p:txBody>
      </p:sp>
    </p:spTree>
    <p:extLst>
      <p:ext uri="{BB962C8B-B14F-4D97-AF65-F5344CB8AC3E}">
        <p14:creationId xmlns:p14="http://schemas.microsoft.com/office/powerpoint/2010/main" val="19461147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7704" y="476672"/>
            <a:ext cx="43924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u="sng" dirty="0" smtClean="0"/>
              <a:t>Артикуляционная гимнастика</a:t>
            </a:r>
            <a:endParaRPr lang="ru-RU" b="1" u="sng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300" y="1581150"/>
            <a:ext cx="6121400" cy="3694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44459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95736" y="548680"/>
            <a:ext cx="463607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u="sng" dirty="0" smtClean="0"/>
              <a:t>Скороговорки</a:t>
            </a:r>
          </a:p>
          <a:p>
            <a:endParaRPr lang="ru-RU" b="1" dirty="0" smtClean="0"/>
          </a:p>
          <a:p>
            <a:endParaRPr lang="ru-RU" b="1" dirty="0" smtClean="0"/>
          </a:p>
          <a:p>
            <a:r>
              <a:rPr lang="ru-RU" b="1" dirty="0" smtClean="0"/>
              <a:t>1.     Астра, азбука, айва</a:t>
            </a:r>
          </a:p>
          <a:p>
            <a:r>
              <a:rPr lang="ru-RU" b="1" dirty="0" smtClean="0"/>
              <a:t>         Начинаются на «А»</a:t>
            </a:r>
          </a:p>
          <a:p>
            <a:r>
              <a:rPr lang="ru-RU" b="1" dirty="0" smtClean="0"/>
              <a:t>        И кончаются на «А»</a:t>
            </a:r>
          </a:p>
          <a:p>
            <a:r>
              <a:rPr lang="ru-RU" b="1" dirty="0" smtClean="0"/>
              <a:t>         Астра, азбука, айва.</a:t>
            </a:r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/>
          </a:p>
          <a:p>
            <a:pPr algn="r"/>
            <a:r>
              <a:rPr lang="ru-RU" b="1" dirty="0" smtClean="0"/>
              <a:t>2.Егорушка-Егор</a:t>
            </a:r>
          </a:p>
          <a:p>
            <a:pPr algn="r"/>
            <a:r>
              <a:rPr lang="ru-RU" b="1" dirty="0" smtClean="0"/>
              <a:t>          Полез через забор.</a:t>
            </a:r>
          </a:p>
          <a:p>
            <a:pPr algn="r"/>
            <a:r>
              <a:rPr lang="ru-RU" b="1" dirty="0" smtClean="0"/>
              <a:t>          С забора свалился</a:t>
            </a:r>
          </a:p>
          <a:p>
            <a:pPr algn="r"/>
            <a:r>
              <a:rPr lang="ru-RU" b="1" dirty="0" smtClean="0"/>
              <a:t>          За гвоздь зацепился.</a:t>
            </a:r>
          </a:p>
          <a:p>
            <a:pPr algn="r"/>
            <a:r>
              <a:rPr lang="ru-RU" b="1" dirty="0" smtClean="0"/>
              <a:t>          Снимите с забора</a:t>
            </a:r>
          </a:p>
          <a:p>
            <a:pPr algn="r"/>
            <a:r>
              <a:rPr lang="ru-RU" b="1" dirty="0" smtClean="0"/>
              <a:t>          Бедного Егора.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33075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83568" y="548680"/>
            <a:ext cx="777686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u="sng" dirty="0" smtClean="0">
                <a:solidFill>
                  <a:prstClr val="black"/>
                </a:solidFill>
              </a:rPr>
              <a:t>Физкультминутка </a:t>
            </a:r>
          </a:p>
          <a:p>
            <a:pPr lvl="0"/>
            <a:endParaRPr lang="ru-RU" sz="1600" b="1" dirty="0">
              <a:solidFill>
                <a:prstClr val="black"/>
              </a:solidFill>
            </a:endParaRPr>
          </a:p>
          <a:p>
            <a:pPr lvl="0"/>
            <a:r>
              <a:rPr lang="ru-RU" sz="1600" b="1" dirty="0">
                <a:solidFill>
                  <a:prstClr val="black"/>
                </a:solidFill>
              </a:rPr>
              <a:t>На каждую фразу выполняется свое движение. </a:t>
            </a:r>
          </a:p>
          <a:p>
            <a:pPr lvl="0"/>
            <a:r>
              <a:rPr lang="ru-RU" sz="1600" b="1" dirty="0">
                <a:solidFill>
                  <a:prstClr val="black"/>
                </a:solidFill>
              </a:rPr>
              <a:t>Игра повторяется 3 раза с ускорением темпа</a:t>
            </a:r>
            <a:r>
              <a:rPr lang="ru-RU" sz="1600" b="1" dirty="0" smtClean="0">
                <a:solidFill>
                  <a:prstClr val="black"/>
                </a:solidFill>
              </a:rPr>
              <a:t>.</a:t>
            </a:r>
          </a:p>
          <a:p>
            <a:pPr lvl="0" algn="ctr"/>
            <a:endParaRPr lang="ru-RU" sz="1600" b="1" dirty="0" smtClean="0">
              <a:solidFill>
                <a:prstClr val="black"/>
              </a:solidFill>
            </a:endParaRPr>
          </a:p>
          <a:p>
            <a:pPr lvl="0" algn="ctr"/>
            <a:r>
              <a:rPr lang="ru-RU" sz="1600" b="1" dirty="0" smtClean="0">
                <a:solidFill>
                  <a:prstClr val="black"/>
                </a:solidFill>
              </a:rPr>
              <a:t>У </a:t>
            </a:r>
            <a:r>
              <a:rPr lang="ru-RU" sz="1600" b="1" dirty="0">
                <a:solidFill>
                  <a:prstClr val="black"/>
                </a:solidFill>
              </a:rPr>
              <a:t>оленя дом </a:t>
            </a:r>
            <a:r>
              <a:rPr lang="ru-RU" sz="1600" b="1" dirty="0" smtClean="0">
                <a:solidFill>
                  <a:prstClr val="black"/>
                </a:solidFill>
              </a:rPr>
              <a:t>большой</a:t>
            </a:r>
          </a:p>
          <a:p>
            <a:pPr lvl="0"/>
            <a:endParaRPr lang="ru-RU" sz="1600" b="1" dirty="0">
              <a:solidFill>
                <a:prstClr val="black"/>
              </a:solidFill>
            </a:endParaRPr>
          </a:p>
          <a:p>
            <a:pPr lvl="0"/>
            <a:r>
              <a:rPr lang="ru-RU" sz="1600" b="1" dirty="0">
                <a:solidFill>
                  <a:prstClr val="black"/>
                </a:solidFill>
              </a:rPr>
              <a:t>У оленя (руки вверх к голове, как рога оленя)</a:t>
            </a:r>
          </a:p>
          <a:p>
            <a:pPr lvl="0"/>
            <a:r>
              <a:rPr lang="ru-RU" sz="1600" b="1" dirty="0">
                <a:solidFill>
                  <a:prstClr val="black"/>
                </a:solidFill>
              </a:rPr>
              <a:t>Дом большой (руки над головой «домиком»)</a:t>
            </a:r>
          </a:p>
          <a:p>
            <a:pPr lvl="0"/>
            <a:r>
              <a:rPr lang="ru-RU" sz="1600" b="1" dirty="0">
                <a:solidFill>
                  <a:prstClr val="black"/>
                </a:solidFill>
              </a:rPr>
              <a:t>Он глядит (правую руку над глазами)</a:t>
            </a:r>
          </a:p>
          <a:p>
            <a:pPr lvl="0"/>
            <a:r>
              <a:rPr lang="ru-RU" sz="1600" b="1" dirty="0">
                <a:solidFill>
                  <a:prstClr val="black"/>
                </a:solidFill>
              </a:rPr>
              <a:t>В свое окошко (двумя руками сначала вертикально, потом горизонтально изображают окно).</a:t>
            </a:r>
          </a:p>
          <a:p>
            <a:pPr lvl="0"/>
            <a:r>
              <a:rPr lang="ru-RU" sz="1600" b="1" dirty="0">
                <a:solidFill>
                  <a:prstClr val="black"/>
                </a:solidFill>
              </a:rPr>
              <a:t>Заяц (ладони к голове, как уши зайца)</a:t>
            </a:r>
          </a:p>
          <a:p>
            <a:pPr lvl="0"/>
            <a:r>
              <a:rPr lang="ru-RU" sz="1600" b="1" dirty="0">
                <a:solidFill>
                  <a:prstClr val="black"/>
                </a:solidFill>
              </a:rPr>
              <a:t>По лесу бежит (руки сжать в кулаках, локти согнуть, изобразить бег)</a:t>
            </a:r>
          </a:p>
          <a:p>
            <a:pPr lvl="0"/>
            <a:r>
              <a:rPr lang="ru-RU" sz="1600" b="1" dirty="0">
                <a:solidFill>
                  <a:prstClr val="black"/>
                </a:solidFill>
              </a:rPr>
              <a:t>В дверь к нему стучится ( кулачком постучаться)</a:t>
            </a:r>
          </a:p>
          <a:p>
            <a:pPr lvl="0"/>
            <a:r>
              <a:rPr lang="ru-RU" sz="1600" b="1" dirty="0">
                <a:solidFill>
                  <a:prstClr val="black"/>
                </a:solidFill>
              </a:rPr>
              <a:t>«Стук-стук</a:t>
            </a:r>
          </a:p>
          <a:p>
            <a:pPr lvl="0"/>
            <a:r>
              <a:rPr lang="ru-RU" sz="1600" b="1" dirty="0">
                <a:solidFill>
                  <a:prstClr val="black"/>
                </a:solidFill>
              </a:rPr>
              <a:t>Дверь открой (изобразить, как открывается дверь)</a:t>
            </a:r>
          </a:p>
          <a:p>
            <a:pPr lvl="0"/>
            <a:r>
              <a:rPr lang="ru-RU" sz="1600" b="1" dirty="0">
                <a:solidFill>
                  <a:prstClr val="black"/>
                </a:solidFill>
              </a:rPr>
              <a:t>Там в лесу (показать большим пальцем через плечо)</a:t>
            </a:r>
          </a:p>
          <a:p>
            <a:pPr lvl="0"/>
            <a:r>
              <a:rPr lang="ru-RU" sz="1600" b="1" dirty="0">
                <a:solidFill>
                  <a:prstClr val="black"/>
                </a:solidFill>
              </a:rPr>
              <a:t>Охотник злой!» (сердитое лицо)</a:t>
            </a:r>
          </a:p>
          <a:p>
            <a:pPr lvl="0"/>
            <a:r>
              <a:rPr lang="ru-RU" sz="1600" b="1" dirty="0">
                <a:solidFill>
                  <a:prstClr val="black"/>
                </a:solidFill>
              </a:rPr>
              <a:t>«Зайка, зайка, забегай (опять изобразить зайца)</a:t>
            </a:r>
          </a:p>
          <a:p>
            <a:pPr lvl="0"/>
            <a:r>
              <a:rPr lang="ru-RU" sz="1600" b="1" dirty="0">
                <a:solidFill>
                  <a:prstClr val="black"/>
                </a:solidFill>
              </a:rPr>
              <a:t>Лапу мне давай!» (подать руку).</a:t>
            </a:r>
          </a:p>
        </p:txBody>
      </p:sp>
      <p:pic>
        <p:nvPicPr>
          <p:cNvPr id="4" name="007_igra_u_olenya_dom_bolshoy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508104" y="6021288"/>
            <a:ext cx="244475" cy="24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230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182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915816" y="476672"/>
            <a:ext cx="20520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 smtClean="0"/>
              <a:t>Работа с текстом </a:t>
            </a:r>
            <a:endParaRPr lang="ru-RU" b="1" u="sng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33475"/>
            <a:ext cx="7453188" cy="459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78076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332656"/>
            <a:ext cx="8928991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u="sng" dirty="0" smtClean="0"/>
              <a:t>Текст на развитие слуховой памяти  </a:t>
            </a:r>
          </a:p>
          <a:p>
            <a:r>
              <a:rPr lang="ru-RU" sz="1400" dirty="0" smtClean="0"/>
              <a:t>                                                                                                                                            Валентина Осеева </a:t>
            </a:r>
          </a:p>
          <a:p>
            <a:pPr algn="ctr"/>
            <a:r>
              <a:rPr lang="ru-RU" sz="1400" dirty="0" smtClean="0"/>
              <a:t>«Синие листья»</a:t>
            </a:r>
          </a:p>
          <a:p>
            <a:r>
              <a:rPr lang="ru-RU" sz="1400" dirty="0" smtClean="0"/>
              <a:t> У Кати было два зелёных карандаша. У Лены ни одного.</a:t>
            </a:r>
          </a:p>
          <a:p>
            <a:r>
              <a:rPr lang="ru-RU" sz="1400" dirty="0" smtClean="0"/>
              <a:t>Вот и просит Лена Катю:</a:t>
            </a:r>
          </a:p>
          <a:p>
            <a:r>
              <a:rPr lang="ru-RU" sz="1400" dirty="0" smtClean="0"/>
              <a:t>— Дай мне зелёный карандаш! А Катя и говорит:</a:t>
            </a:r>
          </a:p>
          <a:p>
            <a:r>
              <a:rPr lang="ru-RU" sz="1400" dirty="0" smtClean="0"/>
              <a:t>— Спрошу у мамы.</a:t>
            </a:r>
          </a:p>
          <a:p>
            <a:r>
              <a:rPr lang="ru-RU" sz="1400" dirty="0" smtClean="0"/>
              <a:t>Приходят на другой день обе девочки в школу. Спрашивает Лена:</a:t>
            </a:r>
          </a:p>
          <a:p>
            <a:r>
              <a:rPr lang="ru-RU" sz="1400" dirty="0" smtClean="0"/>
              <a:t>— Позволила мама?</a:t>
            </a:r>
          </a:p>
          <a:p>
            <a:r>
              <a:rPr lang="ru-RU" sz="1400" dirty="0" smtClean="0"/>
              <a:t>А Катя вздохнула и говорит:</a:t>
            </a:r>
          </a:p>
          <a:p>
            <a:r>
              <a:rPr lang="ru-RU" sz="1400" dirty="0" smtClean="0"/>
              <a:t>— Мама-то позволила, а брата я не спросила.</a:t>
            </a:r>
          </a:p>
          <a:p>
            <a:r>
              <a:rPr lang="ru-RU" sz="1400" dirty="0" smtClean="0"/>
              <a:t>— Ну что ж, спроси ещё брата, — говорит Лена.</a:t>
            </a:r>
          </a:p>
          <a:p>
            <a:r>
              <a:rPr lang="ru-RU" sz="1400" dirty="0" smtClean="0"/>
              <a:t>Приходит Катя на другой день.</a:t>
            </a:r>
          </a:p>
          <a:p>
            <a:r>
              <a:rPr lang="ru-RU" sz="1400" dirty="0" smtClean="0"/>
              <a:t>— Ну что, позволил брат? — спрашивает Лена.</a:t>
            </a:r>
          </a:p>
          <a:p>
            <a:r>
              <a:rPr lang="ru-RU" sz="1400" dirty="0" smtClean="0"/>
              <a:t>— Брат-то позволил, да я боюсь, сломаешь ты карандаш.</a:t>
            </a:r>
          </a:p>
          <a:p>
            <a:r>
              <a:rPr lang="ru-RU" sz="1400" dirty="0" smtClean="0"/>
              <a:t>— Я осторожненько, — говорит Лена.</a:t>
            </a:r>
          </a:p>
          <a:p>
            <a:r>
              <a:rPr lang="ru-RU" sz="1400" dirty="0" smtClean="0"/>
              <a:t>— Смотри, — говорит Катя, — не чини, не нажимай крепко и в рот не бери. Да не рисуй много.</a:t>
            </a:r>
          </a:p>
          <a:p>
            <a:r>
              <a:rPr lang="ru-RU" sz="1400" dirty="0" smtClean="0"/>
              <a:t>— Мне, — говорит Лена, — только листочки на деревьях нарисовать надо да травку зелёную.</a:t>
            </a:r>
          </a:p>
          <a:p>
            <a:r>
              <a:rPr lang="ru-RU" sz="1400" dirty="0" smtClean="0"/>
              <a:t>— Это много, — говорит Катя, а сама брови хмурит. И лицо недовольное сделала.</a:t>
            </a:r>
          </a:p>
          <a:p>
            <a:r>
              <a:rPr lang="ru-RU" sz="1400" dirty="0" smtClean="0"/>
              <a:t>Посмотрела на неё Лена и отошла. Не взяла карандаш. Удивилась Катя, побежала за ней.</a:t>
            </a:r>
          </a:p>
          <a:p>
            <a:r>
              <a:rPr lang="ru-RU" sz="1400" dirty="0" smtClean="0"/>
              <a:t>— Ну что ж ты? Бери!</a:t>
            </a:r>
          </a:p>
          <a:p>
            <a:r>
              <a:rPr lang="ru-RU" sz="1400" dirty="0" smtClean="0"/>
              <a:t>— Не надо, — отвечает Лена.</a:t>
            </a:r>
          </a:p>
          <a:p>
            <a:r>
              <a:rPr lang="ru-RU" sz="1400" dirty="0" smtClean="0"/>
              <a:t>На уроке учитель спрашивает:</a:t>
            </a:r>
          </a:p>
          <a:p>
            <a:r>
              <a:rPr lang="ru-RU" sz="1400" dirty="0" smtClean="0"/>
              <a:t>— Отчего у тебя, Леночка, листья на деревьях синие?</a:t>
            </a:r>
          </a:p>
          <a:p>
            <a:r>
              <a:rPr lang="ru-RU" sz="1400" dirty="0" smtClean="0"/>
              <a:t>— Карандаша зелёного нет.</a:t>
            </a:r>
          </a:p>
          <a:p>
            <a:r>
              <a:rPr lang="ru-RU" sz="1400" dirty="0" smtClean="0"/>
              <a:t>— А почему же ты у своей подружки не взяла?</a:t>
            </a:r>
          </a:p>
          <a:p>
            <a:r>
              <a:rPr lang="ru-RU" sz="1400" dirty="0" smtClean="0"/>
              <a:t>Молчит Лена. А Катя покраснела и говорит:</a:t>
            </a:r>
          </a:p>
          <a:p>
            <a:r>
              <a:rPr lang="ru-RU" sz="1400" dirty="0" smtClean="0"/>
              <a:t>— Я ей давала, а она не берёт.</a:t>
            </a:r>
          </a:p>
          <a:p>
            <a:r>
              <a:rPr lang="ru-RU" sz="1400" dirty="0" smtClean="0"/>
              <a:t>Посмотрел учитель на обеих:</a:t>
            </a:r>
          </a:p>
          <a:p>
            <a:r>
              <a:rPr lang="ru-RU" sz="1400" dirty="0" smtClean="0"/>
              <a:t>— Надо так давать, чтобы можно было взять.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622464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59832" y="404664"/>
            <a:ext cx="26642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 smtClean="0"/>
              <a:t>Таблица </a:t>
            </a:r>
            <a:r>
              <a:rPr lang="ru-RU" b="1" u="sng" dirty="0" err="1" smtClean="0"/>
              <a:t>Шульте</a:t>
            </a:r>
            <a:endParaRPr lang="ru-RU" b="1" u="sng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300" y="947738"/>
            <a:ext cx="6121400" cy="496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600709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741</Words>
  <Application>Microsoft Office PowerPoint</Application>
  <PresentationFormat>Экран (4:3)</PresentationFormat>
  <Paragraphs>132</Paragraphs>
  <Slides>13</Slides>
  <Notes>0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6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юзер</dc:creator>
  <cp:lastModifiedBy>Fatma</cp:lastModifiedBy>
  <cp:revision>8</cp:revision>
  <dcterms:created xsi:type="dcterms:W3CDTF">2023-09-13T15:36:12Z</dcterms:created>
  <dcterms:modified xsi:type="dcterms:W3CDTF">2023-09-14T12:40:29Z</dcterms:modified>
</cp:coreProperties>
</file>