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9" r:id="rId5"/>
    <p:sldId id="268" r:id="rId6"/>
    <p:sldId id="261" r:id="rId7"/>
    <p:sldId id="258" r:id="rId8"/>
    <p:sldId id="263" r:id="rId9"/>
    <p:sldId id="266" r:id="rId10"/>
    <p:sldId id="262" r:id="rId11"/>
    <p:sldId id="269" r:id="rId12"/>
    <p:sldId id="264" r:id="rId13"/>
    <p:sldId id="265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AB0ABEB-1D12-4D26-953D-11A582CEE1EE}">
          <p14:sldIdLst>
            <p14:sldId id="256"/>
            <p14:sldId id="260"/>
            <p14:sldId id="257"/>
            <p14:sldId id="259"/>
            <p14:sldId id="268"/>
            <p14:sldId id="261"/>
            <p14:sldId id="258"/>
            <p14:sldId id="263"/>
            <p14:sldId id="266"/>
            <p14:sldId id="262"/>
          </p14:sldIdLst>
        </p14:section>
        <p14:section name="Раздел без заголовка" id="{8C0D83F1-1C70-456F-BD7D-6694E134B6D6}">
          <p14:sldIdLst>
            <p14:sldId id="269"/>
            <p14:sldId id="264"/>
            <p14:sldId id="265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rymania.ru/krym/" TargetMode="External"/><Relationship Id="rId2" Type="http://schemas.openxmlformats.org/officeDocument/2006/relationships/hyperlink" Target="https://krymania.ru/5-samyih-krasivyih-plyazhey-v-kryim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jalita.com/guidebook/crimea/ybk.s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ater-rf.ru/%D0%93%D0%BB%D0%BE%D1%81%D1%81%D0%B0%D1%80%D0%B8%D0%B9/901/%D0%93%D0%B8%D0%B4%D1%80%D0%BE%D0%BB%D0%BE%D0%B3%D0%B8%D1%87%D0%B5%D1%81%D0%BA%D0%B8%D0%B9_%D1%80%D0%B5%D0%B6%D0%B8%D0%BC" TargetMode="External"/><Relationship Id="rId2" Type="http://schemas.openxmlformats.org/officeDocument/2006/relationships/hyperlink" Target="https://water-rf.ru/%D0%93%D0%BB%D0%BE%D1%81%D1%81%D0%B0%D1%80%D0%B8%D0%B9/894/%D0%9E%D0%B7%D0%B5%D1%80%D0%B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ater-rf.ru/%D0%93%D0%BB%D0%BE%D1%81%D1%81%D0%B0%D1%80%D0%B8%D0%B9/2374/%D0%93%D1%80%D1%83%D0%BD%D1%82%D0%BE%D0%B2%D1%8B%D0%B5_%D0%B2%D0%BE%D0%B4%D1%8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Автор: педагог ДО МБОУ ДО ЦДЮТ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Муратов М.Ж.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992887" cy="2504569"/>
          </a:xfrm>
        </p:spPr>
        <p:txBody>
          <a:bodyPr/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Поход выходного дня.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Межгорное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водохранилище</a:t>
            </a:r>
          </a:p>
        </p:txBody>
      </p:sp>
    </p:spTree>
    <p:extLst>
      <p:ext uri="{BB962C8B-B14F-4D97-AF65-F5344CB8AC3E}">
        <p14:creationId xmlns:p14="http://schemas.microsoft.com/office/powerpoint/2010/main" val="394347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а противоположном берегу &amp;ndash;&amp;nbsp;цветущие кустарники метельника ситников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14" y="2204864"/>
            <a:ext cx="7863040" cy="442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992888" cy="36004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состоянию на июнь 2015 года, в Межгорном водохранилище воды практически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было.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 в том же месяце из Симферопольского водохранилища было сброшено паводковых вод в объёме 9,9 млн м³, а всего по водохранилищам Крыма — 30 млн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протяжении 2019 года наполнение составляло 1,32 млн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м³. 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время засухи 2020 года в конце сентября, подавалось на водоснабжение около 50 тыс. м³ в сутки, что превышало среднесуточный забор из Симферопольского водохранилища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7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372168"/>
            <a:ext cx="7910265" cy="1143000"/>
          </a:xfrm>
        </p:spPr>
        <p:txBody>
          <a:bodyPr/>
          <a:lstStyle/>
          <a:p>
            <a:pPr algn="ctr"/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Сравнение размеров водного зеркала (А) Межгорного водохранилища с площадью дна (Б)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3" y="1049414"/>
            <a:ext cx="4286848" cy="26959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9" t="15357" b="20259"/>
          <a:stretch/>
        </p:blipFill>
        <p:spPr>
          <a:xfrm>
            <a:off x="4361137" y="983983"/>
            <a:ext cx="4813878" cy="27863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37857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35890" y="3785784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</a:t>
            </a:r>
          </a:p>
        </p:txBody>
      </p:sp>
    </p:spTree>
    <p:extLst>
      <p:ext uri="{BB962C8B-B14F-4D97-AF65-F5344CB8AC3E}">
        <p14:creationId xmlns:p14="http://schemas.microsoft.com/office/powerpoint/2010/main" val="32537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В течение последних дней дно покрылось зелень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207"/>
            <a:ext cx="7056784" cy="397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064896" cy="3744416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предотвращения дефицита воды в годы малой водности Единой схемой водоснабжения и водоотведения Республики Крым предусмотрено выполнение работ по технико-экономическому обоснованию использования Межгорного водохранилища.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Наполнение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планируется производить за счёт рек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Одной из проблем, препятствующей наполнению Межгорного водохранилища являются высокие потери воды на фильтрацию и испарение. По некоторым оценкам теряться может до трети или половины закаченной воды. По этой причине реконструкция должна предусматривать дорогостоящие работы по гидроизоляции</a:t>
            </a:r>
          </a:p>
        </p:txBody>
      </p:sp>
    </p:spTree>
    <p:extLst>
      <p:ext uri="{BB962C8B-B14F-4D97-AF65-F5344CB8AC3E}">
        <p14:creationId xmlns:p14="http://schemas.microsoft.com/office/powerpoint/2010/main" val="13835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12511" cy="1143000"/>
          </a:xfrm>
        </p:spPr>
        <p:txBody>
          <a:bodyPr/>
          <a:lstStyle/>
          <a:p>
            <a:r>
              <a:rPr lang="ru-RU" dirty="0" smtClean="0"/>
              <a:t>Режим посещения</a:t>
            </a:r>
            <a:endParaRPr lang="ru-RU" dirty="0"/>
          </a:p>
        </p:txBody>
      </p:sp>
      <p:pic>
        <p:nvPicPr>
          <p:cNvPr id="5122" name="Picture 2" descr="Башня у плотины, длина которой составляет 1,8 киломе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64904"/>
            <a:ext cx="7241049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908720"/>
            <a:ext cx="7992888" cy="381642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Формально с момента ввода в действие водохранилище является охраняемым режимным объектом. Но правила охраны в течение всего периода его существования выполнялись спустя рукава, как следствие, берега получили востребованность у любителей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Межгорном водохранилище рыбалка с побережья разрешена. Рыбы (в связи с описанными катаклизмами) стало меньше, но она есть. Ловятся лещ, плотва, карась, окунь, судак.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36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4"/>
            <a:ext cx="7920880" cy="3456384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 купанием сложней. Теоретически оно вовсе запрещено (уж точно не стоит заплывать далеко), да и берега неудобны для этого. Конечно, отдыхающие в палатках исхитряются окунуться, но на полноценный </a:t>
            </a:r>
            <a:r>
              <a:rPr lang="ru-RU" sz="2600" dirty="0">
                <a:latin typeface="Times New Roman" pitchFamily="18" charset="0"/>
                <a:cs typeface="Times New Roman" pitchFamily="18" charset="0"/>
                <a:hlinkClick r:id="rId2"/>
              </a:rPr>
              <a:t>пляжный отдых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рассчитывать не приходится.</a:t>
            </a:r>
          </a:p>
          <a:p>
            <a:pPr fontAlgn="base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Лучшее время для посещения рукотворного озерца – весна, когда его береговую линию покрывает зелень. В разгар лета все вокруг высыхает – в степном </a:t>
            </a:r>
            <a:r>
              <a:rPr lang="ru-RU" sz="2600" dirty="0">
                <a:latin typeface="Times New Roman" pitchFamily="18" charset="0"/>
                <a:cs typeface="Times New Roman" pitchFamily="18" charset="0"/>
                <a:hlinkClick r:id="rId3"/>
              </a:rPr>
              <a:t>Крыму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и близость водоема не спасает от жары.</a:t>
            </a:r>
          </a:p>
          <a:p>
            <a:endParaRPr lang="ru-RU" dirty="0"/>
          </a:p>
        </p:txBody>
      </p:sp>
      <p:sp>
        <p:nvSpPr>
          <p:cNvPr id="4" name="AutoShape 2" descr="Межгорное водохранилище на закате • Крымский Журнал – главный навигатор по  Крыму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562901"/>
            <a:ext cx="5868144" cy="32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0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632847" cy="143309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для закрепления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628800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Какие выводы можно сделать о состоянии водохранилища в период после закрытия Северо-Крымского канала?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Какую функцию выполняло водохранилище с момента сооружения?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Какие меры следует рассмотреть для выхода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положения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восстановления водохранилища?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0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848872" cy="20494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 нам предстоит отправиться в виртуальное путешествие к самому крупному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наливных искусственных водоемов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Крыма — Межгорному водохранилищу.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5" descr="Межгорное водохранилище по состоянию на 201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Межгорное водохранилище — путеводитель по отдыху в Крым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601216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30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512511" cy="1143000"/>
          </a:xfrm>
        </p:spPr>
        <p:txBody>
          <a:bodyPr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Межгорное водохранилище на карте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8889590" cy="3168352"/>
          </a:xfrm>
        </p:spPr>
      </p:pic>
      <p:sp>
        <p:nvSpPr>
          <p:cNvPr id="3" name="Прямоугольник 2"/>
          <p:cNvSpPr/>
          <p:nvPr/>
        </p:nvSpPr>
        <p:spPr>
          <a:xfrm>
            <a:off x="971600" y="5157192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Межгорное водохранилище расположено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Жаворонской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балке на левом притоке реки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Тобе-Чокрак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Сакском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районе.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34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776864" cy="324036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апреле 1977 г. началось строительство второй очереди Северо-Крымского канала. Проектом предполагалось строительство наливных водохранилищ для обеспечения водой Симферополя, Севастополя и курортов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Южный берег Крыма"/>
              </a:rPr>
              <a:t>Южного берега Крыма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Но из планируемых водохранилищ было построено только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Межгорное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Межгорное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водохранилище расположено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Жаворонской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балке на левом притоке реки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Тобе-Чокрак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Сакском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районе. Технический проект водохранилища был разработан в 1979 г. институтом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Укргипроводхоз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(г. Киев). Строительство осуществлялось с 1981 по 1991 гг. Объём воды в водохранилище должен был составить 100 млн. м³. </a:t>
            </a:r>
          </a:p>
        </p:txBody>
      </p:sp>
      <p:pic>
        <p:nvPicPr>
          <p:cNvPr id="1026" name="Picture 2" descr="Подъем на земляную плотину Межгорного водохранилища. Высота плотины &amp;ndash; 37,5 мет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28606"/>
            <a:ext cx="5912932" cy="33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3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Северо-Крымский канал самая протяженная оросительная система Европы |  Керкинитида Евпатория история с древних времен, до наших дней Отдых и  лечение в Евпатор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54909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36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pPr algn="ctr"/>
            <a:r>
              <a:rPr lang="ru-RU" b="0" dirty="0">
                <a:effectLst/>
              </a:rPr>
              <a:t>Описание</a:t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484784"/>
            <a:ext cx="7848872" cy="48965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ширина Межгорного водохранилища составляет 1,2 километра, длина — около 4 км, максимальная глубина составляет 33 метра, средняя глубина водоёма — 12,5 метров, длина береговой линии — около 13 км.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водного зеркала Межгорного водохранилища составляет около 400 гектар, объём — 50 млн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м³.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Водохранилище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зарыблено. На водохранилище была возведена земляная плотина, имеющая длину около 1,8 км и высоту около 38 метров.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Водозаборное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сооружение Межгорного водохранилища состоит 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приплотинной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башни высотой 49 метров и галереи.</a:t>
            </a:r>
          </a:p>
        </p:txBody>
      </p:sp>
    </p:spTree>
    <p:extLst>
      <p:ext uri="{BB962C8B-B14F-4D97-AF65-F5344CB8AC3E}">
        <p14:creationId xmlns:p14="http://schemas.microsoft.com/office/powerpoint/2010/main" val="241317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pPr algn="ctr"/>
            <a:r>
              <a:rPr lang="ru-RU" b="0" dirty="0">
                <a:effectLst/>
              </a:rPr>
              <a:t>Водоснабжение</a:t>
            </a:r>
            <a:br>
              <a:rPr lang="ru-RU" b="0" dirty="0">
                <a:effectLst/>
              </a:rPr>
            </a:br>
            <a:r>
              <a:rPr lang="ru-RU" b="0" dirty="0" smtClean="0">
                <a:effectLst/>
              </a:rPr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5575" y="1052736"/>
            <a:ext cx="8626393" cy="158417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Водохранилище обеспечивает водоснабжение таких поселков, как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Грэсовский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Комсомольское, многих районов города Симферополя и ряд населённых пунктов, находящихся около трассы Симферополь-Евпатория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s://upload.wikimedia.org/wikipedia/commons/1/13/Duik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8" y="2759660"/>
            <a:ext cx="4572000" cy="3429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" name="Прямоугольник 5"/>
          <p:cNvSpPr/>
          <p:nvPr/>
        </p:nvSpPr>
        <p:spPr>
          <a:xfrm>
            <a:off x="460375" y="2457451"/>
            <a:ext cx="374959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2014 году в Межгорное водохранилище планировалось закачать 80 млн м³. Но Северо-Крымский канал был перекрыт.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 данным КРП «Вода Крыма», на 1 апреля 2014 года объём воды составлял 25,57 млн м³. К 8 сентября объём сократился до 15-16 млн м³.</a:t>
            </a:r>
          </a:p>
        </p:txBody>
      </p:sp>
    </p:spTree>
    <p:extLst>
      <p:ext uri="{BB962C8B-B14F-4D97-AF65-F5344CB8AC3E}">
        <p14:creationId xmlns:p14="http://schemas.microsoft.com/office/powerpoint/2010/main" val="88794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7848872" cy="367240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Из-за истощения запасов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Чернореченского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водохранилища в результате жаркого 2012 года Севастополь был вынужден использовать для водоснабжения Межгорное водохранилище. В сентябре 2014 года на нужды Севастополя ежедневно расходовалось 9-10 тыс. м³.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 октября 2014 года из Межгорного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Чернореченское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водохранилище ежедневно перебрасывалось 52 тыс. м³.</a:t>
            </a:r>
          </a:p>
          <a:p>
            <a:endParaRPr lang="ru-RU" dirty="0"/>
          </a:p>
        </p:txBody>
      </p:sp>
      <p:pic>
        <p:nvPicPr>
          <p:cNvPr id="4" name="Picture 2" descr="А дальше по этому тоннелю ежесуточно 1 миллион кубометров воды почти полностью заполнял чашу водоема площадью водного зеркала более 4 квадратных километр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792"/>
            <a:ext cx="7113415" cy="400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6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692696"/>
            <a:ext cx="8352928" cy="4785712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и эксплуатация Межгорного водохранилища оказали влияние на состояние расположенных поблизости соляных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Озеро. Естественный водоём в понижении земной поверхности, имеющий выработанный под действием ветрового волнения профиль береговой зоны и обладающий замедленным водообменном."/>
              </a:rPr>
              <a:t>озёр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прежде всего Кизил-Яра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Межгорное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водохранилище за счёт фильтрации ежегодно теряет до четверти объёма поступающей в него воды. Это стало причиной изменения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гидрологического режима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озёр. Началось интенсивное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распреснение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вымывание солей из донных отложений в оз. Кизил-Яр,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озере за счёт сильного притока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грунтовых 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произошел подъём уровней воды.</a:t>
            </a:r>
          </a:p>
        </p:txBody>
      </p:sp>
    </p:spTree>
    <p:extLst>
      <p:ext uri="{BB962C8B-B14F-4D97-AF65-F5344CB8AC3E}">
        <p14:creationId xmlns:p14="http://schemas.microsoft.com/office/powerpoint/2010/main" val="67862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228</TotalTime>
  <Words>619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Поход выходного дня.  Межгорное водохранилище</vt:lpstr>
      <vt:lpstr>Презентация PowerPoint</vt:lpstr>
      <vt:lpstr>Межгорное водохранилище на карте</vt:lpstr>
      <vt:lpstr>Презентация PowerPoint</vt:lpstr>
      <vt:lpstr>Презентация PowerPoint</vt:lpstr>
      <vt:lpstr>Описание </vt:lpstr>
      <vt:lpstr>Водоснабжение   </vt:lpstr>
      <vt:lpstr>Презентация PowerPoint</vt:lpstr>
      <vt:lpstr>Презентация PowerPoint</vt:lpstr>
      <vt:lpstr>Презентация PowerPoint</vt:lpstr>
      <vt:lpstr>Сравнение размеров водного зеркала (А) Межгорного водохранилища с площадью дна (Б)</vt:lpstr>
      <vt:lpstr>Презентация PowerPoint</vt:lpstr>
      <vt:lpstr>Режим посещения</vt:lpstr>
      <vt:lpstr>Презентация PowerPoint</vt:lpstr>
      <vt:lpstr>Вопросы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Поход выходного дня.  Межгорное водохранилище</dc:title>
  <dc:creator>Computer</dc:creator>
  <cp:lastModifiedBy>Computer</cp:lastModifiedBy>
  <cp:revision>14</cp:revision>
  <dcterms:created xsi:type="dcterms:W3CDTF">2020-11-18T16:32:17Z</dcterms:created>
  <dcterms:modified xsi:type="dcterms:W3CDTF">2020-11-19T14:55:41Z</dcterms:modified>
</cp:coreProperties>
</file>