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20"/>
  </p:notesMasterIdLst>
  <p:handoutMasterIdLst>
    <p:handoutMasterId r:id="rId21"/>
  </p:handout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6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88E6E805-4981-4A10-BAC4-4CAB617D74DB}" type="datetimeFigureOut">
              <a:rPr/>
              <a:pPr marL="0" marR="0" lvl="0" indent="0" algn="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400"/>
              </a:pPr>
              <a:t>25.02.2025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352686EE-9978-4432-BB51-3FC3664C02FF}" type="slidenum">
              <a:rPr/>
              <a:pPr marL="0" marR="0" lvl="0" indent="0" algn="r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400"/>
              </a:pPr>
              <a:t>‹#›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5790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B307F4A6-E360-497E-AF2D-E0AD70A8003A}" type="datetimeFigureOut">
              <a:rPr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D8C08BF2-976D-43C0-A95A-4EF63327D241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511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7000" y="812520"/>
            <a:ext cx="5344920" cy="40086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5900" y="812800"/>
            <a:ext cx="7126288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5900" y="812800"/>
            <a:ext cx="7126288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5900" y="812800"/>
            <a:ext cx="7126288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216000" y="812520"/>
            <a:ext cx="7126920" cy="400860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279" cy="4810680"/>
          </a:xfrm>
        </p:spPr>
        <p:txBody>
          <a:bodyPr wrap="square" lIns="90000" tIns="45000" rIns="90000" bIns="45000" anchor="t"/>
          <a:lstStyle/>
          <a:p>
            <a:pPr lvl="0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E3C2E4F-4D92-4881-ACFB-8562418ECEB4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984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12D1248-E3FE-4662-8415-09D7890D6576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3277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3050"/>
            <a:ext cx="2743200" cy="5857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3050"/>
            <a:ext cx="8077200" cy="5857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7291357-7684-4D4B-AA9C-25429566E73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5440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9D7DC50-4748-4C58-B547-4839B962752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7740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22220C4-01FF-4B81-847C-D3B44652528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433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0C2DF0B-E082-43EB-AF8B-4CE2488D7193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5890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9257D16-FF79-4C10-A08F-44A704E87603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3437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A1FF654-7F1C-43B4-9776-A8F3CEB781D1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3408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6B8969C-DE37-4DDE-B2F8-54BFFDCAB25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3815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4FE29FC-35D0-41F3-8BFB-C9A395B7D25F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523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46EFDA8-42FC-4E9E-8056-7AE799DB1D3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5576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91F81B5-466E-43E7-9F89-9F6D012F80D1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6020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82DED7-2606-4FDF-944F-21ABC8F4A088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8032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32D46EE-2C3B-4A70-BC97-B788458A4767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148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3050"/>
            <a:ext cx="2743200" cy="5857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3050"/>
            <a:ext cx="8077200" cy="5857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FFBE519-87C9-4B78-8328-7CE0177E6101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958045F-24FD-48FC-B8AD-406D2179FD4B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4174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5779A1B-9BD7-4D09-8E28-8E8DBEEDD83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9256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14E241A-CF61-4AD7-8A6F-BD9208317F75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3941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5D4E58-7D48-4572-AD17-B145FA2C34D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4924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35956D7-C46B-4533-8F7E-9B6DE1263747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9769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1E5D27D-0185-4356-A8F1-B8F15AFD04D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028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361D88E-DC8C-452E-AB46-A3F4B51ADD14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845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BD52902-4640-4226-9439-6C94C5B09A8C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5772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8C46CA0-F72C-4662-AD6D-B47A419EA78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6865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4DEC5B5-5BBF-493E-A21A-566174E95706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2851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32DAE59-4D09-4AC9-B6C2-9A79D961FAB7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5014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B157EC5-1227-41FE-A9AE-E969780B3D67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4608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3050"/>
            <a:ext cx="2743200" cy="5857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3050"/>
            <a:ext cx="8077200" cy="5857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D257904D-AEFF-4F03-9178-F61DFE035E99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EB49132-DF17-4B04-A303-99433EB8FFE1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4448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12A1C23-E8EC-4361-BFC0-264AB370592B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3102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A43ACA8-79CE-4E5C-AF7D-850EF17F969B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02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3A968BB-F956-4052-8E53-7658821C6477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0225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9B29F7B-4C62-4F0E-B829-F82A3BFFEF1B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976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B8430FF-2BDC-4D2B-9248-BE66F805827F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703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831C160-0A13-4010-9D61-2BB743FF442D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2696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DE5B2D-FA7A-4B2D-B469-B2E404E28F63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269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AC59B21-B5A6-4CD5-87E8-FADF7AC44A9B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539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DD56B98-E3D8-4CCB-9866-7CC35FBEBF9D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5302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DDA0D1-713A-4E8A-BCAB-F2CBD1E47AD9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1267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57E94B7-A620-4AC2-8BEA-2B43920B326B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6976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3050"/>
            <a:ext cx="2743200" cy="5857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3050"/>
            <a:ext cx="8077200" cy="5857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C5049B6E-720C-4435-8BB5-DF51CBE5EEFB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66768B9-A6AA-4583-8390-3CC919908F5F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3703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C44106B-F8D6-4923-8D77-E68F9FD3F7F7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118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4A19D60-9985-499A-8453-B40684A14C32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3213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3A6484-8FB3-4BAC-9790-A141DAF8E30C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7395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4963"/>
            <a:ext cx="5410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DC1E925-4B01-4794-9BE4-06C321F22E1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289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D32E865-9EA5-4533-847F-A799D7DB92FF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015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5A6D493-2D79-4B67-80CD-F15530B98C09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2758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85277E9-830C-4B76-8337-905721AFC2A9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6062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0FCBB2-5D64-4E3E-A7C7-E0DB0C15E837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5591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C1E6190-0B8C-4B08-A72B-A5BEE67A98F0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653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756F6A2-CC5E-46D4-ABB0-87B8EF99A19E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6856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0416E68-EF2E-4E66-9D43-6909AC536453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0920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3050"/>
            <a:ext cx="2743200" cy="58578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3050"/>
            <a:ext cx="8077200" cy="5857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7B9AD05-A7F5-44C6-AA81-AA9D503746D7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F1EC20-9F7A-4636-9054-4A9F77CED2E4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895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37FAD50-CA3C-4EE2-A887-AC3CCE6D1218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664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C8C226E-5CE6-4D95-9640-A73506E7D22A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993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4F10245-5D09-4C47-99D9-3F516716F829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2854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5DD6A15-BBCF-4E5C-8EBF-92C98B423A98}" type="datetime1">
              <a:rPr lang="ru-RU" smtClean="0"/>
              <a:pPr lvl="0"/>
              <a:t>25.02.2025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D1A80ED-D175-4E17-A5DB-72DD2E6DA81D}" type="slidenum">
              <a:rPr/>
              <a:pPr lv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1537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/>
          <p:nvPr/>
        </p:nvSpPr>
        <p:spPr>
          <a:xfrm>
            <a:off x="5183280" y="987480"/>
            <a:ext cx="6171480" cy="4872960"/>
          </a:xfrm>
          <a:custGeom>
            <a:avLst/>
            <a:gdLst/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6171840" h="4873320"/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/>
            </a:pPr>
            <a:r>
              <a:rPr lang="ru-RU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8"/>
                <a:ea typeface="Microsoft YaHei" pitchFamily="2"/>
                <a:cs typeface="Mangal" pitchFamily="2"/>
              </a:rPr>
              <a:t>Вставка рисунка</a:t>
            </a:r>
          </a:p>
        </p:txBody>
      </p:sp>
      <p:sp>
        <p:nvSpPr>
          <p:cNvPr id="3" name="Дата 1"/>
          <p:cNvSpPr txBox="1">
            <a:spLocks noGrp="1"/>
          </p:cNvSpPr>
          <p:nvPr>
            <p:ph type="dt" sz="half" idx="2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95DD6A15-BBCF-4E5C-8EBF-92C98B423A98}" type="datetime1">
              <a:rPr lang="ru-RU"/>
              <a:pPr lvl="0"/>
              <a:t>25.02.2025</a:t>
            </a:fld>
            <a:endParaRPr lang="ru-RU"/>
          </a:p>
        </p:txBody>
      </p:sp>
      <p:sp>
        <p:nvSpPr>
          <p:cNvPr id="4" name="Нижний колонтитул 2"/>
          <p:cNvSpPr txBox="1">
            <a:spLocks noGrp="1"/>
          </p:cNvSpPr>
          <p:nvPr>
            <p:ph type="ftr" sz="quarter" idx="3"/>
          </p:nvPr>
        </p:nvSpPr>
        <p:spPr>
          <a:xfrm>
            <a:off x="4038479" y="6356520"/>
            <a:ext cx="4114079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ru-RU" sz="2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1973A54D-EBD2-4460-84CE-6E1C00D29BC5}" type="slidenum">
              <a:rPr/>
              <a:pPr lvl="0"/>
              <a:t>‹#›</a:t>
            </a:fld>
            <a:endParaRPr lang="ru-RU"/>
          </a:p>
        </p:txBody>
      </p:sp>
      <p:sp>
        <p:nvSpPr>
          <p:cNvPr id="6" name="Заголовок 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7" name="Текст 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l" rtl="0" hangingPunct="1">
        <a:lnSpc>
          <a:spcPct val="90000"/>
        </a:lnSpc>
        <a:tabLst/>
        <a:defRPr lang="ru-RU" sz="1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algn="l" rtl="0" hangingPunct="1">
        <a:spcBef>
          <a:spcPts val="0"/>
        </a:spcBef>
        <a:spcAft>
          <a:spcPts val="1417"/>
        </a:spcAft>
        <a:tabLst/>
        <a:defRPr lang="ru-RU" sz="16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2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CFFBE519-87C9-4B78-8328-7CE0177E6101}" type="datetime1">
              <a:rPr lang="ru-RU"/>
              <a:pPr lvl="0"/>
              <a:t>25.02.2025</a:t>
            </a:fld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3"/>
          </p:nvPr>
        </p:nvSpPr>
        <p:spPr>
          <a:xfrm>
            <a:off x="4038479" y="6356520"/>
            <a:ext cx="4114079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ru-RU" sz="2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D37655A3-A6C2-4C31-A19B-0FDA6C4E8559}" type="slidenum">
              <a:rPr/>
              <a:pPr lvl="0"/>
              <a:t>‹#›</a:t>
            </a:fld>
            <a:endParaRPr lang="ru-RU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6" name="Текст 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l" rtl="0" hangingPunct="1">
        <a:lnSpc>
          <a:spcPct val="90000"/>
        </a:lnSpc>
        <a:tabLst/>
        <a:defRPr lang="ru-RU" sz="1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algn="l" rtl="0" hangingPunct="1">
        <a:spcBef>
          <a:spcPts val="0"/>
        </a:spcBef>
        <a:spcAft>
          <a:spcPts val="1417"/>
        </a:spcAft>
        <a:tabLst/>
        <a:defRPr lang="ru-RU" sz="2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2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D257904D-AEFF-4F03-9178-F61DFE035E99}" type="datetime1">
              <a:rPr lang="ru-RU"/>
              <a:pPr lvl="0"/>
              <a:t>25.02.2025</a:t>
            </a:fld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3"/>
          </p:nvPr>
        </p:nvSpPr>
        <p:spPr>
          <a:xfrm>
            <a:off x="4038479" y="6356520"/>
            <a:ext cx="4114079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ru-RU" sz="2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BDD27CD5-EA1B-4BE5-AAFF-CAF9A78B4C47}" type="slidenum">
              <a:rPr/>
              <a:pPr lvl="0"/>
              <a:t>‹#›</a:t>
            </a:fld>
            <a:endParaRPr lang="ru-RU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6" name="Текст 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l" rtl="0" hangingPunct="1">
        <a:lnSpc>
          <a:spcPct val="90000"/>
        </a:lnSpc>
        <a:tabLst/>
        <a:defRPr lang="ru-RU" sz="1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algn="l" rtl="0" hangingPunct="1">
        <a:spcBef>
          <a:spcPts val="0"/>
        </a:spcBef>
        <a:spcAft>
          <a:spcPts val="1417"/>
        </a:spcAft>
        <a:tabLst/>
        <a:defRPr lang="ru-RU" sz="16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bodyStyle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2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C5049B6E-720C-4435-8BB5-DF51CBE5EEFB}" type="datetime1">
              <a:rPr lang="ru-RU"/>
              <a:pPr lvl="0"/>
              <a:t>25.02.2025</a:t>
            </a:fld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3"/>
          </p:nvPr>
        </p:nvSpPr>
        <p:spPr>
          <a:xfrm>
            <a:off x="4038479" y="6356520"/>
            <a:ext cx="4114079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ru-RU" sz="2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66407E6A-A635-4F82-9BE3-5877E21317FF}" type="slidenum">
              <a:rPr/>
              <a:pPr lvl="0"/>
              <a:t>‹#›</a:t>
            </a:fld>
            <a:endParaRPr lang="ru-RU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6" name="Текст 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defPPr>
            <a:lvl1pPr marL="432000" lvl="0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1pPr>
            <a:lvl2pPr marL="864000" lvl="1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2pPr>
            <a:lvl3pPr marL="1295999" lvl="2" indent="-288000" algn="l" rtl="0" hangingPunct="1">
              <a:lnSpc>
                <a:spcPct val="9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3pPr>
            <a:lvl4pPr marL="1728000" lvl="3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4pPr>
            <a:lvl5pPr marL="2160000" lvl="4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5pPr>
            <a:lvl6pPr marL="2592000" lvl="5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6pPr>
            <a:lvl7pPr marL="3024000" lvl="6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7pPr>
            <a:lvl8pPr marL="3456000" lvl="7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8pPr>
            <a:lvl9pPr marL="3887999" lvl="8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l" rtl="0" hangingPunct="1">
        <a:lnSpc>
          <a:spcPct val="90000"/>
        </a:lnSpc>
        <a:tabLst/>
        <a:defRPr lang="ru-RU" sz="1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algn="l" rtl="0" hangingPunct="1">
        <a:lnSpc>
          <a:spcPct val="90000"/>
        </a:lnSpc>
        <a:spcBef>
          <a:spcPts val="0"/>
        </a:spcBef>
        <a:spcAft>
          <a:spcPts val="1417"/>
        </a:spcAft>
        <a:tabLst/>
        <a:defRPr lang="ru-RU" sz="2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bodyStyle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2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47B9AD05-A7F5-44C6-AA81-AA9D503746D7}" type="datetime1">
              <a:rPr lang="ru-RU"/>
              <a:pPr lvl="0"/>
              <a:t>25.02.2025</a:t>
            </a:fld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3"/>
          </p:nvPr>
        </p:nvSpPr>
        <p:spPr>
          <a:xfrm>
            <a:off x="4038479" y="6356520"/>
            <a:ext cx="4114079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ru-RU" sz="2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4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200" spc="0">
                <a:solidFill>
                  <a:srgbClr val="000000"/>
                </a:solidFill>
                <a:latin typeface="Calibri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32A61374-1821-4FD4-92EF-A3186F9BCDE3}" type="slidenum">
              <a:rPr/>
              <a:pPr lvl="0"/>
              <a:t>‹#›</a:t>
            </a:fld>
            <a:endParaRPr lang="ru-RU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6" name="Текст 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45259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/>
          <a:lstStyle>
            <a:defPPr marL="432000" lvl="0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defPPr>
            <a:lvl1pPr marL="432000" lvl="0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2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1pPr>
            <a:lvl2pPr marL="864000" lvl="1" indent="-324000" algn="l" rtl="0" hangingPunct="1">
              <a:lnSpc>
                <a:spcPct val="90000"/>
              </a:lnSpc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2pPr>
            <a:lvl3pPr marL="1295999" lvl="2" indent="-288000" algn="l" rtl="0" hangingPunct="1">
              <a:lnSpc>
                <a:spcPct val="90000"/>
              </a:lnSpc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3pPr>
            <a:lvl4pPr marL="1728000" lvl="3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8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4pPr>
            <a:lvl5pPr marL="2160000" lvl="4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5pPr>
            <a:lvl6pPr marL="2592000" lvl="5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6pPr>
            <a:lvl7pPr marL="3024000" lvl="6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7pPr>
            <a:lvl8pPr marL="3456000" lvl="7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8pPr>
            <a:lvl9pPr marL="3887999" lvl="8" indent="-216000" algn="l" rtl="0" hangingPunct="1">
              <a:lnSpc>
                <a:spcPct val="90000"/>
              </a:lnSpc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/>
                <a:cs typeface="Mangal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l" rtl="0" hangingPunct="1">
        <a:lnSpc>
          <a:spcPct val="90000"/>
        </a:lnSpc>
        <a:tabLst/>
        <a:defRPr lang="ru-RU" sz="1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titleStyle>
    <p:bodyStyle>
      <a:lvl1pPr algn="l" rtl="0" hangingPunct="1">
        <a:lnSpc>
          <a:spcPct val="90000"/>
        </a:lnSpc>
        <a:spcBef>
          <a:spcPts val="0"/>
        </a:spcBef>
        <a:spcAft>
          <a:spcPts val="1417"/>
        </a:spcAft>
        <a:tabLst/>
        <a:defRPr lang="ru-RU" sz="28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Mangal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9879" y="457200"/>
            <a:ext cx="3931560" cy="159948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ru-RU"/>
          </a:p>
        </p:txBody>
      </p:sp>
      <p:pic>
        <p:nvPicPr>
          <p:cNvPr id="3" name="Рисунок 4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2191400" cy="685727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1487519" y="245520"/>
            <a:ext cx="10484640" cy="5622479"/>
          </a:xfrm>
        </p:spPr>
        <p:txBody>
          <a:bodyPr wrap="square" lIns="90000" tIns="45000" rIns="90000" bIns="45000" anchor="t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9pPr>
          </a:lstStyle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6600" b="1" dirty="0">
                <a:latin typeface="Gungsuh" pitchFamily="18"/>
                <a:ea typeface="Gungsuh"/>
                <a:cs typeface="Times New Roman" pitchFamily="16"/>
              </a:rPr>
              <a:t>Изготовление                             дидактического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6600" b="1" dirty="0">
                <a:latin typeface="Gungsuh" pitchFamily="18"/>
                <a:ea typeface="Gungsuh"/>
                <a:cs typeface="Times New Roman" pitchFamily="16"/>
              </a:rPr>
              <a:t>пособия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6600" b="1" dirty="0">
                <a:latin typeface="Gungsuh" pitchFamily="18"/>
                <a:ea typeface="Gungsuh"/>
                <a:cs typeface="Times New Roman" pitchFamily="16"/>
              </a:rPr>
              <a:t>«Цветок безопасности»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4400" b="1" dirty="0">
                <a:latin typeface="Times New Roman" pitchFamily="18"/>
                <a:ea typeface="Gungsuh"/>
                <a:cs typeface="Times New Roman" pitchFamily="16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0"/>
            <a:ext cx="10514880" cy="133560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sz="3200" b="1">
                <a:latin typeface="Calibri Light" pitchFamily="18"/>
              </a:rPr>
              <a:t>Игра «Правильно, не правильно». Дети закрепляют правила дорожного движения, воспитатель или родитель описывает ситуацию, дети стрелкой указывают на нее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 r="-546"/>
          <a:stretch>
            <a:fillRect/>
          </a:stretch>
        </p:blipFill>
        <p:spPr>
          <a:xfrm>
            <a:off x="471600" y="1467720"/>
            <a:ext cx="5506560" cy="5399280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  <p:pic>
        <p:nvPicPr>
          <p:cNvPr id="4" name="Рисунок 8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/>
          <a:stretch>
            <a:fillRect/>
          </a:stretch>
        </p:blipFill>
        <p:spPr>
          <a:xfrm>
            <a:off x="6210360" y="1467720"/>
            <a:ext cx="5366520" cy="5342760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52640" y="0"/>
            <a:ext cx="11820239" cy="149040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2000" b="1">
                <a:latin typeface="Calibri Light" pitchFamily="18"/>
              </a:rPr>
              <a:t>Игра «Светофор». </a:t>
            </a:r>
            <a:r>
              <a:rPr lang="ru-RU" b="1">
                <a:latin typeface="Calibri Light" pitchFamily="18"/>
              </a:rPr>
              <a:t>Дети показывают стрелкой заданный                Игра «Соблюдаем безопасность». Зачитывается           </a:t>
            </a:r>
            <a:br>
              <a:rPr lang="ru-RU" b="1">
                <a:latin typeface="Calibri Light" pitchFamily="18"/>
              </a:rPr>
            </a:br>
            <a:r>
              <a:rPr lang="ru-RU" b="1">
                <a:latin typeface="Calibri Light" pitchFamily="18"/>
              </a:rPr>
              <a:t>цвет светофора                                                                                              стихотворение и дети ищут описываемую ситуацию</a:t>
            </a:r>
            <a:r>
              <a:rPr lang="ru-RU">
                <a:latin typeface="Calibri Light" pitchFamily="18"/>
              </a:rPr>
              <a:t>                                                                                           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370800" y="1128600"/>
            <a:ext cx="5720760" cy="5397840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  <p:pic>
        <p:nvPicPr>
          <p:cNvPr id="4" name="Рисунок 4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 r="-231"/>
          <a:stretch>
            <a:fillRect/>
          </a:stretch>
        </p:blipFill>
        <p:spPr>
          <a:xfrm>
            <a:off x="6529320" y="1128600"/>
            <a:ext cx="5466240" cy="5489279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-327600"/>
            <a:ext cx="10514880" cy="182808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2800" b="1">
                <a:latin typeface="Calibri Light" pitchFamily="18"/>
              </a:rPr>
              <a:t>      Игра «Можно, нельзя»                                Игра «Найди транспорт»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176040" y="998280"/>
            <a:ext cx="6018480" cy="5509080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  <p:pic>
        <p:nvPicPr>
          <p:cNvPr id="4" name="Рисунок 4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 r="-417"/>
          <a:stretch>
            <a:fillRect/>
          </a:stretch>
        </p:blipFill>
        <p:spPr>
          <a:xfrm>
            <a:off x="6212520" y="998280"/>
            <a:ext cx="5802840" cy="5509080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9879" y="457200"/>
            <a:ext cx="3931560" cy="159948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ru-RU"/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 l="-817"/>
          <a:stretch>
            <a:fillRect/>
          </a:stretch>
        </p:blipFill>
        <p:spPr>
          <a:xfrm>
            <a:off x="5131440" y="171360"/>
            <a:ext cx="6591240" cy="6460920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839879" y="171360"/>
            <a:ext cx="3931560" cy="5697000"/>
          </a:xfrm>
        </p:spPr>
        <p:txBody>
          <a:bodyPr wrap="square" lIns="90000" tIns="45000" rIns="90000" bIns="45000" anchor="t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9pPr>
          </a:lstStyle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4000" b="1">
                <a:latin typeface="Calibri" pitchFamily="18"/>
                <a:ea typeface="Microsoft YaHei"/>
                <a:cs typeface="Mangal"/>
              </a:rPr>
              <a:t>Дети закрепляют телефоны экстренных служб.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FF00"/>
              </a:buClr>
              <a:buFont typeface="Arial" pitchFamily="32"/>
              <a:buChar char="•"/>
            </a:pPr>
            <a:r>
              <a:rPr lang="ru-RU" sz="3600" b="1">
                <a:latin typeface="Calibri" pitchFamily="18"/>
                <a:ea typeface="Microsoft YaHei"/>
                <a:cs typeface="Mangal"/>
              </a:rPr>
              <a:t>Пособие можно  разместить на магнитной доске, дома на холодильнике для постоянной наглядности.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12191400" cy="68572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-477720"/>
            <a:ext cx="10514880" cy="719172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r>
              <a:rPr lang="ru-RU" sz="2400" b="1">
                <a:latin typeface="Calibri Light" pitchFamily="18"/>
              </a:rPr>
              <a:t>Безопасность ребенка, сохранение его жизни и здоровья – это одна из основных забот как педагогов, так и родителей. И только объединив наши усилия мы сможем сформировать у ребенка основы безопасности собственной жизнедеятельности.</a:t>
            </a:r>
            <a:br>
              <a:rPr lang="ru-RU" sz="2400" b="1">
                <a:latin typeface="Calibri Light" pitchFamily="18"/>
              </a:rPr>
            </a:br>
            <a:r>
              <a:rPr lang="ru-RU" sz="2000" b="1">
                <a:latin typeface="Calibri Light" pitchFamily="18"/>
              </a:rPr>
              <a:t/>
            </a:r>
            <a:br>
              <a:rPr lang="ru-RU" sz="2000" b="1">
                <a:latin typeface="Calibri Light" pitchFamily="18"/>
              </a:rPr>
            </a:br>
            <a:r>
              <a:rPr lang="ru-RU" sz="2000" b="1">
                <a:latin typeface="Calibri Light" pitchFamily="18"/>
              </a:rPr>
              <a:t>Дидактическое пособие «Цветок безопасности» поможет  как в работе с детьми, так и с родителями. Его можно изготовить  вместе с ними и они дома будут использовать это пособие для закрепления детьми правил личной безопасности.</a:t>
            </a:r>
            <a:br>
              <a:rPr lang="ru-RU" sz="2000" b="1">
                <a:latin typeface="Calibri Light" pitchFamily="18"/>
              </a:rPr>
            </a:br>
            <a:r>
              <a:rPr lang="ru-RU" sz="2000" b="1">
                <a:latin typeface="Calibri Light" pitchFamily="18"/>
              </a:rPr>
              <a:t>«Цветок безопасности прост в изготовлении и использовании. Он является многофункциональным пособием, так как его можно использовать для решения различных задач в разных образовательных областях. Дидактическое пособие отличается - возможностью изменять дидактический материал, в зависимости от образовательной задачи и вариативностью-наличием разных сменяемых картинок. В соответствии с возрастом детей можно усложнять дидактические задачи и дополнять вспомогательным материалом. Игра с «Цветком безопасности» может быть индивидуальной, совместной с детьми и самостоятельной деятельностью. Она довольно занимательна и, безусловно, полезна для профилактики безопасности и детского травматизма, а также сможет активизировать и обогатить словарь детей, развить память, внимание и наблюдательность.</a:t>
            </a: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6004080" y="6483240"/>
            <a:ext cx="182880" cy="121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4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/>
          <a:stretch>
            <a:fillRect/>
          </a:stretch>
        </p:blipFill>
        <p:spPr>
          <a:xfrm>
            <a:off x="10562400" y="846359"/>
            <a:ext cx="1582560" cy="1514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5"/>
          <p:cNvPicPr>
            <a:picLocks noChangeAspect="1"/>
          </p:cNvPicPr>
          <p:nvPr/>
        </p:nvPicPr>
        <p:blipFill>
          <a:blip r:embed="rId5" cstate="print">
            <a:lum/>
            <a:alphaModFix/>
          </a:blip>
          <a:srcRect/>
          <a:stretch>
            <a:fillRect/>
          </a:stretch>
        </p:blipFill>
        <p:spPr>
          <a:xfrm>
            <a:off x="6793920" y="5437440"/>
            <a:ext cx="3126239" cy="1276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9879" y="457200"/>
            <a:ext cx="3931560" cy="159948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ru-RU"/>
          </a:p>
        </p:txBody>
      </p:sp>
      <p:sp>
        <p:nvSpPr>
          <p:cNvPr id="3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839879" y="1055159"/>
            <a:ext cx="3931560" cy="5499720"/>
          </a:xfrm>
        </p:spPr>
        <p:txBody>
          <a:bodyPr wrap="square" lIns="90000" tIns="45000" rIns="90000" bIns="45000" anchor="t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9pPr>
          </a:lstStyle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FF00"/>
              </a:buClr>
              <a:buFont typeface="Arial" pitchFamily="32"/>
              <a:buChar char="•"/>
            </a:pPr>
            <a:r>
              <a:rPr lang="ru-RU" sz="4800" b="1">
                <a:latin typeface="Calibri" pitchFamily="18"/>
                <a:ea typeface="Microsoft YaHei"/>
                <a:cs typeface="Mangal"/>
              </a:rPr>
              <a:t>По шаблону вырезать 7 лепестков разного цвета и два круга разные по диаметру</a:t>
            </a:r>
          </a:p>
        </p:txBody>
      </p:sp>
      <p:pic>
        <p:nvPicPr>
          <p:cNvPr id="5" name="Рисунок 4" descr="IMG_20250225_1724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2024" y="188639"/>
            <a:ext cx="4824536" cy="6432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365040"/>
            <a:ext cx="10514880" cy="1119744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sz="3200" b="1" dirty="0" smtClean="0">
                <a:latin typeface="Calibri Light" pitchFamily="18"/>
              </a:rPr>
              <a:t>Располагаем лепестки на большом круге и прикрепляем липучей лентой .</a:t>
            </a:r>
            <a:r>
              <a:rPr lang="ru-RU" sz="3200" b="1" dirty="0" smtClean="0">
                <a:latin typeface="Calibri Light" pitchFamily="18"/>
              </a:rPr>
              <a:t> </a:t>
            </a:r>
            <a:endParaRPr lang="ru-RU" sz="3200" b="1" dirty="0">
              <a:latin typeface="Calibri Light" pitchFamily="18"/>
            </a:endParaRPr>
          </a:p>
        </p:txBody>
      </p:sp>
      <p:pic>
        <p:nvPicPr>
          <p:cNvPr id="5" name="Рисунок 4" descr="IMG_20250225_1725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72816"/>
            <a:ext cx="5856651" cy="4392488"/>
          </a:xfrm>
          <a:prstGeom prst="rect">
            <a:avLst/>
          </a:prstGeom>
        </p:spPr>
      </p:pic>
      <p:pic>
        <p:nvPicPr>
          <p:cNvPr id="6" name="Рисунок 5" descr="IMG_20250225_1725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23992" y="1772816"/>
            <a:ext cx="5796136" cy="4347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365040"/>
            <a:ext cx="10514880" cy="162380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sz="2800" b="1" dirty="0" smtClean="0">
                <a:latin typeface="Calibri Light" pitchFamily="18"/>
              </a:rPr>
              <a:t>По центру лепестков, прикрепляем круг меньшего размера со стрелкой.  Наш цветок готов!</a:t>
            </a:r>
            <a:endParaRPr lang="ru-RU" sz="2800" b="1" dirty="0">
              <a:latin typeface="Calibri Light" pitchFamily="18"/>
            </a:endParaRPr>
          </a:p>
        </p:txBody>
      </p:sp>
      <p:pic>
        <p:nvPicPr>
          <p:cNvPr id="5" name="Рисунок 4" descr="IMG_20250225_1725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259462" y="2765546"/>
            <a:ext cx="4128459" cy="3096344"/>
          </a:xfrm>
          <a:prstGeom prst="rect">
            <a:avLst/>
          </a:prstGeom>
        </p:spPr>
      </p:pic>
      <p:pic>
        <p:nvPicPr>
          <p:cNvPr id="6" name="Рисунок 5" descr="IMG_20250225_1726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75920" y="2204864"/>
            <a:ext cx="5580112" cy="41850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8080" y="0"/>
            <a:ext cx="10514880" cy="119664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algn="ctr">
              <a:buNone/>
            </a:pPr>
            <a:r>
              <a:rPr lang="ru-RU" sz="3200" b="1">
                <a:latin typeface="Calibri Light" pitchFamily="18"/>
              </a:rPr>
              <a:t>Приклеиваем цифры, по порядку или вразброс для закрепления или разучивания их детьми, а также дети закрепляют цвета по лепесткам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3287688" y="1556792"/>
            <a:ext cx="5959528" cy="5038091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9879" y="457200"/>
            <a:ext cx="3931560" cy="75204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ru-RU"/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5034960" y="233280"/>
            <a:ext cx="6837479" cy="6394679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971280" y="618840"/>
            <a:ext cx="3931560" cy="5277600"/>
          </a:xfrm>
        </p:spPr>
        <p:txBody>
          <a:bodyPr wrap="square" lIns="90000" tIns="45000" rIns="90000" bIns="45000" anchor="t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9pPr>
          </a:lstStyle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3600" b="1">
                <a:latin typeface="Calibri" pitchFamily="18"/>
                <a:ea typeface="Microsoft YaHei"/>
                <a:cs typeface="Mangal"/>
              </a:rPr>
              <a:t>Игра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3600" b="1">
                <a:latin typeface="Calibri" pitchFamily="18"/>
                <a:ea typeface="Microsoft YaHei"/>
                <a:cs typeface="Mangal"/>
              </a:rPr>
              <a:t>«Педагогические ситуации».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FF00"/>
              </a:buClr>
              <a:buFont typeface="Arial" pitchFamily="32"/>
              <a:buChar char="•"/>
            </a:pPr>
            <a:r>
              <a:rPr lang="ru-RU" sz="2800" b="1">
                <a:latin typeface="Calibri" pitchFamily="18"/>
                <a:ea typeface="Microsoft YaHei"/>
                <a:cs typeface="Mangal"/>
              </a:rPr>
              <a:t>Можно использовать на родительском собрании. Воспитатель крутит стрелочку, родитель говорит «Стоп» и решает выпавшую ситуацию по безопасности детей.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9879" y="457200"/>
            <a:ext cx="3931560" cy="159948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ru-RU"/>
          </a:p>
        </p:txBody>
      </p:sp>
      <p:pic>
        <p:nvPicPr>
          <p:cNvPr id="3" name="Объект 4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5373720" y="223200"/>
            <a:ext cx="6386040" cy="6261480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839879" y="576720"/>
            <a:ext cx="3931560" cy="5291640"/>
          </a:xfrm>
        </p:spPr>
        <p:txBody>
          <a:bodyPr wrap="square" lIns="90000" tIns="45000" rIns="90000" bIns="45000" anchor="t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9pPr>
          </a:lstStyle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4000" b="1">
                <a:latin typeface="Calibri" pitchFamily="18"/>
                <a:ea typeface="Microsoft YaHei"/>
                <a:cs typeface="Mangal"/>
              </a:rPr>
              <a:t>Игра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4000" b="1">
                <a:latin typeface="Calibri" pitchFamily="18"/>
                <a:ea typeface="Microsoft YaHei"/>
                <a:cs typeface="Mangal"/>
              </a:rPr>
              <a:t>«Реши ситуацию»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FF00"/>
              </a:buClr>
              <a:buFont typeface="Arial" pitchFamily="32"/>
              <a:buChar char="•"/>
            </a:pPr>
            <a:r>
              <a:rPr lang="ru-RU" sz="4000" b="1">
                <a:latin typeface="Calibri" pitchFamily="18"/>
                <a:ea typeface="Microsoft YaHei"/>
                <a:cs typeface="Mangal"/>
              </a:rPr>
              <a:t>Дети находят стрелкой  заданную цифру и решают ситуацию по личной безопасности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839879" y="457200"/>
            <a:ext cx="3931560" cy="1145880"/>
          </a:xfrm>
        </p:spPr>
        <p:txBody>
          <a:bodyPr wrap="square" lIns="90000" tIns="45000" rIns="90000" bIns="45000" anchor="t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>
              <a:buNone/>
            </a:pPr>
            <a:endParaRPr lang="ru-RU"/>
          </a:p>
        </p:txBody>
      </p:sp>
      <p:sp>
        <p:nvSpPr>
          <p:cNvPr id="3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839879" y="321120"/>
            <a:ext cx="3931560" cy="5547240"/>
          </a:xfrm>
        </p:spPr>
        <p:txBody>
          <a:bodyPr wrap="square" lIns="90000" tIns="45000" rIns="90000" bIns="45000" anchor="t"/>
          <a:lstStyle>
            <a:def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defPPr>
            <a:lvl1pPr marL="432000" lvl="0" indent="-324000" algn="l" rtl="0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1pPr>
            <a:lvl2pPr marL="864000" lvl="1" indent="-324000" algn="l" rtl="0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2pPr>
            <a:lvl3pPr marL="1295999" lvl="2" indent="-288000" algn="l" rtl="0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3pPr>
            <a:lvl4pPr marL="1728000" lvl="3" indent="-216000" algn="l" rtl="0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16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4pPr>
            <a:lvl5pPr marL="2160000" lvl="4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5pPr>
            <a:lvl6pPr marL="2592000" lvl="5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6pPr>
            <a:lvl7pPr marL="3024000" lvl="6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7pPr>
            <a:lvl8pPr marL="3456000" lvl="7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8pPr>
            <a:lvl9pPr marL="3887999" lvl="8" indent="-216000" algn="l" rtl="0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 pitchFamily="16"/>
                <a:ea typeface="Microsoft YaHei" pitchFamily="2"/>
                <a:cs typeface="Mangal" pitchFamily="2"/>
              </a:defRPr>
            </a:lvl9pPr>
          </a:lstStyle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3600" b="1">
                <a:latin typeface="Calibri" pitchFamily="18"/>
                <a:ea typeface="Microsoft YaHei"/>
                <a:cs typeface="Mangal"/>
              </a:rPr>
              <a:t>Игра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0000"/>
              </a:buClr>
              <a:buFont typeface="Arial" pitchFamily="32"/>
              <a:buChar char="•"/>
            </a:pPr>
            <a:r>
              <a:rPr lang="ru-RU" sz="3600" b="1">
                <a:latin typeface="Calibri" pitchFamily="18"/>
                <a:ea typeface="Microsoft YaHei"/>
                <a:cs typeface="Mangal"/>
              </a:rPr>
              <a:t>«Найди знак»</a:t>
            </a:r>
          </a:p>
          <a:p>
            <a:pPr marL="0" lvl="0" indent="0" algn="ctr">
              <a:lnSpc>
                <a:spcPct val="90000"/>
              </a:lnSpc>
              <a:spcBef>
                <a:spcPts val="1001"/>
              </a:spcBef>
              <a:buClr>
                <a:srgbClr val="FFFF00"/>
              </a:buClr>
              <a:buFont typeface="Arial" pitchFamily="32"/>
              <a:buChar char="•"/>
            </a:pPr>
            <a:r>
              <a:rPr lang="ru-RU" sz="3600" b="1">
                <a:latin typeface="Calibri" pitchFamily="18"/>
                <a:ea typeface="Microsoft YaHei"/>
                <a:cs typeface="Mangal"/>
              </a:rPr>
              <a:t>Дети ищут заданный знак и указывают на него стрелочкой или сами выставляют стрелку, называют знак и  где он располагается на улице</a:t>
            </a:r>
          </a:p>
        </p:txBody>
      </p:sp>
      <p:pic>
        <p:nvPicPr>
          <p:cNvPr id="4" name="Объект 8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5245920" y="321120"/>
            <a:ext cx="6499800" cy="6303960"/>
          </a:xfrm>
          <a:prstGeom prst="rect">
            <a:avLst/>
          </a:prstGeom>
          <a:solidFill>
            <a:srgbClr val="FFFFFF"/>
          </a:solidFill>
          <a:ln w="76320">
            <a:solidFill>
              <a:srgbClr val="EAEAEA"/>
            </a:solidFill>
            <a:prstDash val="solid"/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ый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бычный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бычный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бычный 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244</Words>
  <Application>Microsoft Office PowerPoint</Application>
  <PresentationFormat>Произвольный</PresentationFormat>
  <Paragraphs>23</Paragraphs>
  <Slides>14</Slides>
  <Notes>14</Notes>
  <HiddenSlides>1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Обычный</vt:lpstr>
      <vt:lpstr>Обычный 1</vt:lpstr>
      <vt:lpstr>Обычный 2</vt:lpstr>
      <vt:lpstr>Обычный 3</vt:lpstr>
      <vt:lpstr>Обычный 4</vt:lpstr>
      <vt:lpstr>Слайд 1</vt:lpstr>
      <vt:lpstr>Безопасность ребенка, сохранение его жизни и здоровья – это одна из основных забот как педагогов, так и родителей. И только объединив наши усилия мы сможем сформировать у ребенка основы безопасности собственной жизнедеятельности.  Дидактическое пособие «Цветок безопасности» поможет  как в работе с детьми, так и с родителями. Его можно изготовить  вместе с ними и они дома будут использовать это пособие для закрепления детьми правил личной безопасности. «Цветок безопасности прост в изготовлении и использовании. Он является многофункциональным пособием, так как его можно использовать для решения различных задач в разных образовательных областях. Дидактическое пособие отличается - возможностью изменять дидактический материал, в зависимости от образовательной задачи и вариативностью-наличием разных сменяемых картинок. В соответствии с возрастом детей можно усложнять дидактические задачи и дополнять вспомогательным материалом. Игра с «Цветком безопасности» может быть индивидуальной, совместной с детьми и самостоятельной деятельностью. Она довольно занимательна и, безусловно, полезна для профилактики безопасности и детского травматизма, а также сможет активизировать и обогатить словарь детей, развить память, внимание и наблюдательность.</vt:lpstr>
      <vt:lpstr>Слайд 3</vt:lpstr>
      <vt:lpstr>Располагаем лепестки на большом круге и прикрепляем липучей лентой . </vt:lpstr>
      <vt:lpstr>По центру лепестков, прикрепляем круг меньшего размера со стрелкой.  Наш цветок готов!</vt:lpstr>
      <vt:lpstr>Приклеиваем цифры, по порядку или вразброс для закрепления или разучивания их детьми, а также дети закрепляют цвета по лепесткам</vt:lpstr>
      <vt:lpstr>Слайд 7</vt:lpstr>
      <vt:lpstr>Слайд 8</vt:lpstr>
      <vt:lpstr>Слайд 9</vt:lpstr>
      <vt:lpstr>Игра «Правильно, не правильно». Дети закрепляют правила дорожного движения, воспитатель или родитель описывает ситуацию, дети стрелкой указывают на нее</vt:lpstr>
      <vt:lpstr>Игра «Светофор». Дети показывают стрелкой заданный                Игра «Соблюдаем безопасность». Зачитывается            цвет светофора                                                                                              стихотворение и дети ищут описываемую ситуацию                                                                                             </vt:lpstr>
      <vt:lpstr>      Игра «Можно, нельзя»                                Игра «Найди транспорт»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Тополек</dc:creator>
  <cp:lastModifiedBy>Пользователь Windows</cp:lastModifiedBy>
  <cp:revision>3</cp:revision>
  <dcterms:modified xsi:type="dcterms:W3CDTF">2025-02-25T14:37:51Z</dcterms:modified>
</cp:coreProperties>
</file>