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ES" initials="U" lastIdx="1" clrIdx="0">
    <p:extLst>
      <p:ext uri="{19B8F6BF-5375-455C-9EA6-DF929625EA0E}">
        <p15:presenceInfo xmlns:p15="http://schemas.microsoft.com/office/powerpoint/2012/main" userId="USER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0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7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7838845114312868E-2"/>
          <c:y val="4.4315918389060155E-2"/>
          <c:w val="0.9221611239984554"/>
          <c:h val="0.9043742609985148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80B-4BB5-AE2A-D9BDC1E57754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180B-4BB5-AE2A-D9BDC1E5775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1740684956261693"/>
                  <c:y val="-0.1688107877810737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1600" dirty="0"/>
                      <a:t>Обязательная часть </a:t>
                    </a:r>
                  </a:p>
                  <a:p>
                    <a:pPr algn="ctr">
                      <a:defRPr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600" dirty="0"/>
                      <a:t>60%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80B-4BB5-AE2A-D9BDC1E57754}"/>
                </c:ext>
                <c:ext xmlns:c15="http://schemas.microsoft.com/office/drawing/2012/chart" uri="{CE6537A1-D6FC-4f65-9D91-7224C49458BB}">
                  <c15:layout>
                    <c:manualLayout>
                      <c:w val="0.29040401895642448"/>
                      <c:h val="0.2352733667915479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7241945670415032"/>
                  <c:y val="9.291068178243920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Часть,</a:t>
                    </a:r>
                    <a:r>
                      <a:rPr lang="ru-RU" sz="1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формируемая участниками образовательных отношений 40%</a:t>
                    </a:r>
                    <a:endParaRPr lang="ru-RU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180B-4BB5-AE2A-D9BDC1E57754}"/>
                </c:ext>
                <c:ext xmlns:c15="http://schemas.microsoft.com/office/drawing/2012/chart" uri="{CE6537A1-D6FC-4f65-9D91-7224C49458BB}">
                  <c15:layout>
                    <c:manualLayout>
                      <c:w val="0.29012653490595952"/>
                      <c:h val="0.25895701271108351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80B-4BB5-AE2A-D9BDC1E577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2-12T22:43:15.221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5ADDF8-CBD7-4259-9BD4-442E64F5B6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290EC71-1618-48F2-9834-B3359774CC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B009004-3F8E-47C3-BBC2-F941B3F9F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807B-051E-4866-9E3D-CB4DA1F9D0C9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FF9C053-99B6-433B-8A13-2A7ED81A4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059607-3058-4C1F-8E68-8DF1ABC4D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AE872-48EA-446C-B942-9B959C83D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853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ACFAE9-10B1-4D3B-80F6-A1254800B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79C1221-3EF9-4091-A18F-1F01489EE8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44C051-4CDE-4323-B68F-8470CE645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807B-051E-4866-9E3D-CB4DA1F9D0C9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3F08C9D-1DCE-42D5-953C-0C77A1A74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DC2A28-C725-459F-AE7B-7E3A94D4D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AE872-48EA-446C-B942-9B959C83D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216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E1A37EB-3EEE-4199-A5EB-691A621A5A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F8A3C3A-7294-4635-8D58-09C8D4535C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1AB505F-E182-4171-80C6-DBD3E63FB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807B-051E-4866-9E3D-CB4DA1F9D0C9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35C2D71-433F-4F75-B404-D88538E23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C66059A-CEE3-4152-8A2F-41283F7F9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AE872-48EA-446C-B942-9B959C83D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595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374CFA-209C-46ED-80B6-9DFDFACEC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67029CA-EC5A-4F8A-AB85-6B87BCAF7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2CED7C6-0E4E-4A0D-B1C9-33B928104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807B-051E-4866-9E3D-CB4DA1F9D0C9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C2C15AB-2DEF-4A2C-BB9C-657219E7E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BB6FD47-50B3-4A4A-A8F4-443642EDF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AE872-48EA-446C-B942-9B959C83D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974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67E9B3-EA13-48DC-AB40-99AA30EED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CEC5F65-BD3C-491B-BAA9-B9C7C4B57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3040FBA-9A27-45BE-9AE9-AE44ECF49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807B-051E-4866-9E3D-CB4DA1F9D0C9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03611C4-63C6-48F0-86C2-4E94E512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04D8430-7B0C-4C8E-AE08-F1B662FF3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AE872-48EA-446C-B942-9B959C83D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22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6233E4-54C5-4537-9BB6-BD9FC4081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C96376D-001E-4307-B0F4-17175544B8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9A390FE-6CD3-4310-AC15-14CE8832A7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4C4AED3-6446-4939-9ED5-03A9543D7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807B-051E-4866-9E3D-CB4DA1F9D0C9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AABEC8C-E5F0-4E3D-960B-F1E562FB1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84717A5-1982-43C0-8DC1-A310ABD63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AE872-48EA-446C-B942-9B959C83D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535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D581BF-215E-4C9C-BC80-355782677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448831E-5829-4926-9739-77F92D2D1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B2FE1CB-4F31-47DE-A395-1C2F5F8956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A10E798-4C7A-4E45-8BDE-6919A7D0A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06DB896-E731-4EA9-927D-0CACB44E3B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565CF34-A82A-4005-82B3-30DB66EC0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807B-051E-4866-9E3D-CB4DA1F9D0C9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293C4D1-D677-4F28-89B4-DEDAA7A70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C7C4F807-32CF-4F36-9BC5-8ABA82EA0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AE872-48EA-446C-B942-9B959C83D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6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F76B6D-4407-4731-A833-9A1A87202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053AB46-C106-42E7-844D-6DB02AD06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807B-051E-4866-9E3D-CB4DA1F9D0C9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56EA038-5776-4638-BD98-49B86672F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F36F7E4-7B8F-4CEB-9A07-4E52832EB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AE872-48EA-446C-B942-9B959C83D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001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9AE7F57-82EC-40F2-B6C6-BE09A120A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807B-051E-4866-9E3D-CB4DA1F9D0C9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2494FBB-C9A1-4AA5-AD44-2121DFFE8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62C643C-4616-4869-8196-16D1D28A3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AE872-48EA-446C-B942-9B959C83D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293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1DF774-504B-485E-946A-F23E0805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0D07642-1167-428E-9439-1D0446D41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1EA6EDF-F73C-4356-99FB-C3E7B424A1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6B2A837-FABD-4B2B-96FC-CAA04FFDC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807B-051E-4866-9E3D-CB4DA1F9D0C9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D6A4BB3-55C5-4B47-9990-8157DFEFE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9DED715-9F67-479D-858A-F45DC3BC7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AE872-48EA-446C-B942-9B959C83D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131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54F0F6-06DE-4A12-BCCF-B88BF230B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3F0DF45-F029-4F3B-ABB0-CCA51866B9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B5724B1-370B-4E17-B25F-BDEB2C4FFB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6FC7FA5-468D-433C-A5FF-FA39A17DA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807B-051E-4866-9E3D-CB4DA1F9D0C9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9F10142-C269-44FD-85A2-B4173486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B5FFDCE-2D80-4D27-92FB-0F34B084C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AE872-48EA-446C-B942-9B959C83D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816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3CD0EA0-3A9C-4083-A3EB-CD15BC187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0347EE4-23F5-4AC7-A3FD-4F3DF722C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E963F42-AAC9-4162-925C-000D41FE15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5807B-051E-4866-9E3D-CB4DA1F9D0C9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E58F3B7-EDCC-4E33-8911-2DB3EAC8E6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633F43F-7D53-4A27-8A65-78DDBA8A85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AE872-48EA-446C-B942-9B959C83D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31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F9C795-4B16-41D1-A92F-A142CF192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0" y="5874158"/>
            <a:ext cx="3823855" cy="7014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 Мирное, 2023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EB8157E-0B2F-46D8-B045-6D5BE918D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15248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Calibri Light" panose="020F0302020204030204"/>
                <a:ea typeface="+mj-ea"/>
                <a:cs typeface="+mj-cs"/>
              </a:rPr>
              <a:t>Нормативные изменения в сфере дошкольного образования.</a:t>
            </a:r>
          </a:p>
          <a:p>
            <a:pPr marL="0" indent="0" algn="ctr">
              <a:buNone/>
            </a:pP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Calibri Light" panose="020F0302020204030204"/>
                <a:ea typeface="+mj-ea"/>
                <a:cs typeface="+mj-cs"/>
              </a:rPr>
              <a:t>Федеральная образовательная программа дошкольного образования</a:t>
            </a:r>
            <a:endParaRPr lang="ru-RU" sz="2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2B0E57F-0270-40D1-A2EF-07715F0B25B7}"/>
              </a:ext>
            </a:extLst>
          </p:cNvPr>
          <p:cNvSpPr/>
          <p:nvPr/>
        </p:nvSpPr>
        <p:spPr>
          <a:xfrm>
            <a:off x="6732709" y="3978111"/>
            <a:ext cx="4809586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Эмираметова И.В., </a:t>
            </a:r>
          </a:p>
          <a:p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методист МБОУ ДО «ЦДЮТ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  <a:endParaRPr lang="en-US" sz="2800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en-US" sz="2800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3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6AC7D1-296C-4DCF-8558-1FFB458F1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807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  <a:t>Примерная ООП и Федеральная ОП ДО:</a:t>
            </a:r>
            <a:b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  <a:t>сходство и различие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E96A600D-F53B-44C4-BA4B-B928C819C7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9877630"/>
              </p:ext>
            </p:extLst>
          </p:nvPr>
        </p:nvGraphicFramePr>
        <p:xfrm>
          <a:off x="314960" y="1473202"/>
          <a:ext cx="11562080" cy="5044783"/>
        </p:xfrm>
        <a:graphic>
          <a:graphicData uri="http://schemas.openxmlformats.org/drawingml/2006/table">
            <a:tbl>
              <a:tblPr firstRow="1" firstCol="1" bandRow="1"/>
              <a:tblGrid>
                <a:gridCol w="5780422">
                  <a:extLst>
                    <a:ext uri="{9D8B030D-6E8A-4147-A177-3AD203B41FA5}">
                      <a16:colId xmlns:a16="http://schemas.microsoft.com/office/drawing/2014/main" xmlns="" val="3499504734"/>
                    </a:ext>
                  </a:extLst>
                </a:gridCol>
                <a:gridCol w="5781658">
                  <a:extLst>
                    <a:ext uri="{9D8B030D-6E8A-4147-A177-3AD203B41FA5}">
                      <a16:colId xmlns:a16="http://schemas.microsoft.com/office/drawing/2014/main" xmlns="" val="1400541169"/>
                    </a:ext>
                  </a:extLst>
                </a:gridCol>
              </a:tblGrid>
              <a:tr h="284898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ПООП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04" marR="5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ФОП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04" marR="5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62185432"/>
                  </a:ext>
                </a:extLst>
              </a:tr>
              <a:tr h="57919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Носит рекомендательный характер</a:t>
                      </a:r>
                    </a:p>
                  </a:txBody>
                  <a:tcPr marL="52704" marR="5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Является нормативным правовым документом, равным по статусу ФГОС</a:t>
                      </a:r>
                    </a:p>
                  </a:txBody>
                  <a:tcPr marL="52704" marR="5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36901248"/>
                  </a:ext>
                </a:extLst>
              </a:tr>
              <a:tr h="1178632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Структура:</a:t>
                      </a: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Целевой</a:t>
                      </a: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Содержательный</a:t>
                      </a: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Организационный</a:t>
                      </a:r>
                    </a:p>
                  </a:txBody>
                  <a:tcPr marL="52704" marR="5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Структура:</a:t>
                      </a: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Целевой</a:t>
                      </a: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Содержательный</a:t>
                      </a: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Организационный</a:t>
                      </a:r>
                    </a:p>
                  </a:txBody>
                  <a:tcPr marL="52704" marR="5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15890397"/>
                  </a:ext>
                </a:extLst>
              </a:tr>
              <a:tr h="2976953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Целевой раздел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Пояснительная записка;</a:t>
                      </a:r>
                    </a:p>
                    <a:p>
                      <a:pPr marL="92075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Цели и задачи;</a:t>
                      </a:r>
                    </a:p>
                    <a:p>
                      <a:pPr marL="92075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Принципы и подходы к формированию Программы;</a:t>
                      </a:r>
                    </a:p>
                    <a:p>
                      <a:pPr marL="92075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планируемые результаты (в виде целевых ориентиров в младенческом, раннем возрасте на этапе завершения дошкольного образования)</a:t>
                      </a:r>
                    </a:p>
                    <a:p>
                      <a:pPr marL="92075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Развивающее оценивание качества образовательной деятельности по программе</a:t>
                      </a:r>
                    </a:p>
                  </a:txBody>
                  <a:tcPr marL="52704" marR="5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Целевой раздел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Пояснительная записка</a:t>
                      </a:r>
                    </a:p>
                    <a:p>
                      <a:pPr marL="92075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Цели и задачи </a:t>
                      </a:r>
                      <a:r>
                        <a:rPr lang="ru-RU" sz="18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(появились новые задачи)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Принципы и подходы к формированию Программы;</a:t>
                      </a:r>
                    </a:p>
                    <a:p>
                      <a:pPr marL="92075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Планируемые результаты; </a:t>
                      </a:r>
                    </a:p>
                    <a:p>
                      <a:pPr marL="92075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Педагогическая диагностика достижения планируемых результатов</a:t>
                      </a:r>
                    </a:p>
                  </a:txBody>
                  <a:tcPr marL="52704" marR="5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72990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6372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52EC80-3D94-4CAE-AF2C-89FA9EBA5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ПООП и ФОП: сходство и различие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6A51B92-12F2-475D-91C2-C1F74A9B5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513840"/>
            <a:ext cx="11409680" cy="466312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</a:rPr>
              <a:t>Задачи: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Обеспечение единых для Российской Федерации содержания ДО и планируемых результатов освоения образовательной программы ДО;</a:t>
            </a:r>
          </a:p>
          <a:p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построение (структурирование) содержания образовательной деятельности на основе учёта возрастных и индивидуальных особенностей развития;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9535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3CE5AB-A8CC-4AE4-8BC3-5FCCFFB46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 было в ПООП – появляется приоритетность воспитания: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7B3F04-3D37-4A93-A2C0-CF2DCF055D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</a:rPr>
              <a:t>Задачи: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приобщение детей (в соответствии с возрастными особенностями) к базовым ценностям российского народа -жизнь,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</a:t>
            </a:r>
          </a:p>
          <a:p>
            <a:pPr algn="just"/>
            <a:endParaRPr lang="ru-R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8654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C8A594-98A8-419D-9C39-B02A71136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Планируемые результаты ФОП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7B0FC39-9A43-44D1-8A3F-A7B2392743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Планируемые результаты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возрастные характеристики возможных достижений ребенка дошкольного возраста на разных возрастных этапах и к завершению дошкольного образования.</a:t>
            </a:r>
          </a:p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диагностика направлена на оценку индивидуального развития детей дошкольного возраста, на основе которой определяется эффективность педагогических действий и осуществляется их дальнейшее планирование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355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B00B97-C14F-437B-A95F-BC44250BA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600" lvl="0" indent="-228600" algn="ctr">
              <a:lnSpc>
                <a:spcPct val="107000"/>
              </a:lnSpc>
              <a:spcBef>
                <a:spcPts val="1000"/>
              </a:spcBef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Методы педагогической диагностики: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03863C7-9E16-4EF0-9752-7D13858DC2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Наблюдение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Беседы с детьми.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Анализ продуктов детской деятельности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Специальные методики диагностики физического, коммуникативного, познавательного, речевого, художественно-эстетического развития)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74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A41952-A1E2-44A7-9EF6-EE58BED00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D6304C8A-0872-4639-9BEF-33F1B32B9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7250809"/>
              </p:ext>
            </p:extLst>
          </p:nvPr>
        </p:nvGraphicFramePr>
        <p:xfrm>
          <a:off x="650240" y="365125"/>
          <a:ext cx="11155680" cy="6579997"/>
        </p:xfrm>
        <a:graphic>
          <a:graphicData uri="http://schemas.openxmlformats.org/drawingml/2006/table">
            <a:tbl>
              <a:tblPr firstRow="1" firstCol="1" bandRow="1"/>
              <a:tblGrid>
                <a:gridCol w="5577243">
                  <a:extLst>
                    <a:ext uri="{9D8B030D-6E8A-4147-A177-3AD203B41FA5}">
                      <a16:colId xmlns:a16="http://schemas.microsoft.com/office/drawing/2014/main" xmlns="" val="1836446901"/>
                    </a:ext>
                  </a:extLst>
                </a:gridCol>
                <a:gridCol w="5578437">
                  <a:extLst>
                    <a:ext uri="{9D8B030D-6E8A-4147-A177-3AD203B41FA5}">
                      <a16:colId xmlns:a16="http://schemas.microsoft.com/office/drawing/2014/main" xmlns="" val="424266198"/>
                    </a:ext>
                  </a:extLst>
                </a:gridCol>
              </a:tblGrid>
              <a:tr h="657999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Содержательный раздел</a:t>
                      </a: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описание образовательной деятельности в соответствии с направлениями развития ребенка, представленными в пяти образовательных областях;</a:t>
                      </a: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Взаимодействие взрослых с детьми;</a:t>
                      </a: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Взаимодействие педагогического коллектива с семьями дошкольников;</a:t>
                      </a: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Программа коррекционно-развивающей работы с детьми с ОВЗ </a:t>
                      </a: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3561" marR="33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Содержательный раздел</a:t>
                      </a:r>
                    </a:p>
                    <a:p>
                      <a:pPr marL="457200"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Задачи и содержание образования по образовательным областям. В каждой из ОО показана интеграция обучающих и воспитательных задач; </a:t>
                      </a:r>
                    </a:p>
                    <a:p>
                      <a:pPr marL="457200"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Вариативные формы, способы, методы и средства реализации Федеральной программы; </a:t>
                      </a:r>
                    </a:p>
                    <a:p>
                      <a:pPr marL="457200"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 особенности образовательной деятельности разных видов и культурных практик;</a:t>
                      </a:r>
                    </a:p>
                    <a:p>
                      <a:pPr marL="457200"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способы и направления поддержки детской инициативы; </a:t>
                      </a:r>
                    </a:p>
                    <a:p>
                      <a:pPr marL="457200"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особенности взаимодействия педагогического коллектива с семьями обучающихся;</a:t>
                      </a:r>
                    </a:p>
                    <a:p>
                      <a:pPr marL="457200"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• направления и задачи коррекционно-развивающей работы с детьми дошкольного возраста с особыми образовательными потребностями различных целевых групп, в том числе детей с ОВЗ) и детей-инвалидов. </a:t>
                      </a:r>
                    </a:p>
                    <a:p>
                      <a:pPr marL="457200"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Федеральная рабочая программа воспитания.</a:t>
                      </a: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3561" marR="33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27085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8981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3547B6-F2A3-4AED-B4A0-AA8530F6F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480" y="365125"/>
            <a:ext cx="10307320" cy="1301115"/>
          </a:xfrm>
        </p:spPr>
        <p:txBody>
          <a:bodyPr>
            <a:normAutofit/>
          </a:bodyPr>
          <a:lstStyle/>
          <a:p>
            <a:pPr algn="just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Формы, методы, способы и средства реализации ФОП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определяет самостоятельно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01906FC-3775-4950-9299-2AFCD87F0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ДОУ предоставлено право выбора способов реализации образовательной деятельности в зависимости от конкретных условий, предпочтений педагогического коллектива ДОО и других участников образовательных отношений, а также с учетом индивидуальных особенностей обучающихся, специфики их потребностей и интересов, возрастных возможностей.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Программ, направленных на обучение и воспитание, предполагает их интеграцию в едином образовательном процессе, предусматривает взаимодействие с разными субъектами образовательных отношений, осуществляется с учетом принципов ДО, зафиксированных во ФГОС ДО.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соблюдении требований к реализации Программ и создании единой образовательной среды создается основа для преемственности уровней дошкольного и начального общего образования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37419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B00F7F-A351-43F5-81FA-B8133F925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800" cy="12255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50006CC6-5F6E-4657-99FD-96D72837CF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2424552"/>
              </p:ext>
            </p:extLst>
          </p:nvPr>
        </p:nvGraphicFramePr>
        <p:xfrm>
          <a:off x="619760" y="365125"/>
          <a:ext cx="11033760" cy="6561361"/>
        </p:xfrm>
        <a:graphic>
          <a:graphicData uri="http://schemas.openxmlformats.org/drawingml/2006/table">
            <a:tbl>
              <a:tblPr firstRow="1" firstCol="1" bandRow="1"/>
              <a:tblGrid>
                <a:gridCol w="5516290">
                  <a:extLst>
                    <a:ext uri="{9D8B030D-6E8A-4147-A177-3AD203B41FA5}">
                      <a16:colId xmlns:a16="http://schemas.microsoft.com/office/drawing/2014/main" xmlns="" val="1082068936"/>
                    </a:ext>
                  </a:extLst>
                </a:gridCol>
                <a:gridCol w="5517470">
                  <a:extLst>
                    <a:ext uri="{9D8B030D-6E8A-4147-A177-3AD203B41FA5}">
                      <a16:colId xmlns:a16="http://schemas.microsoft.com/office/drawing/2014/main" xmlns="" val="762327675"/>
                    </a:ext>
                  </a:extLst>
                </a:gridCol>
              </a:tblGrid>
              <a:tr h="425543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Организационный раздел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90" marR="344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Организационный раздел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90" marR="344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97405125"/>
                  </a:ext>
                </a:extLst>
              </a:tr>
              <a:tr h="6135818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Психолого-педагогические условия, обеспечивающие развитие ребенка;</a:t>
                      </a:r>
                    </a:p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Организация развивающей предметно- пространственной среды  в ДОО;     </a:t>
                      </a:r>
                    </a:p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Кадровые условия реализации Программы;</a:t>
                      </a:r>
                    </a:p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Материально-техническое обеспечение Программы;</a:t>
                      </a:r>
                    </a:p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Финансовые условия реализации Программы;</a:t>
                      </a:r>
                    </a:p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Планирование образовательной деятельности;</a:t>
                      </a:r>
                    </a:p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Режим дня и распорядок;</a:t>
                      </a:r>
                    </a:p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Перспективы работы по совершенствованию и развитию содержания Программы;</a:t>
                      </a:r>
                    </a:p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Перечень нормативных и нормативно-методических документов.</a:t>
                      </a: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</a:t>
                      </a:r>
                    </a:p>
                  </a:txBody>
                  <a:tcPr marL="34490" marR="344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Психолого-педагогические и кадровые условия реализации Федеральной программы; </a:t>
                      </a:r>
                    </a:p>
                    <a:p>
                      <a:pPr marL="92075" indent="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Особенности организации развивающей предметно- пространственной среды  в ДОО;                    - Материально-техническое обеспечение Программы, обеспеченность методическими материалами и средствами обучения и воспитания; включая примерные перечни художественной литературы, музыкальных произведений, произведений изобразительного искусства для использования в образовательной работе в разных возрастных группах, а также примерный перечень рекомендованных для семейного просмотра анимационных произведений;</a:t>
                      </a:r>
                    </a:p>
                    <a:p>
                      <a:pPr marL="92075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• Примерный режим и распорядок дня в дошкольных группах; </a:t>
                      </a:r>
                    </a:p>
                    <a:p>
                      <a:pPr marL="92075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Федеральный календарный план воспитательной работы (включая примерный перечень основных государственных и народных праздников, памятных дат)</a:t>
                      </a:r>
                    </a:p>
                    <a:p>
                      <a:pPr marL="92075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4490" marR="344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8035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0070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7B538C-843D-48A4-8FE6-AFA6BB586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3755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918837A-AB15-4B27-A4DB-C3AB342E0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120" y="1076960"/>
            <a:ext cx="11028680" cy="5100003"/>
          </a:xfrm>
        </p:spPr>
        <p:txBody>
          <a:bodyPr>
            <a:normAutofit/>
          </a:bodyPr>
          <a:lstStyle/>
          <a:p>
            <a:pPr marL="457200"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Издаем приказ «О создании рабочей группы по приведению ООП в соответствие с ФОП»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Положение о рабочей группе по приведению ООП в соответствие с ФОП;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План-график по внедрению ФОП.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4381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DEFC2C-0A9F-4EE3-9E2E-A4D216308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8544" y="365125"/>
            <a:ext cx="9685256" cy="1325563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Содержание дошкольного образования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12A88F9-1CFE-4DAE-818A-348764231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9505" y="1923067"/>
            <a:ext cx="8714294" cy="425389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3600" dirty="0">
                <a:solidFill>
                  <a:srgbClr val="000000"/>
                </a:solidFill>
                <a:latin typeface="Calibri" panose="020F0502020204030204" pitchFamily="34" charset="0"/>
              </a:rPr>
              <a:t>      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Федеральный закон от 24 сентября 2022 г. № 371-ФЗ «О внесении  изменений в Федеральный закон «Об Образовании в Российской Федерации» </a:t>
            </a:r>
          </a:p>
          <a:p>
            <a:pPr algn="just"/>
            <a:endParaRPr lang="ru-R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</a:rPr>
              <a:t>Статья 2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</a:rPr>
              <a:t>Федеральная основная общеобразовательная программа – учебно-методическая документация (федеральный учебный план, федеральный календарный учебный график, федеральные рабочие программы учебных предметов, курсов, дисциплин (модулей), иных компонентов, федеральная рабочая программа воспитания, федеральный календарный план воспитательной работы), определяющая </a:t>
            </a:r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</a:rPr>
              <a:t>единые для Российской Федерации базовые объем и содержание образования определенного уровня и (или) определенной направленности, планируемые результаты освоения образовательной программы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6356547-EC9D-42A2-BB6E-07F0BF6C7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22" y="2518886"/>
            <a:ext cx="2399400" cy="281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140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E46975-8956-4F3E-B221-3AB90BF84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863" y="578418"/>
            <a:ext cx="9926576" cy="12137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Для качественной печати: текущая страница в формате TIFF">
            <a:extLst>
              <a:ext uri="{FF2B5EF4-FFF2-40B4-BE49-F238E27FC236}">
                <a16:creationId xmlns:a16="http://schemas.microsoft.com/office/drawing/2014/main" xmlns="" id="{D0C677AB-2D07-4382-B956-F6D28DFC346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839" y="213350"/>
            <a:ext cx="4415613" cy="624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Для качественной печати: текущая страница в формате TIFF">
            <a:extLst>
              <a:ext uri="{FF2B5EF4-FFF2-40B4-BE49-F238E27FC236}">
                <a16:creationId xmlns:a16="http://schemas.microsoft.com/office/drawing/2014/main" xmlns="" id="{4080881E-6FA3-45C3-9045-2D9A4F052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932" y="213350"/>
            <a:ext cx="4415574" cy="624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CC59AEE-747E-4420-9C8B-222223D609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38" y="1868437"/>
            <a:ext cx="2076139" cy="243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701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DDB4B8-4283-43A9-97ED-2884E895C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образовательного пространства в РФ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75A2A20C-ACF0-45B3-8F06-3D77B00A02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616" y="234860"/>
            <a:ext cx="1589343" cy="186759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29F38EF-703B-418E-9438-E0D8DAECAE05}"/>
              </a:ext>
            </a:extLst>
          </p:cNvPr>
          <p:cNvSpPr/>
          <p:nvPr/>
        </p:nvSpPr>
        <p:spPr>
          <a:xfrm>
            <a:off x="452488" y="2422689"/>
            <a:ext cx="110953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24 сентября 2022 г. № 371-ФЗ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12.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программы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Образовательные программы дошкольного образования разрабатываются и утверждаются организацией, осуществляющей образовательную деятельность, в соответствии с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государственным образовательным стандартом дошкольного образования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соответствующей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программой дошкольного образования.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 планируемые результаты разработанных образовательными организациями образовательных программ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не ниже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соответствующих содержания и панируемых результатов федеральной программы дошкольного образования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152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27DFF9-58B8-4A1F-AEDD-1B40FD6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действий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65D51D-5279-4F23-878D-B9E9C4DC5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95" y="1825625"/>
            <a:ext cx="11250105" cy="4351338"/>
          </a:xfrm>
        </p:spPr>
        <p:txBody>
          <a:bodyPr>
            <a:normAutofit lnSpcReduction="10000"/>
          </a:bodyPr>
          <a:lstStyle/>
          <a:p>
            <a:pPr marL="45720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образовательные программы подлежат приведению в соответствие с ФОП ДО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позднее 1 сентября 2023 года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ФГОС + ФОП = основа для образовательной программы детского сада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072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E8CC47-8983-4D59-9FFA-C6402A409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ФЕДЕРАЛЬНАЯ ОБРАЗОВАТЕЛЬНАЯ ПРОГРАММА </a:t>
            </a:r>
            <a:b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ДОШКОЛЬНОГО ОБРАЗОВАНИЯ </a:t>
            </a:r>
            <a:endParaRPr lang="ru-RU" sz="24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8045CCE-934F-422F-918D-545575FD8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45720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Основополагающие функции дошкольного уровня образования: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1. Обучение и воспитание ребенка дошкольного возраста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Гражданина Российской Федерации,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 на соответствующем его возрасту содержании доступными средствами.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2. Создание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единого ядра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содержания дошкольного образования, ориентированного на приобщение детей к традиционным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духовнонравственным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3. Создание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единого федерального образовательного пространства воспитания и обучения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от рождения до поступления в начальную школу, обеспечивающего ребенку и его родителям (законным представителям) равные, качественные условия ДО, вне зависимости от места проживания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9459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CAC741-D2E5-4257-A449-75CCB56BA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ФЕДЕРАЛЬНАЯ ОБРАЗОВАТЕЛЬНАЯ ПРОГРАММА </a:t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ДОШКОЛЬНОГО ОБРАЗОВАНИЯ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69C5824-3345-426E-9D62-4556FE691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Цель ФОП ДО – разностороннее развитие ребенка в период дошкольного детства с учетом возрастных и индивидуальных особенностей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 основе духовно нравственных ценностей российского народа, исторических и национальных культурных традиций.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5066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103485A-B142-45E8-95C5-BFA94E308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Структура ФОП ДО</a:t>
            </a:r>
            <a:endParaRPr lang="ru-RU" dirty="0">
              <a:solidFill>
                <a:srgbClr val="0070C0"/>
              </a:solidFill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xmlns="" id="{183E3A13-BFDF-44E7-8FA0-CAE82AC7AF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9621962"/>
              </p:ext>
            </p:extLst>
          </p:nvPr>
        </p:nvGraphicFramePr>
        <p:xfrm>
          <a:off x="8130209" y="5347252"/>
          <a:ext cx="1480930" cy="1905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xmlns="" id="{01152923-D8E9-488E-925B-66713CB79C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9825634"/>
              </p:ext>
            </p:extLst>
          </p:nvPr>
        </p:nvGraphicFramePr>
        <p:xfrm>
          <a:off x="2186609" y="1690688"/>
          <a:ext cx="7305261" cy="4441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9ADBF630-CA22-4B72-B97A-90ABDFCC8777}"/>
              </a:ext>
            </a:extLst>
          </p:cNvPr>
          <p:cNvSpPr txBox="1">
            <a:spLocks/>
          </p:cNvSpPr>
          <p:nvPr/>
        </p:nvSpPr>
        <p:spPr>
          <a:xfrm>
            <a:off x="1" y="2235269"/>
            <a:ext cx="2623930" cy="16807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компонент</a:t>
            </a:r>
          </a:p>
          <a:p>
            <a:pPr algn="ctr"/>
            <a:r>
              <a:rPr lang="ru-RU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Парциальные программы</a:t>
            </a:r>
          </a:p>
          <a:p>
            <a:pPr algn="ctr"/>
            <a:r>
              <a:rPr lang="ru-RU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 ДОУ</a:t>
            </a:r>
          </a:p>
        </p:txBody>
      </p:sp>
      <p:sp>
        <p:nvSpPr>
          <p:cNvPr id="17" name="Стрелка: влево 16">
            <a:extLst>
              <a:ext uri="{FF2B5EF4-FFF2-40B4-BE49-F238E27FC236}">
                <a16:creationId xmlns:a16="http://schemas.microsoft.com/office/drawing/2014/main" xmlns="" id="{93744330-53D8-42A1-8B6A-5BC2C189853F}"/>
              </a:ext>
            </a:extLst>
          </p:cNvPr>
          <p:cNvSpPr/>
          <p:nvPr/>
        </p:nvSpPr>
        <p:spPr>
          <a:xfrm>
            <a:off x="2201517" y="2906160"/>
            <a:ext cx="844827" cy="507931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xmlns="" id="{2F088FD7-C238-4224-AC69-6029B240C6ED}"/>
              </a:ext>
            </a:extLst>
          </p:cNvPr>
          <p:cNvSpPr/>
          <p:nvPr/>
        </p:nvSpPr>
        <p:spPr>
          <a:xfrm>
            <a:off x="9263982" y="3075643"/>
            <a:ext cx="919604" cy="448257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xmlns="" id="{6FC11A2C-C797-44A2-A79E-873EFFE9EC70}"/>
              </a:ext>
            </a:extLst>
          </p:cNvPr>
          <p:cNvSpPr txBox="1">
            <a:spLocks/>
          </p:cNvSpPr>
          <p:nvPr/>
        </p:nvSpPr>
        <p:spPr>
          <a:xfrm>
            <a:off x="10183586" y="2783840"/>
            <a:ext cx="1612174" cy="1132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ФОП</a:t>
            </a:r>
          </a:p>
        </p:txBody>
      </p:sp>
    </p:spTree>
    <p:extLst>
      <p:ext uri="{BB962C8B-B14F-4D97-AF65-F5344CB8AC3E}">
        <p14:creationId xmlns:p14="http://schemas.microsoft.com/office/powerpoint/2010/main" val="261434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CFB9C6-E0B8-40F6-8EF5-9DBD31962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ФОП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0777A37-FDBA-463F-BD0A-5763EF677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</a:t>
            </a:r>
          </a:p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</a:t>
            </a:r>
          </a:p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</a:t>
            </a:r>
          </a:p>
        </p:txBody>
      </p:sp>
    </p:spTree>
    <p:extLst>
      <p:ext uri="{BB962C8B-B14F-4D97-AF65-F5344CB8AC3E}">
        <p14:creationId xmlns:p14="http://schemas.microsoft.com/office/powerpoint/2010/main" val="8106684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1208</Words>
  <Application>Microsoft Office PowerPoint</Application>
  <PresentationFormat>Широкоэкранный</PresentationFormat>
  <Paragraphs>128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 с. Мирное, 2023</vt:lpstr>
      <vt:lpstr>Содержание дошкольного образования</vt:lpstr>
      <vt:lpstr>Презентация PowerPoint</vt:lpstr>
      <vt:lpstr>Создание единого образовательного пространства в РФ </vt:lpstr>
      <vt:lpstr>Программа действий</vt:lpstr>
      <vt:lpstr>ФЕДЕРАЛЬНАЯ ОБРАЗОВАТЕЛЬНАЯ ПРОГРАММА  ДОШКОЛЬНОГО ОБРАЗОВАНИЯ </vt:lpstr>
      <vt:lpstr>ФЕДЕРАЛЬНАЯ ОБРАЗОВАТЕЛЬНАЯ ПРОГРАММА  ДОШКОЛЬНОГО ОБРАЗОВАНИЯ </vt:lpstr>
      <vt:lpstr>Структура ФОП ДО</vt:lpstr>
      <vt:lpstr>Структура ФОП</vt:lpstr>
      <vt:lpstr>Примерная ООП и Федеральная ОП ДО: сходство и различие</vt:lpstr>
      <vt:lpstr>ПООП и ФОП: сходство и различие</vt:lpstr>
      <vt:lpstr>Не было в ПООП – появляется приоритетность воспитания:</vt:lpstr>
      <vt:lpstr>Планируемые результаты ФОП</vt:lpstr>
      <vt:lpstr>Методы педагогической диагностики: </vt:lpstr>
      <vt:lpstr>Презентация PowerPoint</vt:lpstr>
      <vt:lpstr>Формы, методы, способы и средства реализации ФОП педагог определяет самостоятельно</vt:lpstr>
      <vt:lpstr>Презентация PowerPoint</vt:lpstr>
      <vt:lpstr>Вывод: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USERES</dc:creator>
  <cp:lastModifiedBy>Эмираметова Инна</cp:lastModifiedBy>
  <cp:revision>26</cp:revision>
  <dcterms:created xsi:type="dcterms:W3CDTF">2023-02-12T18:09:51Z</dcterms:created>
  <dcterms:modified xsi:type="dcterms:W3CDTF">2023-02-15T08:31:53Z</dcterms:modified>
</cp:coreProperties>
</file>