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USERES" initials="U" lastIdx="1" clrIdx="0">
    <p:extLst>
      <p:ext uri="{19B8F6BF-5375-455C-9EA6-DF929625EA0E}">
        <p15:presenceInfo xmlns:p15="http://schemas.microsoft.com/office/powerpoint/2012/main" userId="USERES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8" d="100"/>
          <a:sy n="58" d="100"/>
        </p:scale>
        <p:origin x="90" y="33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2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75"/>
      <c:rotY val="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</c:pie3D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7.7838845114312868E-2"/>
          <c:y val="4.4315918389060155E-2"/>
          <c:w val="0.9221611239984554"/>
          <c:h val="0.90437426099851481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dPt>
            <c:idx val="0"/>
            <c:bubble3D val="0"/>
            <c:spPr>
              <a:solidFill>
                <a:srgbClr val="92D050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180B-4BB5-AE2A-D9BDC1E57754}"/>
              </c:ext>
            </c:extLst>
          </c:dPt>
          <c:dPt>
            <c:idx val="1"/>
            <c:bubble3D val="0"/>
            <c:spPr>
              <a:solidFill>
                <a:srgbClr val="FFC000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2-180B-4BB5-AE2A-D9BDC1E57754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dPt>
            <c:idx val="3"/>
            <c:bubble3D val="0"/>
            <c:spPr>
              <a:solidFill>
                <a:schemeClr val="accent4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dLbls>
            <c:dLbl>
              <c:idx val="0"/>
              <c:layout>
                <c:manualLayout>
                  <c:x val="-0.1740684956261693"/>
                  <c:y val="-0.16881078778107375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0">
                    <a:noAutofit/>
                  </a:bodyPr>
                  <a:lstStyle/>
                  <a:p>
                    <a:pPr algn="ctr">
                      <a:defRPr sz="1600" b="1" i="0" u="none" strike="noStrike" kern="1200" baseline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defRPr>
                    </a:pPr>
                    <a:r>
                      <a:rPr lang="ru-RU" sz="1600" dirty="0"/>
                      <a:t>Обязательная часть </a:t>
                    </a:r>
                  </a:p>
                  <a:p>
                    <a:pPr algn="ctr">
                      <a:defRPr sz="1600" b="1">
                        <a:latin typeface="Times New Roman" panose="02020603050405020304" pitchFamily="18" charset="0"/>
                        <a:cs typeface="Times New Roman" panose="02020603050405020304" pitchFamily="18" charset="0"/>
                      </a:defRPr>
                    </a:pPr>
                    <a:r>
                      <a:rPr lang="ru-RU" sz="1600" dirty="0"/>
                      <a:t>60%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0">
                  <a:noAutofit/>
                </a:bodyPr>
                <a:lstStyle/>
                <a:p>
                  <a:pPr algn="ctr">
                    <a:defRPr sz="1600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Times New Roman" panose="02020603050405020304" pitchFamily="18" charset="0"/>
                      <a:ea typeface="+mn-ea"/>
                      <a:cs typeface="Times New Roman" panose="02020603050405020304" pitchFamily="18" charset="0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180B-4BB5-AE2A-D9BDC1E57754}"/>
                </c:ext>
                <c:ext xmlns:c15="http://schemas.microsoft.com/office/drawing/2012/chart" uri="{CE6537A1-D6FC-4f65-9D91-7224C49458BB}">
                  <c15:layout>
                    <c:manualLayout>
                      <c:w val="0.29040401895642448"/>
                      <c:h val="0.23527336679154792"/>
                    </c:manualLayout>
                  </c15:layout>
                </c:ext>
              </c:extLst>
            </c:dLbl>
            <c:dLbl>
              <c:idx val="1"/>
              <c:layout>
                <c:manualLayout>
                  <c:x val="0.17241945670415032"/>
                  <c:y val="9.2910681782439206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0">
                    <a:noAutofit/>
                  </a:bodyPr>
                  <a:lstStyle/>
                  <a:p>
                    <a:pPr algn="ctr">
                      <a:defRPr sz="1600" b="1" i="0" u="none" strike="noStrike" kern="1200" baseline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defRPr>
                    </a:pPr>
                    <a:r>
                      <a:rPr lang="ru-RU" sz="16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Часть,</a:t>
                    </a:r>
                    <a:r>
                      <a:rPr lang="ru-RU" sz="1600" b="1" baseline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 формируемая участниками образовательных отношений 40%</a:t>
                    </a:r>
                    <a:endParaRPr lang="ru-RU" sz="1600" b="1" dirty="0"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0">
                  <a:noAutofit/>
                </a:bodyPr>
                <a:lstStyle/>
                <a:p>
                  <a:pPr algn="ctr">
                    <a:defRPr sz="1600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Times New Roman" panose="02020603050405020304" pitchFamily="18" charset="0"/>
                      <a:ea typeface="+mn-ea"/>
                      <a:cs typeface="Times New Roman" panose="02020603050405020304" pitchFamily="18" charset="0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2-180B-4BB5-AE2A-D9BDC1E57754}"/>
                </c:ext>
                <c:ext xmlns:c15="http://schemas.microsoft.com/office/drawing/2012/chart" uri="{CE6537A1-D6FC-4f65-9D91-7224C49458BB}">
                  <c15:layout>
                    <c:manualLayout>
                      <c:w val="0.29012653490595952"/>
                      <c:h val="0.25895701271108351"/>
                    </c:manualLayout>
                  </c15:layout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0">
                <a:spAutoFit/>
              </a:bodyPr>
              <a:lstStyle/>
              <a:p>
                <a:pPr algn="ctr">
                  <a:defRPr sz="16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Лист1!$A$2:$A$5</c:f>
              <c:strCache>
                <c:ptCount val="2"/>
                <c:pt idx="0">
                  <c:v>Кв. 1</c:v>
                </c:pt>
                <c:pt idx="1">
                  <c:v>Кв. 2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60</c:v>
                </c:pt>
                <c:pt idx="1">
                  <c:v>40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180B-4BB5-AE2A-D9BDC1E5775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 w="25400">
          <a:noFill/>
        </a:ln>
        <a:effectLst/>
      </c:spPr>
    </c:plotArea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3">
  <a:schemeClr val="accent6"/>
  <a:schemeClr val="accent5"/>
  <a:schemeClr val="accent4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3-02-12T22:43:15.221" idx="1">
    <p:pos x="10" y="10"/>
    <p:text/>
    <p:extLst>
      <p:ext uri="{C676402C-5697-4E1C-873F-D02D1690AC5C}">
        <p15:threadingInfo xmlns:p15="http://schemas.microsoft.com/office/powerpoint/2012/main" timeZoneBias="-180"/>
      </p:ext>
    </p:extLst>
  </p:cm>
</p:cmLst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9F5ADDF8-CBD7-4259-9BD4-442E64F5B6D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xmlns="" id="{1290EC71-1618-48F2-9834-B3359774CC5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2B009004-3F8E-47C3-BBC2-F941B3F9FD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F5807B-051E-4866-9E3D-CB4DA1F9D0C9}" type="datetimeFigureOut">
              <a:rPr lang="ru-RU" smtClean="0"/>
              <a:t>15.02.2023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2FF9C053-99B6-433B-8A13-2A7ED81A48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39059607-3058-4C1F-8E68-8DF1ABC4D1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FAE872-48EA-446C-B942-9B959C83DB8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848539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D5ACFAE9-10B1-4D3B-80F6-A1254800B1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xmlns="" id="{A79C1221-3EF9-4091-A18F-1F01489EE8B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3744C051-4CDE-4323-B68F-8470CE645D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F5807B-051E-4866-9E3D-CB4DA1F9D0C9}" type="datetimeFigureOut">
              <a:rPr lang="ru-RU" smtClean="0"/>
              <a:t>15.02.2023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E3F08C9D-1DCE-42D5-953C-0C77A1A74B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A1DC2A28-C725-459F-AE7B-7E3A94D4DD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FAE872-48EA-446C-B942-9B959C83DB8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702169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xmlns="" id="{6E1A37EB-3EEE-4199-A5EB-691A621A5AD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xmlns="" id="{0F8A3C3A-7294-4635-8D58-09C8D4535CD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91AB505F-E182-4171-80C6-DBD3E63FB1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F5807B-051E-4866-9E3D-CB4DA1F9D0C9}" type="datetimeFigureOut">
              <a:rPr lang="ru-RU" smtClean="0"/>
              <a:t>15.02.2023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135C2D71-433F-4F75-B404-D88538E230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1C66059A-CEE3-4152-8A2F-41283F7F99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FAE872-48EA-446C-B942-9B959C83DB8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595952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1B374CFA-209C-46ED-80B6-9DFDFACEC2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A67029CA-EC5A-4F8A-AB85-6B87BCAF70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D2CED7C6-0E4E-4A0D-B1C9-33B9281045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F5807B-051E-4866-9E3D-CB4DA1F9D0C9}" type="datetimeFigureOut">
              <a:rPr lang="ru-RU" smtClean="0"/>
              <a:t>15.02.2023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DC2C15AB-2DEF-4A2C-BB9C-657219E7E7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BBB6FD47-50B3-4A4A-A8F4-443642EDFE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FAE872-48EA-446C-B942-9B959C83DB8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089742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CA67E9B3-EA13-48DC-AB40-99AA30EED9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ECEC5F65-BD3C-491B-BAA9-B9C7C4B57F7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C3040FBA-9A27-45BE-9AE9-AE44ECF491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F5807B-051E-4866-9E3D-CB4DA1F9D0C9}" type="datetimeFigureOut">
              <a:rPr lang="ru-RU" smtClean="0"/>
              <a:t>15.02.2023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403611C4-63C6-48F0-86C2-4E94E51227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E04D8430-7B0C-4C8E-AE08-F1B662FF3E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FAE872-48EA-446C-B942-9B959C83DB8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982266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626233E4-54C5-4537-9BB6-BD9FC4081E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AC96376D-001E-4307-B0F4-17175544B89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xmlns="" id="{49A390FE-6CD3-4310-AC15-14CE8832A72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54C4AED3-6446-4939-9ED5-03A9543D7D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F5807B-051E-4866-9E3D-CB4DA1F9D0C9}" type="datetimeFigureOut">
              <a:rPr lang="ru-RU" smtClean="0"/>
              <a:t>15.02.2023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DAABEC8C-E5F0-4E3D-960B-F1E562FB11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084717A5-1982-43C0-8DC1-A310ABD633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FAE872-48EA-446C-B942-9B959C83DB8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485356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E9D581BF-215E-4C9C-BC80-355782677D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1448831E-5829-4926-9739-77F92D2D142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xmlns="" id="{4B2FE1CB-4F31-47DE-A395-1C2F5F89567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xmlns="" id="{BA10E798-4C7A-4E45-8BDE-6919A7D0A3F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xmlns="" id="{406DB896-E731-4EA9-927D-0CACB44E3B8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xmlns="" id="{9565CF34-A82A-4005-82B3-30DB66EC03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F5807B-051E-4866-9E3D-CB4DA1F9D0C9}" type="datetimeFigureOut">
              <a:rPr lang="ru-RU" smtClean="0"/>
              <a:t>15.02.2023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xmlns="" id="{5293C4D1-D677-4F28-89B4-DEDAA7A70E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xmlns="" id="{C7C4F807-32CF-4F36-9BC5-8ABA82EA03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FAE872-48EA-446C-B942-9B959C83DB8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806394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2CF76B6D-4407-4731-A833-9A1A872026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xmlns="" id="{5053AB46-C106-42E7-844D-6DB02AD062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F5807B-051E-4866-9E3D-CB4DA1F9D0C9}" type="datetimeFigureOut">
              <a:rPr lang="ru-RU" smtClean="0"/>
              <a:t>15.02.2023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xmlns="" id="{A56EA038-5776-4638-BD98-49B86672FD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xmlns="" id="{2F36F7E4-7B8F-4CEB-9A07-4E52832EB6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FAE872-48EA-446C-B942-9B959C83DB8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580016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xmlns="" id="{E9AE7F57-82EC-40F2-B6C6-BE09A120A4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F5807B-051E-4866-9E3D-CB4DA1F9D0C9}" type="datetimeFigureOut">
              <a:rPr lang="ru-RU" smtClean="0"/>
              <a:t>15.02.2023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xmlns="" id="{A2494FBB-C9A1-4AA5-AD44-2121DFFE87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xmlns="" id="{662C643C-4616-4869-8196-16D1D28A31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FAE872-48EA-446C-B942-9B959C83DB8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282931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D11DF774-504B-485E-946A-F23E0805CC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90D07642-1167-428E-9439-1D0446D41F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xmlns="" id="{11EA6EDF-F73C-4356-99FB-C3E7B424A10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96B2A837-FABD-4B2B-96FC-CAA04FFDCE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F5807B-051E-4866-9E3D-CB4DA1F9D0C9}" type="datetimeFigureOut">
              <a:rPr lang="ru-RU" smtClean="0"/>
              <a:t>15.02.2023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7D6A4BB3-55C5-4B47-9990-8157DFEFE5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09DED715-9F67-479D-858A-F45DC3BC71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FAE872-48EA-446C-B942-9B959C83DB8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361315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F854F0F6-06DE-4A12-BCCF-B88BF230BD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xmlns="" id="{53F0DF45-F029-4F3B-ABB0-CCA51866B9F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xmlns="" id="{2B5724B1-370B-4E17-B25F-BDEB2C4FFB8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86FC7FA5-468D-433C-A5FF-FA39A17DAE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F5807B-051E-4866-9E3D-CB4DA1F9D0C9}" type="datetimeFigureOut">
              <a:rPr lang="ru-RU" smtClean="0"/>
              <a:t>15.02.2023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D9F10142-C269-44FD-85A2-B4173486C5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9B5FFDCE-2D80-4D27-92FB-0F34B084C5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FAE872-48EA-446C-B942-9B959C83DB8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028160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33CD0EA0-3A9C-4083-A3EB-CD15BC1879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F0347EE4-23F5-4AC7-A3FD-4F3DF722C4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3E963F42-AAC9-4162-925C-000D41FE15F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F5807B-051E-4866-9E3D-CB4DA1F9D0C9}" type="datetimeFigureOut">
              <a:rPr lang="ru-RU" smtClean="0"/>
              <a:t>15.02.2023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5E58F3B7-EDCC-4E33-8911-2DB3EAC8E6E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E633F43F-7D53-4A27-8A65-78DDBA8A857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FAE872-48EA-446C-B942-9B959C83DB8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143182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emf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Relationship Id="rId4" Type="http://schemas.openxmlformats.org/officeDocument/2006/relationships/comments" Target="../comments/commen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65F9C795-4B16-41D1-A92F-A142CF1923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89120" y="5874158"/>
            <a:ext cx="3823855" cy="701444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/>
              <a:t/>
            </a:r>
            <a:br>
              <a:rPr lang="ru-RU" dirty="0"/>
            </a:b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с. Мирное, 2023</a:t>
            </a:r>
            <a:endParaRPr lang="ru-RU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9EB8157E-0B2F-46D8-B045-6D5BE918DE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2152486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ru-RU" sz="4000" b="1" dirty="0">
                <a:solidFill>
                  <a:schemeClr val="accent1">
                    <a:lumMod val="75000"/>
                  </a:schemeClr>
                </a:solidFill>
                <a:latin typeface="Calibri Light" panose="020F0302020204030204"/>
                <a:ea typeface="+mj-ea"/>
                <a:cs typeface="+mj-cs"/>
              </a:rPr>
              <a:t>Нормативные изменения в сфере дошкольного образования.</a:t>
            </a:r>
          </a:p>
          <a:p>
            <a:pPr marL="0" indent="0" algn="ctr">
              <a:buNone/>
            </a:pPr>
            <a:r>
              <a:rPr lang="ru-RU" sz="4000" b="1" dirty="0">
                <a:solidFill>
                  <a:schemeClr val="accent1">
                    <a:lumMod val="75000"/>
                  </a:schemeClr>
                </a:solidFill>
                <a:latin typeface="Calibri Light" panose="020F0302020204030204"/>
                <a:ea typeface="+mj-ea"/>
                <a:cs typeface="+mj-cs"/>
              </a:rPr>
              <a:t>Федеральная образовательная программа дошкольного образования</a:t>
            </a:r>
            <a:endParaRPr lang="ru-RU" sz="2200" b="1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xmlns="" id="{D2B0E57F-0270-40D1-A2EF-07715F0B25B7}"/>
              </a:ext>
            </a:extLst>
          </p:cNvPr>
          <p:cNvSpPr/>
          <p:nvPr/>
        </p:nvSpPr>
        <p:spPr>
          <a:xfrm>
            <a:off x="6732709" y="3978111"/>
            <a:ext cx="4809586" cy="224676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ru-RU" sz="2800" dirty="0">
              <a:solidFill>
                <a:prstClr val="black"/>
              </a:solidFill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  <a:p>
            <a:endParaRPr lang="ru-RU" sz="2800" dirty="0">
              <a:solidFill>
                <a:prstClr val="black"/>
              </a:solidFill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  <a:p>
            <a:r>
              <a:rPr lang="ru-RU" sz="2800" dirty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Эмираметова И.В., </a:t>
            </a:r>
          </a:p>
          <a:p>
            <a:r>
              <a:rPr lang="ru-RU" sz="2800" dirty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методист МБОУ ДО «ЦДЮТ</a:t>
            </a:r>
            <a:r>
              <a:rPr lang="ru-RU" sz="2800" dirty="0" smtClean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»</a:t>
            </a:r>
            <a:endParaRPr lang="en-US" sz="2800" dirty="0" smtClean="0">
              <a:solidFill>
                <a:prstClr val="black"/>
              </a:solidFill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  <a:p>
            <a:r>
              <a:rPr lang="ru-RU" sz="2800" dirty="0" smtClean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endParaRPr lang="en-US" sz="2800" dirty="0" smtClean="0">
              <a:solidFill>
                <a:prstClr val="black"/>
              </a:solidFill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97367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9D6AC7D1-296C-4DCF-8558-1FFB458F1D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108075"/>
          </a:xfrm>
        </p:spPr>
        <p:txBody>
          <a:bodyPr>
            <a:normAutofit/>
          </a:bodyPr>
          <a:lstStyle/>
          <a:p>
            <a:pPr algn="ctr"/>
            <a:r>
              <a:rPr lang="ru-RU" sz="3600" b="1" dirty="0">
                <a:solidFill>
                  <a:schemeClr val="accent5">
                    <a:lumMod val="75000"/>
                  </a:schemeClr>
                </a:solidFill>
              </a:rPr>
              <a:t>Примерная ООП и Федеральная ОП ДО:</a:t>
            </a:r>
            <a:br>
              <a:rPr lang="ru-RU" sz="3600" b="1" dirty="0">
                <a:solidFill>
                  <a:schemeClr val="accent5">
                    <a:lumMod val="75000"/>
                  </a:schemeClr>
                </a:solidFill>
              </a:rPr>
            </a:br>
            <a:r>
              <a:rPr lang="ru-RU" sz="3600" b="1" dirty="0">
                <a:solidFill>
                  <a:schemeClr val="accent5">
                    <a:lumMod val="75000"/>
                  </a:schemeClr>
                </a:solidFill>
              </a:rPr>
              <a:t>сходство и различие</a:t>
            </a:r>
          </a:p>
        </p:txBody>
      </p:sp>
      <p:graphicFrame>
        <p:nvGraphicFramePr>
          <p:cNvPr id="6" name="Объект 5">
            <a:extLst>
              <a:ext uri="{FF2B5EF4-FFF2-40B4-BE49-F238E27FC236}">
                <a16:creationId xmlns:a16="http://schemas.microsoft.com/office/drawing/2014/main" xmlns="" id="{E96A600D-F53B-44C4-BA4B-B928C819C7F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29877630"/>
              </p:ext>
            </p:extLst>
          </p:nvPr>
        </p:nvGraphicFramePr>
        <p:xfrm>
          <a:off x="314960" y="1473202"/>
          <a:ext cx="11562080" cy="5044783"/>
        </p:xfrm>
        <a:graphic>
          <a:graphicData uri="http://schemas.openxmlformats.org/drawingml/2006/table">
            <a:tbl>
              <a:tblPr firstRow="1" firstCol="1" bandRow="1"/>
              <a:tblGrid>
                <a:gridCol w="5780422">
                  <a:extLst>
                    <a:ext uri="{9D8B030D-6E8A-4147-A177-3AD203B41FA5}">
                      <a16:colId xmlns:a16="http://schemas.microsoft.com/office/drawing/2014/main" xmlns="" val="3499504734"/>
                    </a:ext>
                  </a:extLst>
                </a:gridCol>
                <a:gridCol w="5781658">
                  <a:extLst>
                    <a:ext uri="{9D8B030D-6E8A-4147-A177-3AD203B41FA5}">
                      <a16:colId xmlns:a16="http://schemas.microsoft.com/office/drawing/2014/main" xmlns="" val="1400541169"/>
                    </a:ext>
                  </a:extLst>
                </a:gridCol>
              </a:tblGrid>
              <a:tr h="284898">
                <a:tc>
                  <a:txBody>
                    <a:bodyPr/>
                    <a:lstStyle/>
                    <a:p>
                      <a:pPr marL="4572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ПООП</a:t>
                      </a:r>
                      <a:endParaRPr lang="ru-RU" sz="20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704" marR="527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ФОП</a:t>
                      </a:r>
                      <a:endParaRPr lang="ru-RU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704" marR="527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362185432"/>
                  </a:ext>
                </a:extLst>
              </a:tr>
              <a:tr h="579191">
                <a:tc>
                  <a:txBody>
                    <a:bodyPr/>
                    <a:lstStyle/>
                    <a:p>
                      <a:pPr marL="45720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Носит рекомендательный характер</a:t>
                      </a:r>
                    </a:p>
                  </a:txBody>
                  <a:tcPr marL="52704" marR="527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Является нормативным правовым документом, равным по статусу ФГОС</a:t>
                      </a:r>
                    </a:p>
                  </a:txBody>
                  <a:tcPr marL="52704" marR="527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136901248"/>
                  </a:ext>
                </a:extLst>
              </a:tr>
              <a:tr h="1178632">
                <a:tc>
                  <a:txBody>
                    <a:bodyPr/>
                    <a:lstStyle/>
                    <a:p>
                      <a:pPr marL="45720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Структура:</a:t>
                      </a:r>
                    </a:p>
                    <a:p>
                      <a:pPr marL="45720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Целевой</a:t>
                      </a:r>
                    </a:p>
                    <a:p>
                      <a:pPr marL="45720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Содержательный</a:t>
                      </a:r>
                    </a:p>
                    <a:p>
                      <a:pPr marL="45720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Организационный</a:t>
                      </a:r>
                    </a:p>
                  </a:txBody>
                  <a:tcPr marL="52704" marR="527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Структура:</a:t>
                      </a:r>
                    </a:p>
                    <a:p>
                      <a:pPr marL="45720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Целевой</a:t>
                      </a:r>
                    </a:p>
                    <a:p>
                      <a:pPr marL="45720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Содержательный</a:t>
                      </a:r>
                    </a:p>
                    <a:p>
                      <a:pPr marL="45720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Организационный</a:t>
                      </a:r>
                    </a:p>
                  </a:txBody>
                  <a:tcPr marL="52704" marR="527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615890397"/>
                  </a:ext>
                </a:extLst>
              </a:tr>
              <a:tr h="2976953">
                <a:tc>
                  <a:txBody>
                    <a:bodyPr/>
                    <a:lstStyle/>
                    <a:p>
                      <a:pPr marL="45720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Целевой раздел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92075" indent="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Пояснительная записка;</a:t>
                      </a:r>
                    </a:p>
                    <a:p>
                      <a:pPr marL="92075" indent="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Цели и задачи;</a:t>
                      </a:r>
                    </a:p>
                    <a:p>
                      <a:pPr marL="92075" indent="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Принципы и подходы к формированию Программы;</a:t>
                      </a:r>
                    </a:p>
                    <a:p>
                      <a:pPr marL="92075" indent="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планируемые результаты (в виде целевых ориентиров в младенческом, раннем возрасте на этапе завершения дошкольного образования)</a:t>
                      </a:r>
                    </a:p>
                    <a:p>
                      <a:pPr marL="92075" indent="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Развивающее оценивание качества образовательной деятельности по программе</a:t>
                      </a:r>
                    </a:p>
                  </a:txBody>
                  <a:tcPr marL="52704" marR="527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Целевой раздел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92075" indent="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Пояснительная записка</a:t>
                      </a:r>
                    </a:p>
                    <a:p>
                      <a:pPr marL="92075" indent="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Цели и задачи </a:t>
                      </a:r>
                      <a:r>
                        <a:rPr lang="ru-RU" sz="1800" dirty="0"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(появились новые задачи)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92075" indent="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Принципы и подходы к формированию Программы;</a:t>
                      </a:r>
                    </a:p>
                    <a:p>
                      <a:pPr marL="92075" indent="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Планируемые результаты; </a:t>
                      </a:r>
                    </a:p>
                    <a:p>
                      <a:pPr marL="92075" indent="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Педагогическая диагностика достижения планируемых результатов</a:t>
                      </a:r>
                    </a:p>
                  </a:txBody>
                  <a:tcPr marL="52704" marR="527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57299035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8637269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B352EC80-3D94-4CAE-AF2C-89FA9EBA51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solidFill>
                  <a:srgbClr val="000000"/>
                </a:solidFill>
                <a:latin typeface="Calibri" panose="020F0502020204030204" pitchFamily="34" charset="0"/>
              </a:rPr>
              <a:t>ПООП и ФОП: сходство и различие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06A51B92-12F2-475D-91C2-C1F74A9B58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6400" y="1513840"/>
            <a:ext cx="11409680" cy="4663123"/>
          </a:xfrm>
        </p:spPr>
        <p:txBody>
          <a:bodyPr>
            <a:normAutofit/>
          </a:bodyPr>
          <a:lstStyle/>
          <a:p>
            <a:r>
              <a:rPr lang="ru-RU" b="1" dirty="0">
                <a:solidFill>
                  <a:srgbClr val="000000"/>
                </a:solidFill>
                <a:latin typeface="Calibri" panose="020F0502020204030204" pitchFamily="34" charset="0"/>
              </a:rPr>
              <a:t>Задачи:</a:t>
            </a:r>
            <a:endParaRPr lang="ru-RU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r>
              <a:rPr lang="ru-RU" dirty="0">
                <a:solidFill>
                  <a:srgbClr val="000000"/>
                </a:solidFill>
                <a:latin typeface="Calibri" panose="020F0502020204030204" pitchFamily="34" charset="0"/>
              </a:rPr>
              <a:t>Обеспечение единых для Российской Федерации содержания ДО и планируемых результатов освоения образовательной программы ДО;</a:t>
            </a:r>
          </a:p>
          <a:p>
            <a:r>
              <a:rPr lang="ru-RU" dirty="0">
                <a:solidFill>
                  <a:srgbClr val="000000"/>
                </a:solidFill>
                <a:latin typeface="Calibri" panose="020F0502020204030204" pitchFamily="34" charset="0"/>
              </a:rPr>
              <a:t>создание условий для равного доступа к образованию для всех детей дошкольного возраста с учётом разнообразия образовательных потребностей и индивидуальных возможностей;</a:t>
            </a:r>
          </a:p>
          <a:p>
            <a:pPr algn="just"/>
            <a:r>
              <a:rPr lang="ru-RU" dirty="0">
                <a:solidFill>
                  <a:srgbClr val="000000"/>
                </a:solidFill>
                <a:latin typeface="Calibri" panose="020F0502020204030204" pitchFamily="34" charset="0"/>
              </a:rPr>
              <a:t>построение (структурирование) содержания образовательной деятельности на основе учёта возрастных и индивидуальных особенностей развития;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4953544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2F3CE5AB-A8CC-4AE4-8BC3-5FCCFFB463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Не было в ПООП – появляется приоритетность воспитания: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3F7B3F04-3D37-4A93-A2C0-CF2DCF055D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just"/>
            <a:r>
              <a:rPr lang="ru-RU" b="1" dirty="0">
                <a:solidFill>
                  <a:srgbClr val="000000"/>
                </a:solidFill>
                <a:latin typeface="Calibri" panose="020F0502020204030204" pitchFamily="34" charset="0"/>
              </a:rPr>
              <a:t>Задачи:</a:t>
            </a:r>
            <a:endParaRPr lang="ru-RU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just"/>
            <a:r>
              <a:rPr lang="ru-RU" dirty="0">
                <a:solidFill>
                  <a:srgbClr val="000000"/>
                </a:solidFill>
                <a:latin typeface="Calibri" panose="020F0502020204030204" pitchFamily="34" charset="0"/>
              </a:rPr>
              <a:t>приобщение детей (в соответствии с возрастными особенностями) к базовым ценностям российского народа -жизнь, достоинство, права и свободы человека, патриотизм, гражданственность, высокие нравственные идеалы, крепкая семья, созидательный труд, приоритет духовного над материальным, гуманизм, милосердие, справедливость, коллективизм, взаимопомощь и взаимоуважение, историческая память и преемственность поколений, единство народов России; создание условий для формирования ценностного отношения к окружающему миру, становления опыта действий и поступков на основе осмысления ценностей</a:t>
            </a:r>
          </a:p>
          <a:p>
            <a:pPr algn="just"/>
            <a:r>
              <a:rPr lang="ru-RU" dirty="0">
                <a:solidFill>
                  <a:srgbClr val="000000"/>
                </a:solidFill>
                <a:latin typeface="Calibri" panose="020F0502020204030204" pitchFamily="34" charset="0"/>
              </a:rPr>
              <a:t>обеспечение развития физических, личностных, нравственных качеств и основ патриотизма, интеллектуальных и художественно-творческих способностей ребёнка, его инициативности, самостоятельности и ответственности</a:t>
            </a:r>
          </a:p>
          <a:p>
            <a:pPr algn="just"/>
            <a:endParaRPr lang="ru-RU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just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8865479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83C8A594-98A8-419D-9C39-B02A711362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2800" b="1" dirty="0">
                <a:solidFill>
                  <a:srgbClr val="5B9BD5">
                    <a:lumMod val="75000"/>
                  </a:srgb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+mn-cs"/>
              </a:rPr>
              <a:t>Планируемые результаты ФОП</a:t>
            </a:r>
            <a:endParaRPr lang="ru-RU" b="1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27B0FC39-9A43-44D1-8A3F-A7B2392743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ru-RU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Планируемые результаты 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– </a:t>
            </a: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возрастные характеристики возможных достижений ребенка дошкольного возраста на разных возрастных этапах и к завершению дошкольного образования.</a:t>
            </a:r>
          </a:p>
          <a:p>
            <a:endParaRPr lang="ru-RU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algn="just"/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Педагогическая диагностика направлена на оценку индивидуального развития детей дошкольного возраста, на основе которой определяется эффективность педагогических действий и осуществляется их дальнейшее планирование</a:t>
            </a:r>
            <a:endParaRPr lang="ru-RU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535578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E4B00B97-C14F-437B-A95F-BC44250BAE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228600" lvl="0" indent="-228600" algn="ctr">
              <a:lnSpc>
                <a:spcPct val="107000"/>
              </a:lnSpc>
              <a:spcBef>
                <a:spcPts val="1000"/>
              </a:spcBef>
            </a:pPr>
            <a:r>
              <a:rPr lang="ru-RU" sz="28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Методы педагогической диагностики:</a:t>
            </a:r>
            <a:r>
              <a:rPr lang="ru-RU" sz="2000" b="1" dirty="0">
                <a:solidFill>
                  <a:schemeClr val="accent5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sz="2000" b="1" dirty="0">
                <a:solidFill>
                  <a:schemeClr val="accent5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ru-RU" b="1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B03863C7-9E16-4EF0-9752-7D13858DC2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Наблюдение</a:t>
            </a:r>
            <a:endParaRPr lang="ru-RU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Беседы с детьми.</a:t>
            </a:r>
            <a:endParaRPr lang="ru-RU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Анализ продуктов детской деятельности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Специальные методики диагностики физического, коммуникативного, познавательного, речевого, художественно-эстетического развития)</a:t>
            </a:r>
            <a:endParaRPr lang="ru-RU" sz="20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527458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72A41952-A1E2-44A7-9EF6-EE58BED00F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5719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xmlns="" id="{D6304C8A-0872-4639-9BEF-33F1B32B923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37250809"/>
              </p:ext>
            </p:extLst>
          </p:nvPr>
        </p:nvGraphicFramePr>
        <p:xfrm>
          <a:off x="650240" y="365125"/>
          <a:ext cx="11155680" cy="6579997"/>
        </p:xfrm>
        <a:graphic>
          <a:graphicData uri="http://schemas.openxmlformats.org/drawingml/2006/table">
            <a:tbl>
              <a:tblPr firstRow="1" firstCol="1" bandRow="1"/>
              <a:tblGrid>
                <a:gridCol w="5577243">
                  <a:extLst>
                    <a:ext uri="{9D8B030D-6E8A-4147-A177-3AD203B41FA5}">
                      <a16:colId xmlns:a16="http://schemas.microsoft.com/office/drawing/2014/main" xmlns="" val="1836446901"/>
                    </a:ext>
                  </a:extLst>
                </a:gridCol>
                <a:gridCol w="5578437">
                  <a:extLst>
                    <a:ext uri="{9D8B030D-6E8A-4147-A177-3AD203B41FA5}">
                      <a16:colId xmlns:a16="http://schemas.microsoft.com/office/drawing/2014/main" xmlns="" val="424266198"/>
                    </a:ext>
                  </a:extLst>
                </a:gridCol>
              </a:tblGrid>
              <a:tr h="6579997">
                <a:tc>
                  <a:txBody>
                    <a:bodyPr/>
                    <a:lstStyle/>
                    <a:p>
                      <a:pPr marL="45720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45720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Содержательный раздел</a:t>
                      </a:r>
                    </a:p>
                    <a:p>
                      <a:pPr marL="45720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описание образовательной деятельности в соответствии с направлениями развития ребенка, представленными в пяти образовательных областях;</a:t>
                      </a:r>
                    </a:p>
                    <a:p>
                      <a:pPr marL="45720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Взаимодействие взрослых с детьми;</a:t>
                      </a:r>
                    </a:p>
                    <a:p>
                      <a:pPr marL="45720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Взаимодействие педагогического коллектива с семьями дошкольников;</a:t>
                      </a:r>
                    </a:p>
                    <a:p>
                      <a:pPr marL="45720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Программа коррекционно-развивающей работы с детьми с ОВЗ </a:t>
                      </a:r>
                    </a:p>
                    <a:p>
                      <a:pPr marL="45720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33561" marR="335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45720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Содержательный раздел</a:t>
                      </a:r>
                    </a:p>
                    <a:p>
                      <a:pPr marL="457200" indent="22860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• Задачи и содержание образования по образовательным областям. В каждой из ОО показана интеграция обучающих и воспитательных задач; </a:t>
                      </a:r>
                    </a:p>
                    <a:p>
                      <a:pPr marL="457200" indent="22860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• Вариативные формы, способы, методы и средства реализации Федеральной программы; </a:t>
                      </a:r>
                    </a:p>
                    <a:p>
                      <a:pPr marL="457200" indent="22860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•  особенности образовательной деятельности разных видов и культурных практик;</a:t>
                      </a:r>
                    </a:p>
                    <a:p>
                      <a:pPr marL="457200" indent="22860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способы и направления поддержки детской инициативы; </a:t>
                      </a:r>
                    </a:p>
                    <a:p>
                      <a:pPr marL="457200" indent="22860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• особенности взаимодействия педагогического коллектива с семьями обучающихся;</a:t>
                      </a:r>
                    </a:p>
                    <a:p>
                      <a:pPr marL="457200" indent="22860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• направления и задачи коррекционно-развивающей работы с детьми дошкольного возраста с особыми образовательными потребностями различных целевых групп, в том числе детей с ОВЗ) и детей-инвалидов. </a:t>
                      </a:r>
                    </a:p>
                    <a:p>
                      <a:pPr marL="457200" indent="22860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Федеральная рабочая программа воспитания.</a:t>
                      </a:r>
                    </a:p>
                    <a:p>
                      <a:pPr marL="45720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33561" marR="335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42270850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0898165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883547B6-F2A3-4AED-B4A0-AA8530F6F9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6480" y="365125"/>
            <a:ext cx="10307320" cy="1301115"/>
          </a:xfrm>
        </p:spPr>
        <p:txBody>
          <a:bodyPr>
            <a:normAutofit/>
          </a:bodyPr>
          <a:lstStyle/>
          <a:p>
            <a:pPr algn="just"/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Формы, методы, способы и средства реализации ФОП </a:t>
            </a:r>
            <a:r>
              <a:rPr lang="ru-RU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 определяет самостоятельно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901906FC-3775-4950-9299-2AFCD87F08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457200" indent="228600" algn="just">
              <a:lnSpc>
                <a:spcPct val="107000"/>
              </a:lnSpc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ДОУ предоставлено право выбора способов реализации образовательной деятельности в зависимости от конкретных условий, предпочтений педагогического коллектива ДОО и других участников образовательных отношений, а также с учетом индивидуальных особенностей обучающихся, специфики их потребностей и интересов, возрастных возможностей. </a:t>
            </a:r>
            <a:endParaRPr lang="ru-RU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indent="228600" algn="just">
              <a:lnSpc>
                <a:spcPct val="107000"/>
              </a:lnSpc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Реализация Программ, направленных на обучение и воспитание, предполагает их интеграцию в едином образовательном процессе, предусматривает взаимодействие с разными субъектами образовательных отношений, осуществляется с учетом принципов ДО, зафиксированных во ФГОС ДО. </a:t>
            </a:r>
            <a:endParaRPr lang="ru-RU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indent="228600" algn="just">
              <a:lnSpc>
                <a:spcPct val="107000"/>
              </a:lnSpc>
              <a:spcAft>
                <a:spcPts val="800"/>
              </a:spcAft>
            </a:pP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 соблюдении требований к реализации Программ и создании единой образовательной среды создается основа для преемственности уровней дошкольного и начального общего образования</a:t>
            </a:r>
            <a:endParaRPr lang="ru-RU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0374199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51B00F7F-A351-43F5-81FA-B8133F925A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083800" cy="122555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graphicFrame>
        <p:nvGraphicFramePr>
          <p:cNvPr id="5" name="Объект 4">
            <a:extLst>
              <a:ext uri="{FF2B5EF4-FFF2-40B4-BE49-F238E27FC236}">
                <a16:creationId xmlns:a16="http://schemas.microsoft.com/office/drawing/2014/main" xmlns="" id="{50006CC6-5F6E-4657-99FD-96D72837CF1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42424552"/>
              </p:ext>
            </p:extLst>
          </p:nvPr>
        </p:nvGraphicFramePr>
        <p:xfrm>
          <a:off x="619760" y="365125"/>
          <a:ext cx="11033760" cy="6561361"/>
        </p:xfrm>
        <a:graphic>
          <a:graphicData uri="http://schemas.openxmlformats.org/drawingml/2006/table">
            <a:tbl>
              <a:tblPr firstRow="1" firstCol="1" bandRow="1"/>
              <a:tblGrid>
                <a:gridCol w="5516290">
                  <a:extLst>
                    <a:ext uri="{9D8B030D-6E8A-4147-A177-3AD203B41FA5}">
                      <a16:colId xmlns:a16="http://schemas.microsoft.com/office/drawing/2014/main" xmlns="" val="1082068936"/>
                    </a:ext>
                  </a:extLst>
                </a:gridCol>
                <a:gridCol w="5517470">
                  <a:extLst>
                    <a:ext uri="{9D8B030D-6E8A-4147-A177-3AD203B41FA5}">
                      <a16:colId xmlns:a16="http://schemas.microsoft.com/office/drawing/2014/main" xmlns="" val="762327675"/>
                    </a:ext>
                  </a:extLst>
                </a:gridCol>
              </a:tblGrid>
              <a:tr h="425543">
                <a:tc>
                  <a:txBody>
                    <a:bodyPr/>
                    <a:lstStyle/>
                    <a:p>
                      <a:pPr marL="4572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Организационный раздел</a:t>
                      </a:r>
                      <a:endParaRPr lang="ru-RU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490" marR="344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Организационный раздел</a:t>
                      </a:r>
                      <a:endParaRPr lang="ru-RU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490" marR="344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997405125"/>
                  </a:ext>
                </a:extLst>
              </a:tr>
              <a:tr h="6135818">
                <a:tc>
                  <a:txBody>
                    <a:bodyPr/>
                    <a:lstStyle/>
                    <a:p>
                      <a:pPr marL="0" indent="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Психолого-педагогические условия, обеспечивающие развитие ребенка;</a:t>
                      </a:r>
                    </a:p>
                    <a:p>
                      <a:pPr marL="0" indent="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Организация развивающей предметно- пространственной среды  в ДОО;     </a:t>
                      </a:r>
                    </a:p>
                    <a:p>
                      <a:pPr marL="0" indent="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Кадровые условия реализации Программы;</a:t>
                      </a:r>
                    </a:p>
                    <a:p>
                      <a:pPr marL="0" indent="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Материально-техническое обеспечение Программы;</a:t>
                      </a:r>
                    </a:p>
                    <a:p>
                      <a:pPr marL="0" indent="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Финансовые условия реализации Программы;</a:t>
                      </a:r>
                    </a:p>
                    <a:p>
                      <a:pPr marL="0" indent="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Планирование образовательной деятельности;</a:t>
                      </a:r>
                    </a:p>
                    <a:p>
                      <a:pPr marL="0" indent="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Режим дня и распорядок;</a:t>
                      </a:r>
                    </a:p>
                    <a:p>
                      <a:pPr marL="0" indent="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Перспективы работы по совершенствованию и развитию содержания Программы;</a:t>
                      </a:r>
                    </a:p>
                    <a:p>
                      <a:pPr marL="0" indent="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Перечень нормативных и нормативно-методических документов.</a:t>
                      </a:r>
                    </a:p>
                    <a:p>
                      <a:pPr marL="45720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             </a:t>
                      </a:r>
                    </a:p>
                  </a:txBody>
                  <a:tcPr marL="34490" marR="344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92075" indent="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• Психолого-педагогические и кадровые условия реализации Федеральной программы; </a:t>
                      </a:r>
                    </a:p>
                    <a:p>
                      <a:pPr marL="92075" indent="17145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Особенности организации развивающей предметно- пространственной среды  в ДОО;                    - Материально-техническое обеспечение Программы, обеспеченность методическими материалами и средствами обучения и воспитания; включая примерные перечни художественной литературы, музыкальных произведений, произведений изобразительного искусства для использования в образовательной работе в разных возрастных группах, а также примерный перечень рекомендованных для семейного просмотра анимационных произведений;</a:t>
                      </a:r>
                    </a:p>
                    <a:p>
                      <a:pPr marL="92075" indent="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• Примерный режим и распорядок дня в дошкольных группах; </a:t>
                      </a:r>
                    </a:p>
                    <a:p>
                      <a:pPr marL="92075" indent="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• Федеральный календарный план воспитательной работы (включая примерный перечень основных государственных и народных праздников, памятных дат)</a:t>
                      </a:r>
                    </a:p>
                    <a:p>
                      <a:pPr marL="92075" indent="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34490" marR="344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2803525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2007073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CB7B538C-843D-48A4-8FE6-AFA6BB586F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33755"/>
          </a:xfrm>
        </p:spPr>
        <p:txBody>
          <a:bodyPr/>
          <a:lstStyle/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Вывод: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C918837A-AB15-4B27-A4DB-C3AB342E04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5120" y="1076960"/>
            <a:ext cx="11028680" cy="5100003"/>
          </a:xfrm>
        </p:spPr>
        <p:txBody>
          <a:bodyPr>
            <a:normAutofit/>
          </a:bodyPr>
          <a:lstStyle/>
          <a:p>
            <a:pPr marL="457200" indent="228600" algn="just">
              <a:lnSpc>
                <a:spcPct val="107000"/>
              </a:lnSpc>
              <a:spcAft>
                <a:spcPts val="0"/>
              </a:spcAft>
            </a:pPr>
            <a:r>
              <a:rPr lang="ru-RU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Издаем приказ «О создании рабочей группы по приведению ООП в соответствие с ФОП»</a:t>
            </a:r>
            <a:endParaRPr lang="ru-RU" sz="32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indent="228600" algn="just">
              <a:lnSpc>
                <a:spcPct val="107000"/>
              </a:lnSpc>
              <a:spcAft>
                <a:spcPts val="0"/>
              </a:spcAft>
            </a:pPr>
            <a:r>
              <a:rPr lang="ru-RU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Положение о рабочей группе по приведению ООП в соответствие с ФОП;</a:t>
            </a:r>
            <a:endParaRPr lang="ru-RU" sz="32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indent="228600" algn="just">
              <a:lnSpc>
                <a:spcPct val="107000"/>
              </a:lnSpc>
              <a:spcAft>
                <a:spcPts val="800"/>
              </a:spcAft>
            </a:pPr>
            <a:r>
              <a:rPr lang="ru-RU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План-график по внедрению ФОП.</a:t>
            </a:r>
            <a:endParaRPr lang="ru-RU" sz="32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543819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8CDEFC2C-0A9F-4EE3-9E2E-A4D2163089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68544" y="365125"/>
            <a:ext cx="9685256" cy="1325563"/>
          </a:xfrm>
        </p:spPr>
        <p:txBody>
          <a:bodyPr/>
          <a:lstStyle/>
          <a:p>
            <a:r>
              <a:rPr lang="ru-RU" dirty="0">
                <a:solidFill>
                  <a:srgbClr val="000000"/>
                </a:solidFill>
                <a:latin typeface="Calibri" panose="020F0502020204030204" pitchFamily="34" charset="0"/>
              </a:rPr>
              <a:t>Содержание дошкольного образования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812A88F9-1CFE-4DAE-818A-348764231A0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39505" y="1923067"/>
            <a:ext cx="8714294" cy="4253895"/>
          </a:xfrm>
        </p:spPr>
        <p:txBody>
          <a:bodyPr>
            <a:normAutofit fontScale="77500" lnSpcReduction="20000"/>
          </a:bodyPr>
          <a:lstStyle/>
          <a:p>
            <a:pPr algn="just"/>
            <a:r>
              <a:rPr lang="ru-RU" sz="3600" dirty="0">
                <a:solidFill>
                  <a:srgbClr val="000000"/>
                </a:solidFill>
                <a:latin typeface="Calibri" panose="020F0502020204030204" pitchFamily="34" charset="0"/>
              </a:rPr>
              <a:t>      </a:t>
            </a:r>
            <a:r>
              <a:rPr lang="ru-RU" sz="36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Федеральный закон от 24 сентября 2022 г. № 371-ФЗ «О внесении  изменений в Федеральный закон «Об Образовании в Российской Федерации» </a:t>
            </a:r>
          </a:p>
          <a:p>
            <a:pPr algn="just"/>
            <a:endParaRPr lang="ru-RU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ru-RU" b="1" dirty="0">
                <a:solidFill>
                  <a:srgbClr val="000000"/>
                </a:solidFill>
                <a:latin typeface="Calibri" panose="020F0502020204030204" pitchFamily="34" charset="0"/>
              </a:rPr>
              <a:t>Статья 2</a:t>
            </a:r>
            <a:endParaRPr lang="ru-RU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just"/>
            <a:r>
              <a:rPr lang="ru-RU" b="1" dirty="0">
                <a:solidFill>
                  <a:srgbClr val="000000"/>
                </a:solidFill>
                <a:latin typeface="Calibri" panose="020F0502020204030204" pitchFamily="34" charset="0"/>
              </a:rPr>
              <a:t>Федеральная основная общеобразовательная программа – учебно-методическая документация (федеральный учебный план, федеральный календарный учебный график, федеральные рабочие программы учебных предметов, курсов, дисциплин (модулей), иных компонентов, федеральная рабочая программа воспитания, федеральный календарный план воспитательной работы), определяющая </a:t>
            </a:r>
            <a:r>
              <a:rPr lang="ru-RU" b="1" dirty="0">
                <a:solidFill>
                  <a:srgbClr val="FF0000"/>
                </a:solidFill>
                <a:latin typeface="Calibri" panose="020F0502020204030204" pitchFamily="34" charset="0"/>
              </a:rPr>
              <a:t>единые для Российской Федерации базовые объем и содержание образования определенного уровня и (или) определенной направленности, планируемые результаты освоения образовательной программы</a:t>
            </a:r>
            <a:endParaRPr lang="ru-RU" dirty="0">
              <a:solidFill>
                <a:srgbClr val="FF0000"/>
              </a:solidFill>
            </a:endParaRP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86356547-EC9D-42A2-BB6E-07F0BF6C77B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3122" y="2518886"/>
            <a:ext cx="2399400" cy="28194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41402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45E46975-8956-4F3E-B221-3AB90BF841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92863" y="578418"/>
            <a:ext cx="9926576" cy="1213762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1026" name="Picture 2" descr="Для качественной печати: текущая страница в формате TIFF">
            <a:extLst>
              <a:ext uri="{FF2B5EF4-FFF2-40B4-BE49-F238E27FC236}">
                <a16:creationId xmlns:a16="http://schemas.microsoft.com/office/drawing/2014/main" xmlns="" id="{D0C677AB-2D07-4382-B956-F6D28DFC3460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8839" y="213350"/>
            <a:ext cx="4415613" cy="62439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Для качественной печати: текущая страница в формате TIFF">
            <a:extLst>
              <a:ext uri="{FF2B5EF4-FFF2-40B4-BE49-F238E27FC236}">
                <a16:creationId xmlns:a16="http://schemas.microsoft.com/office/drawing/2014/main" xmlns="" id="{4080881E-6FA3-45C3-9045-2D9A4F05295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67932" y="213350"/>
            <a:ext cx="4415574" cy="62439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Рисунок 5">
            <a:extLst>
              <a:ext uri="{FF2B5EF4-FFF2-40B4-BE49-F238E27FC236}">
                <a16:creationId xmlns:a16="http://schemas.microsoft.com/office/drawing/2014/main" xmlns="" id="{CCC59AEE-747E-4420-9C8B-222223D6094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66738" y="1868437"/>
            <a:ext cx="2076139" cy="24396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37012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0EDDB4B8-4283-43A9-97ED-2884E895C1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Создание единого образовательного пространства в РФ </a:t>
            </a:r>
          </a:p>
        </p:txBody>
      </p:sp>
      <p:pic>
        <p:nvPicPr>
          <p:cNvPr id="4" name="Объект 3">
            <a:extLst>
              <a:ext uri="{FF2B5EF4-FFF2-40B4-BE49-F238E27FC236}">
                <a16:creationId xmlns:a16="http://schemas.microsoft.com/office/drawing/2014/main" xmlns="" id="{75A2A20C-ACF0-45B3-8F06-3D77B00A023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54616" y="234860"/>
            <a:ext cx="1589343" cy="1867592"/>
          </a:xfrm>
          <a:prstGeom prst="rect">
            <a:avLst/>
          </a:prstGeom>
        </p:spPr>
      </p:pic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xmlns="" id="{B29F38EF-703B-418E-9438-E0D8DAECAE05}"/>
              </a:ext>
            </a:extLst>
          </p:cNvPr>
          <p:cNvSpPr/>
          <p:nvPr/>
        </p:nvSpPr>
        <p:spPr>
          <a:xfrm>
            <a:off x="452488" y="2422689"/>
            <a:ext cx="11095348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Федеральный закон </a:t>
            </a:r>
            <a:r>
              <a:rPr lang="ru-RU" sz="32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 24 сентября 2022 г. № 371-ФЗ</a:t>
            </a:r>
            <a:endParaRPr lang="ru-RU" sz="3200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Статья 12. </a:t>
            </a:r>
            <a:r>
              <a:rPr lang="ru-RU" sz="20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Образовательные программы</a:t>
            </a:r>
            <a:endParaRPr lang="ru-RU" sz="20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6. Образовательные программы дошкольного образования разрабатываются и утверждаются организацией, осуществляющей образовательную деятельность, в соответствии с </a:t>
            </a:r>
            <a:r>
              <a:rPr lang="ru-RU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федеральным государственным образовательным стандартом дошкольного образования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соответствующей </a:t>
            </a:r>
            <a:r>
              <a:rPr lang="ru-RU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федеральной образовательной программой дошкольного образования. </a:t>
            </a:r>
            <a:r>
              <a:rPr lang="ru-RU" sz="20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Содержание и планируемые результаты разработанных образовательными организациями образовательных программ </a:t>
            </a:r>
            <a:r>
              <a:rPr lang="ru-RU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должны быть не ниже </a:t>
            </a:r>
            <a:r>
              <a:rPr lang="ru-RU" sz="20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соответствующих содержания и панируемых результатов федеральной программы дошкольного образования </a:t>
            </a:r>
            <a:endParaRPr lang="ru-RU" sz="20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151528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1027DFF9-58B8-4A1F-AEDD-1B40FD68C4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Программа действий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1765D51D-5279-4F23-878D-B9E9C4DC53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3695" y="1825625"/>
            <a:ext cx="11250105" cy="4351338"/>
          </a:xfrm>
        </p:spPr>
        <p:txBody>
          <a:bodyPr>
            <a:normAutofit lnSpcReduction="10000"/>
          </a:bodyPr>
          <a:lstStyle/>
          <a:p>
            <a:pPr marL="457200"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Основные образовательные программы подлежат приведению в соответствие с ФОП ДО </a:t>
            </a:r>
            <a:r>
              <a:rPr lang="ru-RU" sz="40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не позднее 1 сентября 2023 года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marL="457200" indent="0" algn="just">
              <a:lnSpc>
                <a:spcPct val="107000"/>
              </a:lnSpc>
              <a:spcAft>
                <a:spcPts val="800"/>
              </a:spcAft>
              <a:buNone/>
            </a:pPr>
            <a:endParaRPr lang="ru-RU" sz="40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ФГОС + ФОП = основа для образовательной программы детского сада</a:t>
            </a:r>
            <a:endParaRPr lang="ru-RU" sz="4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870727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58E8CC47-8983-4D59-9FFA-C6402A4099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400" b="1" dirty="0">
                <a:latin typeface="Times New Roman" panose="02020603050405020304" pitchFamily="18" charset="0"/>
                <a:ea typeface="Calibri" panose="020F0502020204030204" pitchFamily="34" charset="0"/>
              </a:rPr>
              <a:t>ФЕДЕРАЛЬНАЯ ОБРАЗОВАТЕЛЬНАЯ ПРОГРАММА </a:t>
            </a:r>
            <a:br>
              <a:rPr lang="ru-RU" sz="2400" b="1" dirty="0">
                <a:latin typeface="Times New Roman" panose="02020603050405020304" pitchFamily="18" charset="0"/>
                <a:ea typeface="Calibri" panose="020F0502020204030204" pitchFamily="34" charset="0"/>
              </a:rPr>
            </a:br>
            <a:r>
              <a:rPr lang="ru-RU" sz="2400" b="1" dirty="0">
                <a:latin typeface="Times New Roman" panose="02020603050405020304" pitchFamily="18" charset="0"/>
                <a:ea typeface="Calibri" panose="020F0502020204030204" pitchFamily="34" charset="0"/>
              </a:rPr>
              <a:t>ДОШКОЛЬНОГО ОБРАЗОВАНИЯ </a:t>
            </a:r>
            <a:endParaRPr lang="ru-RU" sz="2400" b="1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28045CCE-934F-422F-918D-545575FD8E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457200" indent="0" algn="just">
              <a:lnSpc>
                <a:spcPct val="107000"/>
              </a:lnSpc>
              <a:spcAft>
                <a:spcPts val="0"/>
              </a:spcAft>
              <a:buNone/>
            </a:pPr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Основополагающие функции дошкольного уровня образования:</a:t>
            </a:r>
            <a:endParaRPr lang="ru-RU" sz="20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indent="0" algn="just">
              <a:lnSpc>
                <a:spcPct val="107000"/>
              </a:lnSpc>
              <a:spcAft>
                <a:spcPts val="0"/>
              </a:spcAft>
              <a:buNone/>
            </a:pP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1. Обучение и воспитание ребенка дошкольного возраста </a:t>
            </a: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как Гражданина Российской Федерации, 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формирование основ его гражданской и культурной идентичности на соответствующем его возрасту содержании доступными средствами. </a:t>
            </a:r>
            <a:endParaRPr lang="ru-RU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indent="0" algn="just">
              <a:lnSpc>
                <a:spcPct val="107000"/>
              </a:lnSpc>
              <a:spcAft>
                <a:spcPts val="0"/>
              </a:spcAft>
              <a:buNone/>
            </a:pP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2. Создание </a:t>
            </a: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единого ядра 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содержания дошкольного образования, ориентированного на приобщение детей к традиционным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духовнонравственным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и социокультурным ценностям российского народа, воспитание подрастающего поколения как знающего и уважающего историю и культуру своей семьи, большой и малой Родины. </a:t>
            </a:r>
            <a:endParaRPr lang="ru-RU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3. Создание </a:t>
            </a: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единого федерального образовательного пространства воспитания и обучения 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детей от рождения до поступления в начальную школу, обеспечивающего ребенку и его родителям (законным представителям) равные, качественные условия ДО, вне зависимости от места проживания</a:t>
            </a:r>
            <a:endParaRPr lang="ru-RU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294592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1BCAC741-D2E5-4257-A449-75CCB56BA4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2400" b="1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ФЕДЕРАЛЬНАЯ ОБРАЗОВАТЕЛЬНАЯ ПРОГРАММА </a:t>
            </a:r>
            <a:br>
              <a:rPr lang="ru-RU" sz="2400" b="1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</a:br>
            <a:r>
              <a:rPr lang="ru-RU" sz="2400" b="1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ДОШКОЛЬНОГО ОБРАЗОВАНИЯ 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669C5824-3345-426E-9D62-4556FE6918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endParaRPr lang="ru-RU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</a:rPr>
              <a:t>Цель ФОП ДО – разностороннее развитие ребенка в период дошкольного детства с учетом возрастных и индивидуальных особенностей </a:t>
            </a: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на основе духовно нравственных ценностей российского народа, исторических и национальных культурных традиций.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1506602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7103485A-B142-45E8-95C5-BFA94E3082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>
                <a:solidFill>
                  <a:srgbClr val="0070C0"/>
                </a:solidFill>
                <a:latin typeface="Calibri" panose="020F0502020204030204" pitchFamily="34" charset="0"/>
              </a:rPr>
              <a:t>Структура ФОП ДО</a:t>
            </a:r>
            <a:endParaRPr lang="ru-RU" dirty="0">
              <a:solidFill>
                <a:srgbClr val="0070C0"/>
              </a:solidFill>
            </a:endParaRPr>
          </a:p>
        </p:txBody>
      </p:sp>
      <p:graphicFrame>
        <p:nvGraphicFramePr>
          <p:cNvPr id="8" name="Диаграмма 7">
            <a:extLst>
              <a:ext uri="{FF2B5EF4-FFF2-40B4-BE49-F238E27FC236}">
                <a16:creationId xmlns:a16="http://schemas.microsoft.com/office/drawing/2014/main" xmlns="" id="{183E3A13-BFDF-44E7-8FA0-CAE82AC7AF9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519621962"/>
              </p:ext>
            </p:extLst>
          </p:nvPr>
        </p:nvGraphicFramePr>
        <p:xfrm>
          <a:off x="8130209" y="5347252"/>
          <a:ext cx="1480930" cy="19057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3" name="Объект 12">
            <a:extLst>
              <a:ext uri="{FF2B5EF4-FFF2-40B4-BE49-F238E27FC236}">
                <a16:creationId xmlns:a16="http://schemas.microsoft.com/office/drawing/2014/main" xmlns="" id="{01152923-D8E9-488E-925B-66713CB79CC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49825634"/>
              </p:ext>
            </p:extLst>
          </p:nvPr>
        </p:nvGraphicFramePr>
        <p:xfrm>
          <a:off x="2186609" y="1690688"/>
          <a:ext cx="7305261" cy="444175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5" name="Заголовок 1">
            <a:extLst>
              <a:ext uri="{FF2B5EF4-FFF2-40B4-BE49-F238E27FC236}">
                <a16:creationId xmlns:a16="http://schemas.microsoft.com/office/drawing/2014/main" xmlns="" id="{9ADBF630-CA22-4B72-B97A-90ABDFCC8777}"/>
              </a:ext>
            </a:extLst>
          </p:cNvPr>
          <p:cNvSpPr txBox="1">
            <a:spLocks/>
          </p:cNvSpPr>
          <p:nvPr/>
        </p:nvSpPr>
        <p:spPr>
          <a:xfrm>
            <a:off x="1" y="2235269"/>
            <a:ext cx="2623930" cy="16807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20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Региональный компонент</a:t>
            </a:r>
          </a:p>
          <a:p>
            <a:pPr algn="ctr"/>
            <a:r>
              <a:rPr lang="ru-RU" sz="20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Парциальные программы</a:t>
            </a:r>
          </a:p>
          <a:p>
            <a:pPr algn="ctr"/>
            <a:r>
              <a:rPr lang="ru-RU" sz="20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Традиции ДОУ</a:t>
            </a:r>
          </a:p>
        </p:txBody>
      </p:sp>
      <p:sp>
        <p:nvSpPr>
          <p:cNvPr id="17" name="Стрелка: влево 16">
            <a:extLst>
              <a:ext uri="{FF2B5EF4-FFF2-40B4-BE49-F238E27FC236}">
                <a16:creationId xmlns:a16="http://schemas.microsoft.com/office/drawing/2014/main" xmlns="" id="{93744330-53D8-42A1-8B6A-5BC2C189853F}"/>
              </a:ext>
            </a:extLst>
          </p:cNvPr>
          <p:cNvSpPr/>
          <p:nvPr/>
        </p:nvSpPr>
        <p:spPr>
          <a:xfrm>
            <a:off x="2201517" y="2906160"/>
            <a:ext cx="844827" cy="507931"/>
          </a:xfrm>
          <a:prstGeom prst="left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Стрелка: вправо 18">
            <a:extLst>
              <a:ext uri="{FF2B5EF4-FFF2-40B4-BE49-F238E27FC236}">
                <a16:creationId xmlns:a16="http://schemas.microsoft.com/office/drawing/2014/main" xmlns="" id="{2F088FD7-C238-4224-AC69-6029B240C6ED}"/>
              </a:ext>
            </a:extLst>
          </p:cNvPr>
          <p:cNvSpPr/>
          <p:nvPr/>
        </p:nvSpPr>
        <p:spPr>
          <a:xfrm>
            <a:off x="9263982" y="3075643"/>
            <a:ext cx="919604" cy="448257"/>
          </a:xfrm>
          <a:prstGeom prst="right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ru-RU" dirty="0">
              <a:solidFill>
                <a:srgbClr val="92D050"/>
              </a:solidFill>
            </a:endParaRPr>
          </a:p>
        </p:txBody>
      </p:sp>
      <p:sp>
        <p:nvSpPr>
          <p:cNvPr id="22" name="Заголовок 1">
            <a:extLst>
              <a:ext uri="{FF2B5EF4-FFF2-40B4-BE49-F238E27FC236}">
                <a16:creationId xmlns:a16="http://schemas.microsoft.com/office/drawing/2014/main" xmlns="" id="{6FC11A2C-C797-44A2-A79E-873EFFE9EC70}"/>
              </a:ext>
            </a:extLst>
          </p:cNvPr>
          <p:cNvSpPr txBox="1">
            <a:spLocks/>
          </p:cNvSpPr>
          <p:nvPr/>
        </p:nvSpPr>
        <p:spPr>
          <a:xfrm>
            <a:off x="10183586" y="2783840"/>
            <a:ext cx="1612174" cy="1132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ФОП</a:t>
            </a:r>
          </a:p>
        </p:txBody>
      </p:sp>
    </p:spTree>
    <p:extLst>
      <p:ext uri="{BB962C8B-B14F-4D97-AF65-F5344CB8AC3E}">
        <p14:creationId xmlns:p14="http://schemas.microsoft.com/office/powerpoint/2010/main" val="26143424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1FCFB9C6-E0B8-40F6-8EF5-9DBD31962B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Структура ФОП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40777A37-FDBA-463F-BD0A-5763EF6778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Целевой</a:t>
            </a:r>
          </a:p>
          <a:p>
            <a:r>
              <a:rPr lang="ru-RU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Содержательный </a:t>
            </a:r>
          </a:p>
          <a:p>
            <a:r>
              <a:rPr lang="ru-RU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Организационный</a:t>
            </a:r>
          </a:p>
        </p:txBody>
      </p:sp>
    </p:spTree>
    <p:extLst>
      <p:ext uri="{BB962C8B-B14F-4D97-AF65-F5344CB8AC3E}">
        <p14:creationId xmlns:p14="http://schemas.microsoft.com/office/powerpoint/2010/main" val="81066847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148</TotalTime>
  <Words>1208</Words>
  <Application>Microsoft Office PowerPoint</Application>
  <PresentationFormat>Широкоэкранный</PresentationFormat>
  <Paragraphs>128</Paragraphs>
  <Slides>18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23" baseType="lpstr">
      <vt:lpstr>Arial</vt:lpstr>
      <vt:lpstr>Calibri</vt:lpstr>
      <vt:lpstr>Calibri Light</vt:lpstr>
      <vt:lpstr>Times New Roman</vt:lpstr>
      <vt:lpstr>Тема Office</vt:lpstr>
      <vt:lpstr> с. Мирное, 2023</vt:lpstr>
      <vt:lpstr>Содержание дошкольного образования</vt:lpstr>
      <vt:lpstr>Презентация PowerPoint</vt:lpstr>
      <vt:lpstr>Создание единого образовательного пространства в РФ </vt:lpstr>
      <vt:lpstr>Программа действий</vt:lpstr>
      <vt:lpstr>ФЕДЕРАЛЬНАЯ ОБРАЗОВАТЕЛЬНАЯ ПРОГРАММА  ДОШКОЛЬНОГО ОБРАЗОВАНИЯ </vt:lpstr>
      <vt:lpstr>ФЕДЕРАЛЬНАЯ ОБРАЗОВАТЕЛЬНАЯ ПРОГРАММА  ДОШКОЛЬНОГО ОБРАЗОВАНИЯ </vt:lpstr>
      <vt:lpstr>Структура ФОП ДО</vt:lpstr>
      <vt:lpstr>Структура ФОП</vt:lpstr>
      <vt:lpstr>Примерная ООП и Федеральная ОП ДО: сходство и различие</vt:lpstr>
      <vt:lpstr>ПООП и ФОП: сходство и различие</vt:lpstr>
      <vt:lpstr>Не было в ПООП – появляется приоритетность воспитания:</vt:lpstr>
      <vt:lpstr>Планируемые результаты ФОП</vt:lpstr>
      <vt:lpstr>Методы педагогической диагностики: </vt:lpstr>
      <vt:lpstr>Презентация PowerPoint</vt:lpstr>
      <vt:lpstr>Формы, методы, способы и средства реализации ФОП педагог определяет самостоятельно</vt:lpstr>
      <vt:lpstr>Презентация PowerPoint</vt:lpstr>
      <vt:lpstr>Вывод: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USERES</dc:creator>
  <cp:lastModifiedBy>Эмираметова Инна</cp:lastModifiedBy>
  <cp:revision>26</cp:revision>
  <dcterms:created xsi:type="dcterms:W3CDTF">2023-02-12T18:09:51Z</dcterms:created>
  <dcterms:modified xsi:type="dcterms:W3CDTF">2023-02-15T08:31:53Z</dcterms:modified>
</cp:coreProperties>
</file>