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7"/>
  </p:notesMasterIdLst>
  <p:sldIdLst>
    <p:sldId id="256" r:id="rId2"/>
    <p:sldId id="332" r:id="rId3"/>
    <p:sldId id="261" r:id="rId4"/>
    <p:sldId id="257" r:id="rId5"/>
    <p:sldId id="258" r:id="rId6"/>
    <p:sldId id="259" r:id="rId7"/>
    <p:sldId id="269" r:id="rId8"/>
    <p:sldId id="270" r:id="rId9"/>
    <p:sldId id="271" r:id="rId10"/>
    <p:sldId id="260" r:id="rId11"/>
    <p:sldId id="272" r:id="rId12"/>
    <p:sldId id="273" r:id="rId13"/>
    <p:sldId id="276" r:id="rId14"/>
    <p:sldId id="275" r:id="rId15"/>
    <p:sldId id="274" r:id="rId16"/>
    <p:sldId id="277" r:id="rId17"/>
    <p:sldId id="278" r:id="rId18"/>
    <p:sldId id="279" r:id="rId19"/>
    <p:sldId id="284" r:id="rId20"/>
    <p:sldId id="280" r:id="rId21"/>
    <p:sldId id="281" r:id="rId22"/>
    <p:sldId id="282" r:id="rId23"/>
    <p:sldId id="283" r:id="rId24"/>
    <p:sldId id="262" r:id="rId25"/>
    <p:sldId id="285" r:id="rId26"/>
    <p:sldId id="286" r:id="rId27"/>
    <p:sldId id="287" r:id="rId28"/>
    <p:sldId id="288" r:id="rId29"/>
    <p:sldId id="289" r:id="rId30"/>
    <p:sldId id="290" r:id="rId31"/>
    <p:sldId id="291" r:id="rId32"/>
    <p:sldId id="292" r:id="rId33"/>
    <p:sldId id="293" r:id="rId34"/>
    <p:sldId id="294" r:id="rId35"/>
    <p:sldId id="295" r:id="rId36"/>
    <p:sldId id="296" r:id="rId37"/>
    <p:sldId id="297" r:id="rId38"/>
    <p:sldId id="298" r:id="rId39"/>
    <p:sldId id="263" r:id="rId40"/>
    <p:sldId id="300" r:id="rId41"/>
    <p:sldId id="301" r:id="rId42"/>
    <p:sldId id="302" r:id="rId43"/>
    <p:sldId id="303" r:id="rId44"/>
    <p:sldId id="304" r:id="rId45"/>
    <p:sldId id="305" r:id="rId46"/>
    <p:sldId id="306" r:id="rId47"/>
    <p:sldId id="264" r:id="rId48"/>
    <p:sldId id="307" r:id="rId49"/>
    <p:sldId id="308" r:id="rId50"/>
    <p:sldId id="309" r:id="rId51"/>
    <p:sldId id="310" r:id="rId52"/>
    <p:sldId id="265" r:id="rId53"/>
    <p:sldId id="311" r:id="rId54"/>
    <p:sldId id="312" r:id="rId55"/>
    <p:sldId id="313" r:id="rId56"/>
    <p:sldId id="314" r:id="rId57"/>
    <p:sldId id="315" r:id="rId58"/>
    <p:sldId id="266" r:id="rId59"/>
    <p:sldId id="316" r:id="rId60"/>
    <p:sldId id="317" r:id="rId61"/>
    <p:sldId id="318" r:id="rId62"/>
    <p:sldId id="319" r:id="rId63"/>
    <p:sldId id="320" r:id="rId64"/>
    <p:sldId id="267" r:id="rId65"/>
    <p:sldId id="268" r:id="rId66"/>
    <p:sldId id="321" r:id="rId67"/>
    <p:sldId id="322" r:id="rId68"/>
    <p:sldId id="323" r:id="rId69"/>
    <p:sldId id="324" r:id="rId70"/>
    <p:sldId id="325" r:id="rId71"/>
    <p:sldId id="326" r:id="rId72"/>
    <p:sldId id="327" r:id="rId73"/>
    <p:sldId id="328" r:id="rId74"/>
    <p:sldId id="329" r:id="rId75"/>
    <p:sldId id="330" r:id="rId76"/>
  </p:sldIdLst>
  <p:sldSz cx="9144000" cy="6858000" type="screen4x3"/>
  <p:notesSz cx="6858000" cy="9144000"/>
  <p:custDataLst>
    <p:tags r:id="rId78"/>
  </p:custDataLst>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006600"/>
    <a:srgbClr val="66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Светлый стиль 3 - акцент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1422"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ags" Target="tags/tag1.xml"/><Relationship Id="rId8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4568309-3BC9-4826-9372-963AA29F763E}" type="datetimeFigureOut">
              <a:rPr lang="ru-RU" smtClean="0"/>
              <a:t>13.12.2021</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DA5E6C6-7724-46F5-9ED2-DEC2D70BCCE0}" type="slidenum">
              <a:rPr lang="ru-RU" smtClean="0"/>
              <a:t>‹#›</a:t>
            </a:fld>
            <a:endParaRPr lang="ru-RU"/>
          </a:p>
        </p:txBody>
      </p:sp>
    </p:spTree>
    <p:extLst>
      <p:ext uri="{BB962C8B-B14F-4D97-AF65-F5344CB8AC3E}">
        <p14:creationId xmlns:p14="http://schemas.microsoft.com/office/powerpoint/2010/main" val="16126267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1F5D4B96-2758-411A-AFE2-74E057B47C07}" type="datetimeFigureOut">
              <a:rPr lang="ru-RU" smtClean="0"/>
              <a:t>13.12.2021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6B8C529-FD10-4D0E-B78E-1CF091A86B1C}" type="slidenum">
              <a:rPr lang="ru-RU" smtClean="0"/>
              <a:t>‹#›</a:t>
            </a:fld>
            <a:endParaRPr lang="ru-RU"/>
          </a:p>
        </p:txBody>
      </p:sp>
    </p:spTree>
    <p:extLst>
      <p:ext uri="{BB962C8B-B14F-4D97-AF65-F5344CB8AC3E}">
        <p14:creationId xmlns:p14="http://schemas.microsoft.com/office/powerpoint/2010/main" val="224570893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F5D4B96-2758-411A-AFE2-74E057B47C07}" type="datetimeFigureOut">
              <a:rPr lang="ru-RU" smtClean="0"/>
              <a:t>13.12.2021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6B8C529-FD10-4D0E-B78E-1CF091A86B1C}" type="slidenum">
              <a:rPr lang="ru-RU" smtClean="0"/>
              <a:t>‹#›</a:t>
            </a:fld>
            <a:endParaRPr lang="ru-RU"/>
          </a:p>
        </p:txBody>
      </p:sp>
    </p:spTree>
    <p:extLst>
      <p:ext uri="{BB962C8B-B14F-4D97-AF65-F5344CB8AC3E}">
        <p14:creationId xmlns:p14="http://schemas.microsoft.com/office/powerpoint/2010/main" val="39230198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F5D4B96-2758-411A-AFE2-74E057B47C07}" type="datetimeFigureOut">
              <a:rPr lang="ru-RU" smtClean="0"/>
              <a:t>13.12.2021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6B8C529-FD10-4D0E-B78E-1CF091A86B1C}" type="slidenum">
              <a:rPr lang="ru-RU" smtClean="0"/>
              <a:t>‹#›</a:t>
            </a:fld>
            <a:endParaRPr lang="ru-RU"/>
          </a:p>
        </p:txBody>
      </p:sp>
    </p:spTree>
    <p:extLst>
      <p:ext uri="{BB962C8B-B14F-4D97-AF65-F5344CB8AC3E}">
        <p14:creationId xmlns:p14="http://schemas.microsoft.com/office/powerpoint/2010/main" val="27434831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F5D4B96-2758-411A-AFE2-74E057B47C07}" type="datetimeFigureOut">
              <a:rPr lang="ru-RU" smtClean="0"/>
              <a:t>13.12.2021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6B8C529-FD10-4D0E-B78E-1CF091A86B1C}" type="slidenum">
              <a:rPr lang="ru-RU" smtClean="0"/>
              <a:t>‹#›</a:t>
            </a:fld>
            <a:endParaRPr lang="ru-RU"/>
          </a:p>
        </p:txBody>
      </p:sp>
    </p:spTree>
    <p:extLst>
      <p:ext uri="{BB962C8B-B14F-4D97-AF65-F5344CB8AC3E}">
        <p14:creationId xmlns:p14="http://schemas.microsoft.com/office/powerpoint/2010/main" val="111047863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F5D4B96-2758-411A-AFE2-74E057B47C07}" type="datetimeFigureOut">
              <a:rPr lang="ru-RU" smtClean="0"/>
              <a:t>13.12.2021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6B8C529-FD10-4D0E-B78E-1CF091A86B1C}" type="slidenum">
              <a:rPr lang="ru-RU" smtClean="0"/>
              <a:t>‹#›</a:t>
            </a:fld>
            <a:endParaRPr lang="ru-RU"/>
          </a:p>
        </p:txBody>
      </p:sp>
    </p:spTree>
    <p:extLst>
      <p:ext uri="{BB962C8B-B14F-4D97-AF65-F5344CB8AC3E}">
        <p14:creationId xmlns:p14="http://schemas.microsoft.com/office/powerpoint/2010/main" val="16856281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F5D4B96-2758-411A-AFE2-74E057B47C07}" type="datetimeFigureOut">
              <a:rPr lang="ru-RU" smtClean="0"/>
              <a:t>13.12.2021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6B8C529-FD10-4D0E-B78E-1CF091A86B1C}" type="slidenum">
              <a:rPr lang="ru-RU" smtClean="0"/>
              <a:t>‹#›</a:t>
            </a:fld>
            <a:endParaRPr lang="ru-RU"/>
          </a:p>
        </p:txBody>
      </p:sp>
    </p:spTree>
    <p:extLst>
      <p:ext uri="{BB962C8B-B14F-4D97-AF65-F5344CB8AC3E}">
        <p14:creationId xmlns:p14="http://schemas.microsoft.com/office/powerpoint/2010/main" val="8087238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1F5D4B96-2758-411A-AFE2-74E057B47C07}" type="datetimeFigureOut">
              <a:rPr lang="ru-RU" smtClean="0"/>
              <a:t>13.12.2021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A6B8C529-FD10-4D0E-B78E-1CF091A86B1C}" type="slidenum">
              <a:rPr lang="ru-RU" smtClean="0"/>
              <a:t>‹#›</a:t>
            </a:fld>
            <a:endParaRPr lang="ru-RU"/>
          </a:p>
        </p:txBody>
      </p:sp>
    </p:spTree>
    <p:extLst>
      <p:ext uri="{BB962C8B-B14F-4D97-AF65-F5344CB8AC3E}">
        <p14:creationId xmlns:p14="http://schemas.microsoft.com/office/powerpoint/2010/main" val="14160537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1F5D4B96-2758-411A-AFE2-74E057B47C07}" type="datetimeFigureOut">
              <a:rPr lang="ru-RU" smtClean="0"/>
              <a:t>13.12.2021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A6B8C529-FD10-4D0E-B78E-1CF091A86B1C}" type="slidenum">
              <a:rPr lang="ru-RU" smtClean="0"/>
              <a:t>‹#›</a:t>
            </a:fld>
            <a:endParaRPr lang="ru-RU"/>
          </a:p>
        </p:txBody>
      </p:sp>
    </p:spTree>
    <p:extLst>
      <p:ext uri="{BB962C8B-B14F-4D97-AF65-F5344CB8AC3E}">
        <p14:creationId xmlns:p14="http://schemas.microsoft.com/office/powerpoint/2010/main" val="15947426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F5D4B96-2758-411A-AFE2-74E057B47C07}" type="datetimeFigureOut">
              <a:rPr lang="ru-RU" smtClean="0"/>
              <a:t>13.12.2021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A6B8C529-FD10-4D0E-B78E-1CF091A86B1C}" type="slidenum">
              <a:rPr lang="ru-RU" smtClean="0"/>
              <a:t>‹#›</a:t>
            </a:fld>
            <a:endParaRPr lang="ru-RU"/>
          </a:p>
        </p:txBody>
      </p:sp>
    </p:spTree>
    <p:extLst>
      <p:ext uri="{BB962C8B-B14F-4D97-AF65-F5344CB8AC3E}">
        <p14:creationId xmlns:p14="http://schemas.microsoft.com/office/powerpoint/2010/main" val="26864048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F5D4B96-2758-411A-AFE2-74E057B47C07}" type="datetimeFigureOut">
              <a:rPr lang="ru-RU" smtClean="0"/>
              <a:t>13.12.2021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6B8C529-FD10-4D0E-B78E-1CF091A86B1C}" type="slidenum">
              <a:rPr lang="ru-RU" smtClean="0"/>
              <a:t>‹#›</a:t>
            </a:fld>
            <a:endParaRPr lang="ru-RU"/>
          </a:p>
        </p:txBody>
      </p:sp>
    </p:spTree>
    <p:extLst>
      <p:ext uri="{BB962C8B-B14F-4D97-AF65-F5344CB8AC3E}">
        <p14:creationId xmlns:p14="http://schemas.microsoft.com/office/powerpoint/2010/main" val="12275339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F5D4B96-2758-411A-AFE2-74E057B47C07}" type="datetimeFigureOut">
              <a:rPr lang="ru-RU" smtClean="0"/>
              <a:t>13.12.2021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6B8C529-FD10-4D0E-B78E-1CF091A86B1C}" type="slidenum">
              <a:rPr lang="ru-RU" smtClean="0"/>
              <a:t>‹#›</a:t>
            </a:fld>
            <a:endParaRPr lang="ru-RU"/>
          </a:p>
        </p:txBody>
      </p:sp>
    </p:spTree>
    <p:extLst>
      <p:ext uri="{BB962C8B-B14F-4D97-AF65-F5344CB8AC3E}">
        <p14:creationId xmlns:p14="http://schemas.microsoft.com/office/powerpoint/2010/main" val="623554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5D4B96-2758-411A-AFE2-74E057B47C07}" type="datetimeFigureOut">
              <a:rPr lang="ru-RU" smtClean="0"/>
              <a:t>13.12.2021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B8C529-FD10-4D0E-B78E-1CF091A86B1C}" type="slidenum">
              <a:rPr lang="ru-RU" smtClean="0"/>
              <a:t>‹#›</a:t>
            </a:fld>
            <a:endParaRPr lang="ru-RU"/>
          </a:p>
        </p:txBody>
      </p:sp>
    </p:spTree>
    <p:extLst>
      <p:ext uri="{BB962C8B-B14F-4D97-AF65-F5344CB8AC3E}">
        <p14:creationId xmlns:p14="http://schemas.microsoft.com/office/powerpoint/2010/main" val="9059911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slide" Target="slide15.xml"/><Relationship Id="rId13" Type="http://schemas.openxmlformats.org/officeDocument/2006/relationships/slide" Target="slide20.xml"/><Relationship Id="rId18" Type="http://schemas.openxmlformats.org/officeDocument/2006/relationships/slide" Target="slide3.xml"/><Relationship Id="rId3" Type="http://schemas.openxmlformats.org/officeDocument/2006/relationships/slide" Target="slide11.xml"/><Relationship Id="rId7" Type="http://schemas.openxmlformats.org/officeDocument/2006/relationships/slide" Target="slide14.xml"/><Relationship Id="rId12" Type="http://schemas.openxmlformats.org/officeDocument/2006/relationships/slide" Target="slide19.xml"/><Relationship Id="rId17" Type="http://schemas.openxmlformats.org/officeDocument/2006/relationships/slide" Target="slide24.xml"/><Relationship Id="rId2" Type="http://schemas.openxmlformats.org/officeDocument/2006/relationships/image" Target="../media/image4.jpg"/><Relationship Id="rId16" Type="http://schemas.openxmlformats.org/officeDocument/2006/relationships/slide" Target="slide23.xml"/><Relationship Id="rId1" Type="http://schemas.openxmlformats.org/officeDocument/2006/relationships/slideLayout" Target="../slideLayouts/slideLayout2.xml"/><Relationship Id="rId6" Type="http://schemas.openxmlformats.org/officeDocument/2006/relationships/slide" Target="slide13.xml"/><Relationship Id="rId11" Type="http://schemas.openxmlformats.org/officeDocument/2006/relationships/slide" Target="slide18.xml"/><Relationship Id="rId5" Type="http://schemas.openxmlformats.org/officeDocument/2006/relationships/hyperlink" Target="http://moemesto.ru/Selihova/file/13392637/DaNet.doc" TargetMode="External"/><Relationship Id="rId15" Type="http://schemas.openxmlformats.org/officeDocument/2006/relationships/slide" Target="slide22.xml"/><Relationship Id="rId10" Type="http://schemas.openxmlformats.org/officeDocument/2006/relationships/slide" Target="slide17.xml"/><Relationship Id="rId4" Type="http://schemas.openxmlformats.org/officeDocument/2006/relationships/slide" Target="slide12.xml"/><Relationship Id="rId9" Type="http://schemas.openxmlformats.org/officeDocument/2006/relationships/slide" Target="slide16.xml"/><Relationship Id="rId14" Type="http://schemas.openxmlformats.org/officeDocument/2006/relationships/slide" Target="slide21.xml"/></Relationships>
</file>

<file path=ppt/slides/_rels/slide11.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hyperlink" Target="http://www.trizminsk.org/e/prs/233021.htm"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hyperlink" Target="http://www.trizminsk.org/e/prs/233021.htm"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hyperlink" Target="http://edu.direktor.ru/"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hyperlink" Target="http://edu.direktor.ru/"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hyperlink" Target="http://letopisi.ru/"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hyperlink" Target="http://festival.1september.ru/"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hyperlink" Target="http://festival.1september.ru/"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openxmlformats.org/officeDocument/2006/relationships/slide" Target="slide30.xml"/><Relationship Id="rId13" Type="http://schemas.openxmlformats.org/officeDocument/2006/relationships/slide" Target="slide35.xml"/><Relationship Id="rId18" Type="http://schemas.openxmlformats.org/officeDocument/2006/relationships/slide" Target="slide39.xml"/><Relationship Id="rId3" Type="http://schemas.openxmlformats.org/officeDocument/2006/relationships/slide" Target="slide25.xml"/><Relationship Id="rId7" Type="http://schemas.openxmlformats.org/officeDocument/2006/relationships/slide" Target="slide29.xml"/><Relationship Id="rId12" Type="http://schemas.openxmlformats.org/officeDocument/2006/relationships/slide" Target="slide34.xml"/><Relationship Id="rId17" Type="http://schemas.openxmlformats.org/officeDocument/2006/relationships/hyperlink" Target="http://moemesto.ru/Selihova/file/13421235/konstruktor_protivopolog.doc" TargetMode="External"/><Relationship Id="rId2" Type="http://schemas.openxmlformats.org/officeDocument/2006/relationships/image" Target="../media/image4.jpg"/><Relationship Id="rId16" Type="http://schemas.openxmlformats.org/officeDocument/2006/relationships/slide" Target="slide38.xml"/><Relationship Id="rId1" Type="http://schemas.openxmlformats.org/officeDocument/2006/relationships/slideLayout" Target="../slideLayouts/slideLayout2.xml"/><Relationship Id="rId6" Type="http://schemas.openxmlformats.org/officeDocument/2006/relationships/slide" Target="slide28.xml"/><Relationship Id="rId11" Type="http://schemas.openxmlformats.org/officeDocument/2006/relationships/slide" Target="slide33.xml"/><Relationship Id="rId5" Type="http://schemas.openxmlformats.org/officeDocument/2006/relationships/slide" Target="slide27.xml"/><Relationship Id="rId15" Type="http://schemas.openxmlformats.org/officeDocument/2006/relationships/slide" Target="slide37.xml"/><Relationship Id="rId10" Type="http://schemas.openxmlformats.org/officeDocument/2006/relationships/slide" Target="slide32.xml"/><Relationship Id="rId19" Type="http://schemas.openxmlformats.org/officeDocument/2006/relationships/slide" Target="slide10.xml"/><Relationship Id="rId4" Type="http://schemas.openxmlformats.org/officeDocument/2006/relationships/slide" Target="slide26.xml"/><Relationship Id="rId9" Type="http://schemas.openxmlformats.org/officeDocument/2006/relationships/slide" Target="slide31.xml"/><Relationship Id="rId14" Type="http://schemas.openxmlformats.org/officeDocument/2006/relationships/slide" Target="slide36.xml"/></Relationships>
</file>

<file path=ppt/slides/_rels/slide25.xml.rels><?xml version="1.0" encoding="UTF-8" standalone="yes"?>
<Relationships xmlns="http://schemas.openxmlformats.org/package/2006/relationships"><Relationship Id="rId3" Type="http://schemas.openxmlformats.org/officeDocument/2006/relationships/slide" Target="slide24.xml"/><Relationship Id="rId2" Type="http://schemas.openxmlformats.org/officeDocument/2006/relationships/hyperlink" Target="http://www.trizminsk.org/e/prs/233021.htm"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slide" Target="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slide" Target="slide24.xml"/><Relationship Id="rId2" Type="http://schemas.openxmlformats.org/officeDocument/2006/relationships/hyperlink" Target="http://www.kmspb.narod.ru/posobie/insert.htm"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slide" Target="slide24.xml"/><Relationship Id="rId2" Type="http://schemas.openxmlformats.org/officeDocument/2006/relationships/hyperlink" Target="http://edu.direktor.ru/"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slide" Target="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slide" Target="slide9.xml"/><Relationship Id="rId3" Type="http://schemas.openxmlformats.org/officeDocument/2006/relationships/slide" Target="slide4.xml"/><Relationship Id="rId7" Type="http://schemas.openxmlformats.org/officeDocument/2006/relationships/slide" Target="slide8.xml"/><Relationship Id="rId2" Type="http://schemas.openxmlformats.org/officeDocument/2006/relationships/image" Target="../media/image4.jpg"/><Relationship Id="rId1" Type="http://schemas.openxmlformats.org/officeDocument/2006/relationships/slideLayout" Target="../slideLayouts/slideLayout2.xml"/><Relationship Id="rId6" Type="http://schemas.openxmlformats.org/officeDocument/2006/relationships/slide" Target="slide7.xml"/><Relationship Id="rId5" Type="http://schemas.openxmlformats.org/officeDocument/2006/relationships/slide" Target="slide6.xml"/><Relationship Id="rId4" Type="http://schemas.openxmlformats.org/officeDocument/2006/relationships/slide" Target="slide5.xml"/><Relationship Id="rId9" Type="http://schemas.openxmlformats.org/officeDocument/2006/relationships/slide" Target="slide10.xml"/></Relationships>
</file>

<file path=ppt/slides/_rels/slide30.xml.rels><?xml version="1.0" encoding="UTF-8" standalone="yes"?>
<Relationships xmlns="http://schemas.openxmlformats.org/package/2006/relationships"><Relationship Id="rId3" Type="http://schemas.openxmlformats.org/officeDocument/2006/relationships/slide" Target="slide24.xml"/><Relationship Id="rId2" Type="http://schemas.openxmlformats.org/officeDocument/2006/relationships/hyperlink" Target="http://www.trizminsk.org/e/prs/233021.htm"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slide" Target="slide24.xml"/><Relationship Id="rId2" Type="http://schemas.openxmlformats.org/officeDocument/2006/relationships/hyperlink" Target="http://www.trizminsk.org/e/prs/233021.htm"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slide" Target="slide24.xml"/><Relationship Id="rId2" Type="http://schemas.openxmlformats.org/officeDocument/2006/relationships/hyperlink" Target="http://letopisi.ru/"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slide" Target="slide24.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slide" Target="slide24.xml"/><Relationship Id="rId2" Type="http://schemas.openxmlformats.org/officeDocument/2006/relationships/hyperlink" Target="http://www.trizminsk.org/e/prs/233021.htm"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slide" Target="slide2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slide" Target="slide2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slide" Target="slide2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slide" Target="slide24.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8" Type="http://schemas.openxmlformats.org/officeDocument/2006/relationships/slide" Target="slide44.xml"/><Relationship Id="rId3" Type="http://schemas.openxmlformats.org/officeDocument/2006/relationships/hyperlink" Target="http://moemesto.ru/Selihova/file/13421213/ideal.doc" TargetMode="External"/><Relationship Id="rId7" Type="http://schemas.openxmlformats.org/officeDocument/2006/relationships/slide" Target="slide43.xml"/><Relationship Id="rId12" Type="http://schemas.openxmlformats.org/officeDocument/2006/relationships/slide" Target="slide24.xml"/><Relationship Id="rId2" Type="http://schemas.openxmlformats.org/officeDocument/2006/relationships/image" Target="../media/image4.jpg"/><Relationship Id="rId1" Type="http://schemas.openxmlformats.org/officeDocument/2006/relationships/slideLayout" Target="../slideLayouts/slideLayout2.xml"/><Relationship Id="rId6" Type="http://schemas.openxmlformats.org/officeDocument/2006/relationships/slide" Target="slide30.xml"/><Relationship Id="rId11" Type="http://schemas.openxmlformats.org/officeDocument/2006/relationships/slide" Target="slide47.xml"/><Relationship Id="rId5" Type="http://schemas.openxmlformats.org/officeDocument/2006/relationships/slide" Target="slide41.xml"/><Relationship Id="rId10" Type="http://schemas.openxmlformats.org/officeDocument/2006/relationships/slide" Target="slide46.xml"/><Relationship Id="rId4" Type="http://schemas.openxmlformats.org/officeDocument/2006/relationships/slide" Target="slide40.xml"/><Relationship Id="rId9" Type="http://schemas.openxmlformats.org/officeDocument/2006/relationships/slide" Target="slide45.xml"/></Relationships>
</file>

<file path=ppt/slides/_rels/slide4.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slide" Target="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slide" Target="slide3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slide" Target="slide39.xml"/><Relationship Id="rId2" Type="http://schemas.openxmlformats.org/officeDocument/2006/relationships/hyperlink" Target="http://www.trizminsk.org/e/prs/233021.htm" TargetMode="Externa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slide" Target="slide39.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slide" Target="slide39.xml"/><Relationship Id="rId2" Type="http://schemas.openxmlformats.org/officeDocument/2006/relationships/hyperlink" Target="http://www.kmspb.narod.ru./posobie/priem.htm" TargetMode="Externa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slide" Target="slide39.xml"/><Relationship Id="rId2" Type="http://schemas.openxmlformats.org/officeDocument/2006/relationships/hyperlink" Target="http://www.kmspb.narod.ru./posobie/priem.htm" TargetMode="Externa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slide" Target="slide39.xml"/><Relationship Id="rId2" Type="http://schemas.openxmlformats.org/officeDocument/2006/relationships/hyperlink" Target="http://www.superidea.ru/" TargetMode="Externa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8" Type="http://schemas.openxmlformats.org/officeDocument/2006/relationships/slide" Target="slide39.xml"/><Relationship Id="rId3" Type="http://schemas.openxmlformats.org/officeDocument/2006/relationships/slide" Target="slide48.xml"/><Relationship Id="rId7" Type="http://schemas.openxmlformats.org/officeDocument/2006/relationships/slide" Target="slide52.xml"/><Relationship Id="rId2" Type="http://schemas.openxmlformats.org/officeDocument/2006/relationships/image" Target="../media/image4.jpg"/><Relationship Id="rId1" Type="http://schemas.openxmlformats.org/officeDocument/2006/relationships/slideLayout" Target="../slideLayouts/slideLayout2.xml"/><Relationship Id="rId6" Type="http://schemas.openxmlformats.org/officeDocument/2006/relationships/slide" Target="slide51.xml"/><Relationship Id="rId5" Type="http://schemas.openxmlformats.org/officeDocument/2006/relationships/slide" Target="slide50.xml"/><Relationship Id="rId4" Type="http://schemas.openxmlformats.org/officeDocument/2006/relationships/slide" Target="slide49.xml"/></Relationships>
</file>

<file path=ppt/slides/_rels/slide48.xml.rels><?xml version="1.0" encoding="UTF-8" standalone="yes"?>
<Relationships xmlns="http://schemas.openxmlformats.org/package/2006/relationships"><Relationship Id="rId3" Type="http://schemas.openxmlformats.org/officeDocument/2006/relationships/slide" Target="slide47.xml"/><Relationship Id="rId2" Type="http://schemas.openxmlformats.org/officeDocument/2006/relationships/hyperlink" Target="http://www.school38.org/index.php/workshop/231-master-klass-lispolzovanie-priemov-triz-v-nachalnoj-shkoler" TargetMode="Externa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slide" Target="slide47.xml"/><Relationship Id="rId2" Type="http://schemas.openxmlformats.org/officeDocument/2006/relationships/hyperlink" Target="http://www.school38.org/index.php/workshop/231-master-klass-lispolzovanie-priemov-triz-v-nachalnoj-shkoler"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slide" Target="slide47.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slide" Target="slide47.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8" Type="http://schemas.openxmlformats.org/officeDocument/2006/relationships/slide" Target="slide58.xml"/><Relationship Id="rId3" Type="http://schemas.openxmlformats.org/officeDocument/2006/relationships/slide" Target="slide53.xml"/><Relationship Id="rId7" Type="http://schemas.openxmlformats.org/officeDocument/2006/relationships/slide" Target="slide57.xml"/><Relationship Id="rId2" Type="http://schemas.openxmlformats.org/officeDocument/2006/relationships/image" Target="../media/image4.jpg"/><Relationship Id="rId1" Type="http://schemas.openxmlformats.org/officeDocument/2006/relationships/slideLayout" Target="../slideLayouts/slideLayout2.xml"/><Relationship Id="rId6" Type="http://schemas.openxmlformats.org/officeDocument/2006/relationships/slide" Target="slide56.xml"/><Relationship Id="rId5" Type="http://schemas.openxmlformats.org/officeDocument/2006/relationships/slide" Target="slide55.xml"/><Relationship Id="rId4" Type="http://schemas.openxmlformats.org/officeDocument/2006/relationships/slide" Target="slide54.xml"/><Relationship Id="rId9" Type="http://schemas.openxmlformats.org/officeDocument/2006/relationships/slide" Target="slide47.xml"/></Relationships>
</file>

<file path=ppt/slides/_rels/slide53.xml.rels><?xml version="1.0" encoding="UTF-8" standalone="yes"?>
<Relationships xmlns="http://schemas.openxmlformats.org/package/2006/relationships"><Relationship Id="rId3" Type="http://schemas.openxmlformats.org/officeDocument/2006/relationships/hyperlink" Target="http://moemesto.ru/Selihova/file/13479406/%D0%B8%D0%BD%D1%82%D0%B5%D0%BB%D0%BB%D0%B5%D0%BA%D1%82-%D0%BA%D0%B0%D1%80%D1%82%D1%8B%20%D1%88%D0%B0%D0%B3%202.doc" TargetMode="External"/><Relationship Id="rId7" Type="http://schemas.openxmlformats.org/officeDocument/2006/relationships/slide" Target="slide52.xml"/><Relationship Id="rId2" Type="http://schemas.openxmlformats.org/officeDocument/2006/relationships/hyperlink" Target="http://moemesto.ru/Selihova/file/13479391/%D0%B8%D0%BD%D1%82%D0%B5%D0%BB%D0%BB%D0%B5%D0%BA%D1%82-%D0%BA%D0%B0%D1%80%D1%82%D1%8B%201%20%D1%88%D0%B0%D0%B3.doc" TargetMode="External"/><Relationship Id="rId1" Type="http://schemas.openxmlformats.org/officeDocument/2006/relationships/slideLayout" Target="../slideLayouts/slideLayout2.xml"/><Relationship Id="rId6" Type="http://schemas.openxmlformats.org/officeDocument/2006/relationships/hyperlink" Target="http://moemesto.ru/Selihova/file/13479410/%D0%B8%D0%BD%D1%82%D0%B5%D0%BB%D0%BB%D0%B5%D0%BA%D1%82-%D0%BA%D0%B0%D1%80%D1%82%D1%8B%20%D1%88%D0%B0%D0%B3%205.doc" TargetMode="External"/><Relationship Id="rId5" Type="http://schemas.openxmlformats.org/officeDocument/2006/relationships/hyperlink" Target="http://moemesto.ru/Selihova/file/13479408/%D0%B8%D0%BD%D1%82%D0%B5%D0%BB%D0%BB%D0%B5%D0%BA%D1%82-%D0%BA%D0%B0%D1%80%D1%82%D1%8B%20%D1%88%D0%B0%D0%B3%204.doc" TargetMode="External"/><Relationship Id="rId4" Type="http://schemas.openxmlformats.org/officeDocument/2006/relationships/hyperlink" Target="http://moemesto.ru/Selihova/file/13479407/%D0%B8%D0%BD%D1%82%D0%B5%D0%BB%D0%BB%D0%B5%D0%BA%D1%82-%D0%BA%D0%B0%D1%80%D1%82%D1%8B%20%D1%88%D0%B0%D0%B3%203.doc" TargetMode="External"/></Relationships>
</file>

<file path=ppt/slides/_rels/slide54.xml.rels><?xml version="1.0" encoding="UTF-8" standalone="yes"?>
<Relationships xmlns="http://schemas.openxmlformats.org/package/2006/relationships"><Relationship Id="rId3" Type="http://schemas.openxmlformats.org/officeDocument/2006/relationships/slide" Target="slide52.xml"/><Relationship Id="rId2" Type="http://schemas.openxmlformats.org/officeDocument/2006/relationships/hyperlink" Target="http://edu.direktor.ru/" TargetMode="Externa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slide" Target="slide52.xml"/><Relationship Id="rId2" Type="http://schemas.openxmlformats.org/officeDocument/2006/relationships/hyperlink" Target="http://www.trizminsk.org/e/prs/233021.htm" TargetMode="Externa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slide" Target="slide52.xml"/><Relationship Id="rId2" Type="http://schemas.openxmlformats.org/officeDocument/2006/relationships/hyperlink" Target="http://www.kmspb.narod.ru./posobie/priem.htm" TargetMode="Externa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slide" Target="slide52.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8" Type="http://schemas.openxmlformats.org/officeDocument/2006/relationships/slide" Target="slide64.xml"/><Relationship Id="rId3" Type="http://schemas.openxmlformats.org/officeDocument/2006/relationships/slide" Target="slide59.xml"/><Relationship Id="rId7" Type="http://schemas.openxmlformats.org/officeDocument/2006/relationships/slide" Target="slide63.xml"/><Relationship Id="rId2" Type="http://schemas.openxmlformats.org/officeDocument/2006/relationships/image" Target="../media/image4.jpg"/><Relationship Id="rId1" Type="http://schemas.openxmlformats.org/officeDocument/2006/relationships/slideLayout" Target="../slideLayouts/slideLayout2.xml"/><Relationship Id="rId6" Type="http://schemas.openxmlformats.org/officeDocument/2006/relationships/slide" Target="slide62.xml"/><Relationship Id="rId5" Type="http://schemas.openxmlformats.org/officeDocument/2006/relationships/slide" Target="slide61.xml"/><Relationship Id="rId4" Type="http://schemas.openxmlformats.org/officeDocument/2006/relationships/slide" Target="slide60.xml"/><Relationship Id="rId9" Type="http://schemas.openxmlformats.org/officeDocument/2006/relationships/slide" Target="slide52.xml"/></Relationships>
</file>

<file path=ppt/slides/_rels/slide59.xml.rels><?xml version="1.0" encoding="UTF-8" standalone="yes"?>
<Relationships xmlns="http://schemas.openxmlformats.org/package/2006/relationships"><Relationship Id="rId2" Type="http://schemas.openxmlformats.org/officeDocument/2006/relationships/slide" Target="slide5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slide" Target="slide58.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slide" Target="slide58.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slide" Target="slide58.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slide" Target="slide58.xml"/><Relationship Id="rId2" Type="http://schemas.openxmlformats.org/officeDocument/2006/relationships/hyperlink" Target="http://www.kmspb.narod.ru./posobie/priem.htm" TargetMode="Externa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8" Type="http://schemas.openxmlformats.org/officeDocument/2006/relationships/slide" Target="slide69.xml"/><Relationship Id="rId13" Type="http://schemas.openxmlformats.org/officeDocument/2006/relationships/slide" Target="slide74.xml"/><Relationship Id="rId3" Type="http://schemas.openxmlformats.org/officeDocument/2006/relationships/hyperlink" Target="http://moemesto.ru/Selihova/file/13421426/telegramma.doc" TargetMode="External"/><Relationship Id="rId7" Type="http://schemas.openxmlformats.org/officeDocument/2006/relationships/slide" Target="slide68.xml"/><Relationship Id="rId12" Type="http://schemas.openxmlformats.org/officeDocument/2006/relationships/slide" Target="slide73.xml"/><Relationship Id="rId2" Type="http://schemas.openxmlformats.org/officeDocument/2006/relationships/image" Target="../media/image4.jpg"/><Relationship Id="rId1" Type="http://schemas.openxmlformats.org/officeDocument/2006/relationships/slideLayout" Target="../slideLayouts/slideLayout2.xml"/><Relationship Id="rId6" Type="http://schemas.openxmlformats.org/officeDocument/2006/relationships/slide" Target="slide67.xml"/><Relationship Id="rId11" Type="http://schemas.openxmlformats.org/officeDocument/2006/relationships/slide" Target="slide72.xml"/><Relationship Id="rId5" Type="http://schemas.openxmlformats.org/officeDocument/2006/relationships/slide" Target="slide66.xml"/><Relationship Id="rId15" Type="http://schemas.openxmlformats.org/officeDocument/2006/relationships/slide" Target="slide58.xml"/><Relationship Id="rId10" Type="http://schemas.openxmlformats.org/officeDocument/2006/relationships/slide" Target="slide71.xml"/><Relationship Id="rId4" Type="http://schemas.openxmlformats.org/officeDocument/2006/relationships/slide" Target="slide65.xml"/><Relationship Id="rId9" Type="http://schemas.openxmlformats.org/officeDocument/2006/relationships/slide" Target="slide70.xml"/><Relationship Id="rId14" Type="http://schemas.openxmlformats.org/officeDocument/2006/relationships/slide" Target="slide75.xml"/></Relationships>
</file>

<file path=ppt/slides/_rels/slide65.xml.rels><?xml version="1.0" encoding="UTF-8" standalone="yes"?>
<Relationships xmlns="http://schemas.openxmlformats.org/package/2006/relationships"><Relationship Id="rId3" Type="http://schemas.openxmlformats.org/officeDocument/2006/relationships/slide" Target="slide64.xml"/><Relationship Id="rId2" Type="http://schemas.openxmlformats.org/officeDocument/2006/relationships/hyperlink" Target="http://edu.of.ru/" TargetMode="Externa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slide" Target="slide64.xml"/><Relationship Id="rId2" Type="http://schemas.openxmlformats.org/officeDocument/2006/relationships/hyperlink" Target="http://edu.direktor.ru/" TargetMode="Externa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slide" Target="slide64.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slide" Target="slide64.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slide" Target="slide64.xml"/><Relationship Id="rId2" Type="http://schemas.openxmlformats.org/officeDocument/2006/relationships/hyperlink" Target="http://festival.1september.ru/articles/513374/"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slide" Target="slide64.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3" Type="http://schemas.openxmlformats.org/officeDocument/2006/relationships/slide" Target="slide64.xml"/><Relationship Id="rId2" Type="http://schemas.openxmlformats.org/officeDocument/2006/relationships/hyperlink" Target="http://www.openclass.ru/wiki-pages/28430" TargetMode="Externa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slide" Target="slide64.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slide" Target="slide64.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slide" Target="slide64.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slide" Target="slide6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r="-3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3792" y="2276872"/>
            <a:ext cx="7772400" cy="1470025"/>
          </a:xfrm>
        </p:spPr>
        <p:txBody>
          <a:bodyPr>
            <a:noAutofit/>
            <a:scene3d>
              <a:camera prst="orthographicFront"/>
              <a:lightRig rig="soft" dir="t">
                <a:rot lat="0" lon="0" rev="10800000"/>
              </a:lightRig>
            </a:scene3d>
            <a:sp3d>
              <a:bevelT w="27940" h="12700"/>
              <a:contourClr>
                <a:srgbClr val="DDDDDD"/>
              </a:contourClr>
            </a:sp3d>
          </a:bodyPr>
          <a:lstStyle/>
          <a:p>
            <a:r>
              <a:rPr lang="ru-RU" sz="6000" b="1" spc="150" dirty="0" smtClean="0">
                <a:ln w="11430"/>
                <a:solidFill>
                  <a:srgbClr val="006600"/>
                </a:solidFill>
                <a:effectLst>
                  <a:outerShdw blurRad="25400" algn="tl" rotWithShape="0">
                    <a:srgbClr val="000000">
                      <a:alpha val="43000"/>
                    </a:srgbClr>
                  </a:outerShdw>
                </a:effectLst>
              </a:rPr>
              <a:t>Конструктор урока          по ФГОС</a:t>
            </a:r>
            <a:br>
              <a:rPr lang="ru-RU" sz="6000" b="1" spc="150" dirty="0" smtClean="0">
                <a:ln w="11430"/>
                <a:solidFill>
                  <a:srgbClr val="006600"/>
                </a:solidFill>
                <a:effectLst>
                  <a:outerShdw blurRad="25400" algn="tl" rotWithShape="0">
                    <a:srgbClr val="000000">
                      <a:alpha val="43000"/>
                    </a:srgbClr>
                  </a:outerShdw>
                </a:effectLst>
              </a:rPr>
            </a:br>
            <a:r>
              <a:rPr lang="ru-RU" sz="6000" b="1" spc="150" dirty="0" smtClean="0">
                <a:ln w="11430"/>
                <a:solidFill>
                  <a:srgbClr val="006600"/>
                </a:solidFill>
                <a:effectLst>
                  <a:outerShdw blurRad="25400" algn="tl" rotWithShape="0">
                    <a:srgbClr val="000000">
                      <a:alpha val="43000"/>
                    </a:srgbClr>
                  </a:outerShdw>
                </a:effectLst>
              </a:rPr>
              <a:t>Приемы и техники</a:t>
            </a:r>
            <a:br>
              <a:rPr lang="ru-RU" sz="6000" b="1" spc="150" dirty="0" smtClean="0">
                <a:ln w="11430"/>
                <a:solidFill>
                  <a:srgbClr val="006600"/>
                </a:solidFill>
                <a:effectLst>
                  <a:outerShdw blurRad="25400" algn="tl" rotWithShape="0">
                    <a:srgbClr val="000000">
                      <a:alpha val="43000"/>
                    </a:srgbClr>
                  </a:outerShdw>
                </a:effectLst>
              </a:rPr>
            </a:br>
            <a:endParaRPr lang="ru-RU" sz="6000" b="1" spc="150" dirty="0">
              <a:ln w="11430"/>
              <a:solidFill>
                <a:srgbClr val="006600"/>
              </a:solidFill>
              <a:effectLst>
                <a:outerShdw blurRad="25400" algn="tl" rotWithShape="0">
                  <a:srgbClr val="000000">
                    <a:alpha val="43000"/>
                  </a:srgbClr>
                </a:outerShdw>
              </a:effectLst>
            </a:endParaRPr>
          </a:p>
        </p:txBody>
      </p:sp>
      <p:sp>
        <p:nvSpPr>
          <p:cNvPr id="5" name="Дата 4"/>
          <p:cNvSpPr>
            <a:spLocks noGrp="1"/>
          </p:cNvSpPr>
          <p:nvPr>
            <p:ph type="dt" sz="half" idx="10"/>
          </p:nvPr>
        </p:nvSpPr>
        <p:spPr>
          <a:xfrm>
            <a:off x="1475656" y="404664"/>
            <a:ext cx="6048672" cy="504056"/>
          </a:xfrm>
        </p:spPr>
        <p:txBody>
          <a:bodyPr/>
          <a:lstStyle/>
          <a:p>
            <a:pPr algn="ctr"/>
            <a:fld id="{44700B59-FC39-400A-A43F-2EDDE4DE5770}" type="datetime4">
              <a:rPr lang="ru-RU" sz="3600" b="1" i="1" smtClean="0">
                <a:solidFill>
                  <a:srgbClr val="FFFF00"/>
                </a:solidFill>
              </a:rPr>
              <a:pPr algn="ctr"/>
              <a:t>13 декабря 2021 г.</a:t>
            </a:fld>
            <a:endParaRPr lang="ru-RU" sz="3600" b="1" i="1" dirty="0">
              <a:solidFill>
                <a:srgbClr val="FFFF00"/>
              </a:solidFill>
            </a:endParaRPr>
          </a:p>
        </p:txBody>
      </p:sp>
      <p:sp>
        <p:nvSpPr>
          <p:cNvPr id="6" name="Подзаголовок 2"/>
          <p:cNvSpPr>
            <a:spLocks noGrp="1"/>
          </p:cNvSpPr>
          <p:nvPr>
            <p:ph type="subTitle" idx="1"/>
          </p:nvPr>
        </p:nvSpPr>
        <p:spPr>
          <a:xfrm>
            <a:off x="1299592" y="4238749"/>
            <a:ext cx="6400800" cy="1752600"/>
          </a:xfrm>
        </p:spPr>
        <p:txBody>
          <a:bodyPr>
            <a:normAutofit/>
          </a:bodyPr>
          <a:lstStyle/>
          <a:p>
            <a:pPr algn="r">
              <a:spcBef>
                <a:spcPts val="0"/>
              </a:spcBef>
            </a:pPr>
            <a:endParaRPr lang="ru-RU" sz="2400" b="1" dirty="0">
              <a:solidFill>
                <a:srgbClr val="002060"/>
              </a:solidFill>
              <a:latin typeface="Segoe Print" panose="02000600000000000000" pitchFamily="2" charset="0"/>
            </a:endParaRPr>
          </a:p>
        </p:txBody>
      </p:sp>
    </p:spTree>
    <p:extLst>
      <p:ext uri="{BB962C8B-B14F-4D97-AF65-F5344CB8AC3E}">
        <p14:creationId xmlns:p14="http://schemas.microsoft.com/office/powerpoint/2010/main" val="31355593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125760"/>
            <a:ext cx="8229600" cy="1143000"/>
          </a:xfrm>
        </p:spPr>
        <p:txBody>
          <a:bodyPr>
            <a:normAutofit fontScale="90000"/>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ru-RU" sz="6000" b="1" spc="50" dirty="0" smtClean="0">
                <a:ln w="11430"/>
                <a:solidFill>
                  <a:srgbClr val="002060"/>
                </a:solidFill>
                <a:effectLst>
                  <a:outerShdw blurRad="76200" dist="50800" dir="5400000" algn="tl" rotWithShape="0">
                    <a:srgbClr val="000000">
                      <a:alpha val="65000"/>
                    </a:srgbClr>
                  </a:outerShdw>
                </a:effectLst>
              </a:rPr>
              <a:t>2. Актуализация </a:t>
            </a:r>
            <a:r>
              <a:rPr lang="ru-RU" sz="6000" b="1" spc="50" dirty="0">
                <a:ln w="11430"/>
                <a:solidFill>
                  <a:srgbClr val="002060"/>
                </a:solidFill>
                <a:effectLst>
                  <a:outerShdw blurRad="76200" dist="50800" dir="5400000" algn="tl" rotWithShape="0">
                    <a:srgbClr val="000000">
                      <a:alpha val="65000"/>
                    </a:srgbClr>
                  </a:outerShdw>
                </a:effectLst>
              </a:rPr>
              <a:t>знаний</a:t>
            </a:r>
            <a:r>
              <a:rPr lang="ru-RU" sz="6000" b="1" spc="50" dirty="0" smtClean="0">
                <a:ln w="11430"/>
                <a:solidFill>
                  <a:srgbClr val="002060"/>
                </a:solidFill>
                <a:effectLst>
                  <a:outerShdw blurRad="76200" dist="50800" dir="5400000" algn="tl" rotWithShape="0">
                    <a:srgbClr val="000000">
                      <a:alpha val="65000"/>
                    </a:srgbClr>
                  </a:outerShdw>
                </a:effectLst>
              </a:rPr>
              <a:t> </a:t>
            </a:r>
            <a:r>
              <a:rPr lang="ru-RU"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r>
            <a:br>
              <a:rPr lang="ru-RU"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br>
            <a:endParaRPr lang="ru-RU"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graphicFrame>
        <p:nvGraphicFramePr>
          <p:cNvPr id="5" name="Объект 4"/>
          <p:cNvGraphicFramePr>
            <a:graphicFrameLocks noGrp="1"/>
          </p:cNvGraphicFramePr>
          <p:nvPr>
            <p:ph idx="1"/>
            <p:extLst>
              <p:ext uri="{D42A27DB-BD31-4B8C-83A1-F6EECF244321}">
                <p14:modId xmlns:p14="http://schemas.microsoft.com/office/powerpoint/2010/main" val="3731106167"/>
              </p:ext>
            </p:extLst>
          </p:nvPr>
        </p:nvGraphicFramePr>
        <p:xfrm>
          <a:off x="323528" y="980728"/>
          <a:ext cx="8568952" cy="5943600"/>
        </p:xfrm>
        <a:graphic>
          <a:graphicData uri="http://schemas.openxmlformats.org/drawingml/2006/table">
            <a:tbl>
              <a:tblPr firstRow="1" bandRow="1">
                <a:tableStyleId>{BC89EF96-8CEA-46FF-86C4-4CE0E7609802}</a:tableStyleId>
              </a:tblPr>
              <a:tblGrid>
                <a:gridCol w="4424951">
                  <a:extLst>
                    <a:ext uri="{9D8B030D-6E8A-4147-A177-3AD203B41FA5}">
                      <a16:colId xmlns:a16="http://schemas.microsoft.com/office/drawing/2014/main" val="20000"/>
                    </a:ext>
                  </a:extLst>
                </a:gridCol>
                <a:gridCol w="4144001">
                  <a:extLst>
                    <a:ext uri="{9D8B030D-6E8A-4147-A177-3AD203B41FA5}">
                      <a16:colId xmlns:a16="http://schemas.microsoft.com/office/drawing/2014/main" val="20001"/>
                    </a:ext>
                  </a:extLst>
                </a:gridCol>
              </a:tblGrid>
              <a:tr h="2966720">
                <a:tc>
                  <a:txBody>
                    <a:bodyPr/>
                    <a:lstStyle/>
                    <a:p>
                      <a:r>
                        <a:rPr lang="ru-RU" sz="2400" kern="1200" dirty="0" smtClean="0">
                          <a:effectLst/>
                        </a:rPr>
                        <a:t>Учитель организует:</a:t>
                      </a:r>
                      <a:endParaRPr lang="ru-RU" sz="2400" dirty="0" smtClean="0">
                        <a:effectLst/>
                      </a:endParaRPr>
                    </a:p>
                    <a:p>
                      <a:r>
                        <a:rPr lang="ru-RU" sz="2400" kern="1200" dirty="0" smtClean="0">
                          <a:effectLst/>
                        </a:rPr>
                        <a:t>актуализацию изученных способов действий, достаточных для построения нового знания, их обобщение и знаковую фиксацию;</a:t>
                      </a:r>
                      <a:endParaRPr lang="ru-RU" sz="2400" dirty="0" smtClean="0">
                        <a:effectLst/>
                      </a:endParaRPr>
                    </a:p>
                    <a:p>
                      <a:r>
                        <a:rPr lang="ru-RU" sz="2400" kern="1200" dirty="0" smtClean="0">
                          <a:effectLst/>
                        </a:rPr>
                        <a:t>актуализацию соответствующих мыслительных операций и познавательных процессов;</a:t>
                      </a:r>
                      <a:endParaRPr lang="ru-RU" sz="2400" dirty="0" smtClean="0">
                        <a:effectLst/>
                      </a:endParaRPr>
                    </a:p>
                    <a:p>
                      <a:r>
                        <a:rPr lang="ru-RU" sz="2400" kern="1200" dirty="0" smtClean="0">
                          <a:effectLst/>
                        </a:rPr>
                        <a:t>мотивацию к пробному учебному действию (“надо” - “могу” - “хочу”) и его самостоятельное осуществление.</a:t>
                      </a:r>
                      <a:endParaRPr lang="ru-RU" sz="2400" dirty="0" smtClean="0">
                        <a:effectLst/>
                      </a:endParaRPr>
                    </a:p>
                    <a:p>
                      <a:endParaRPr lang="ru-RU" sz="2400" dirty="0"/>
                    </a:p>
                  </a:txBody>
                  <a:tcPr/>
                </a:tc>
                <a:tc>
                  <a:txBody>
                    <a:bodyPr/>
                    <a:lstStyle/>
                    <a:p>
                      <a:r>
                        <a:rPr lang="ru-RU" sz="2400" u="sng" kern="1200" dirty="0" smtClean="0">
                          <a:effectLst/>
                          <a:hlinkClick r:id="rId3" action="ppaction://hlinksldjump"/>
                        </a:rPr>
                        <a:t>Цепочка признаков</a:t>
                      </a:r>
                      <a:endParaRPr lang="ru-RU" sz="2400" kern="1200" dirty="0" smtClean="0">
                        <a:effectLst/>
                      </a:endParaRPr>
                    </a:p>
                    <a:p>
                      <a:r>
                        <a:rPr lang="ru-RU" sz="2400" dirty="0" smtClean="0">
                          <a:effectLst/>
                        </a:rPr>
                        <a:t> </a:t>
                      </a:r>
                      <a:r>
                        <a:rPr lang="ru-RU" sz="2400" u="sng" kern="1200" dirty="0" smtClean="0">
                          <a:effectLst/>
                          <a:hlinkClick r:id="rId4" action="ppaction://hlinksldjump"/>
                        </a:rPr>
                        <a:t>Я беру тебя с собой</a:t>
                      </a:r>
                      <a:endParaRPr lang="ru-RU" sz="2400" dirty="0" smtClean="0">
                        <a:effectLst/>
                      </a:endParaRPr>
                    </a:p>
                    <a:p>
                      <a:r>
                        <a:rPr lang="ru-RU" sz="2400" u="sng" kern="1200" dirty="0" smtClean="0">
                          <a:effectLst/>
                          <a:hlinkClick r:id="rId5"/>
                        </a:rPr>
                        <a:t> </a:t>
                      </a:r>
                      <a:r>
                        <a:rPr lang="ru-RU" sz="2400" u="sng" kern="1200" dirty="0" smtClean="0">
                          <a:effectLst/>
                          <a:hlinkClick r:id="rId6" action="ppaction://hlinksldjump"/>
                        </a:rPr>
                        <a:t>Да - нет</a:t>
                      </a:r>
                      <a:endParaRPr lang="ru-RU" sz="2400" dirty="0" smtClean="0">
                        <a:effectLst/>
                      </a:endParaRPr>
                    </a:p>
                    <a:p>
                      <a:r>
                        <a:rPr lang="ru-RU" sz="2400" u="sng" kern="1200" dirty="0" smtClean="0">
                          <a:effectLst/>
                          <a:hlinkClick r:id="rId7" action="ppaction://hlinksldjump"/>
                        </a:rPr>
                        <a:t>Шаг за шагом</a:t>
                      </a:r>
                      <a:endParaRPr lang="ru-RU" sz="2400" dirty="0" smtClean="0">
                        <a:effectLst/>
                      </a:endParaRPr>
                    </a:p>
                    <a:p>
                      <a:r>
                        <a:rPr lang="ru-RU" sz="2400" u="sng" kern="1200" dirty="0" smtClean="0">
                          <a:effectLst/>
                          <a:hlinkClick r:id="rId8" action="ppaction://hlinksldjump"/>
                        </a:rPr>
                        <a:t>Жокей и лошадь</a:t>
                      </a:r>
                      <a:endParaRPr lang="ru-RU" sz="2400" dirty="0" smtClean="0">
                        <a:effectLst/>
                      </a:endParaRPr>
                    </a:p>
                    <a:p>
                      <a:r>
                        <a:rPr lang="ru-RU" sz="2400" u="sng" kern="1200" dirty="0" smtClean="0">
                          <a:effectLst/>
                          <a:hlinkClick r:id="rId9" action="ppaction://hlinksldjump"/>
                        </a:rPr>
                        <a:t>Толстый и тонкий вопрос</a:t>
                      </a:r>
                      <a:endParaRPr lang="ru-RU" sz="2400" dirty="0" smtClean="0">
                        <a:effectLst/>
                      </a:endParaRPr>
                    </a:p>
                    <a:p>
                      <a:r>
                        <a:rPr lang="ru-RU" sz="2400" u="sng" kern="1200" dirty="0" smtClean="0">
                          <a:effectLst/>
                          <a:hlinkClick r:id="rId10" action="ppaction://hlinksldjump"/>
                        </a:rPr>
                        <a:t>Вопросительные слова</a:t>
                      </a:r>
                      <a:endParaRPr lang="ru-RU" sz="2400" dirty="0" smtClean="0">
                        <a:effectLst/>
                      </a:endParaRPr>
                    </a:p>
                    <a:p>
                      <a:r>
                        <a:rPr lang="ru-RU" sz="2400" u="sng" kern="1200" dirty="0" smtClean="0">
                          <a:effectLst/>
                          <a:hlinkClick r:id="rId11" action="ppaction://hlinksldjump"/>
                        </a:rPr>
                        <a:t>Согласен - не согласен</a:t>
                      </a:r>
                      <a:endParaRPr lang="ru-RU" sz="2400" dirty="0" smtClean="0">
                        <a:effectLst/>
                      </a:endParaRPr>
                    </a:p>
                    <a:p>
                      <a:r>
                        <a:rPr lang="ru-RU" sz="2400" u="sng" kern="1200" dirty="0" smtClean="0">
                          <a:effectLst/>
                          <a:hlinkClick r:id="rId12" action="ppaction://hlinksldjump"/>
                        </a:rPr>
                        <a:t>До -после</a:t>
                      </a:r>
                      <a:endParaRPr lang="ru-RU" sz="2400" dirty="0" smtClean="0">
                        <a:effectLst/>
                      </a:endParaRPr>
                    </a:p>
                    <a:p>
                      <a:r>
                        <a:rPr lang="ru-RU" sz="2400" u="sng" kern="1200" dirty="0" smtClean="0">
                          <a:effectLst/>
                          <a:hlinkClick r:id="rId13" action="ppaction://hlinksldjump"/>
                        </a:rPr>
                        <a:t>Игровая цель</a:t>
                      </a:r>
                      <a:endParaRPr lang="ru-RU" sz="2400" dirty="0" smtClean="0">
                        <a:effectLst/>
                      </a:endParaRPr>
                    </a:p>
                    <a:p>
                      <a:r>
                        <a:rPr lang="ru-RU" sz="2400" u="sng" kern="1200" dirty="0" smtClean="0">
                          <a:effectLst/>
                          <a:hlinkClick r:id="rId14" action="ppaction://hlinksldjump"/>
                        </a:rPr>
                        <a:t>Корзина идей, понятий, имен</a:t>
                      </a:r>
                      <a:endParaRPr lang="ru-RU" sz="2400" dirty="0" smtClean="0">
                        <a:effectLst/>
                      </a:endParaRPr>
                    </a:p>
                    <a:p>
                      <a:r>
                        <a:rPr lang="ru-RU" sz="2400" u="sng" kern="1200" dirty="0" smtClean="0">
                          <a:effectLst/>
                          <a:hlinkClick r:id="rId15" action="ppaction://hlinksldjump"/>
                        </a:rPr>
                        <a:t>Развивающий канон</a:t>
                      </a:r>
                      <a:endParaRPr lang="ru-RU" sz="2400" dirty="0" smtClean="0">
                        <a:effectLst/>
                      </a:endParaRPr>
                    </a:p>
                    <a:p>
                      <a:r>
                        <a:rPr lang="ru-RU" sz="2400" u="sng" kern="1200" dirty="0" smtClean="0">
                          <a:effectLst/>
                          <a:hlinkClick r:id="rId16" action="ppaction://hlinksldjump"/>
                        </a:rPr>
                        <a:t>Ложная альтернатива</a:t>
                      </a:r>
                      <a:endParaRPr lang="ru-RU" sz="2400" b="0" dirty="0">
                        <a:effectLst/>
                      </a:endParaRPr>
                    </a:p>
                  </a:txBody>
                  <a:tcPr/>
                </a:tc>
                <a:extLst>
                  <a:ext uri="{0D108BD9-81ED-4DB2-BD59-A6C34878D82A}">
                    <a16:rowId xmlns:a16="http://schemas.microsoft.com/office/drawing/2014/main" val="10000"/>
                  </a:ext>
                </a:extLst>
              </a:tr>
            </a:tbl>
          </a:graphicData>
        </a:graphic>
      </p:graphicFrame>
      <p:sp>
        <p:nvSpPr>
          <p:cNvPr id="6" name="Управляющая кнопка: далее 5">
            <a:hlinkClick r:id="rId17" action="ppaction://hlinksldjump" highlightClick="1"/>
          </p:cNvPr>
          <p:cNvSpPr/>
          <p:nvPr/>
        </p:nvSpPr>
        <p:spPr>
          <a:xfrm>
            <a:off x="8100392" y="6093296"/>
            <a:ext cx="648072" cy="648072"/>
          </a:xfrm>
          <a:prstGeom prst="actionButtonForwardNex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7" name="Управляющая кнопка: назад 6">
            <a:hlinkClick r:id="rId18" action="ppaction://hlinksldjump" highlightClick="1"/>
          </p:cNvPr>
          <p:cNvSpPr/>
          <p:nvPr/>
        </p:nvSpPr>
        <p:spPr>
          <a:xfrm>
            <a:off x="7452320" y="6093296"/>
            <a:ext cx="648072" cy="648072"/>
          </a:xfrm>
          <a:prstGeom prst="actionButtonBackPrevious">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34293153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Приём  “Цепочка признаков“</a:t>
            </a:r>
            <a:br>
              <a:rPr lang="ru-RU" b="1" dirty="0" smtClean="0"/>
            </a:br>
            <a:endParaRPr lang="ru-RU" dirty="0"/>
          </a:p>
        </p:txBody>
      </p:sp>
      <p:sp>
        <p:nvSpPr>
          <p:cNvPr id="3" name="Объект 2"/>
          <p:cNvSpPr>
            <a:spLocks noGrp="1"/>
          </p:cNvSpPr>
          <p:nvPr>
            <p:ph idx="1"/>
          </p:nvPr>
        </p:nvSpPr>
        <p:spPr>
          <a:xfrm>
            <a:off x="486716" y="908720"/>
            <a:ext cx="8261747" cy="4525963"/>
          </a:xfrm>
        </p:spPr>
        <p:txBody>
          <a:bodyPr>
            <a:noAutofit/>
          </a:bodyPr>
          <a:lstStyle/>
          <a:p>
            <a:pPr marL="0" indent="0">
              <a:buNone/>
            </a:pPr>
            <a:r>
              <a:rPr lang="ru-RU" sz="1200" dirty="0" smtClean="0"/>
              <a:t>Универсальный </a:t>
            </a:r>
            <a:r>
              <a:rPr lang="ru-RU" sz="1200" dirty="0"/>
              <a:t>приём ТРИЗ, направленный на актуализацию знаний учащихся о признаках тех объектов, которые включаются в работу. </a:t>
            </a:r>
          </a:p>
          <a:p>
            <a:pPr marL="0" indent="0">
              <a:buNone/>
            </a:pPr>
            <a:r>
              <a:rPr lang="ru-RU" sz="1200" dirty="0"/>
              <a:t>Формирует: </a:t>
            </a:r>
          </a:p>
          <a:p>
            <a:pPr marL="0" lvl="0" indent="0">
              <a:buNone/>
            </a:pPr>
            <a:r>
              <a:rPr lang="ru-RU" sz="1200" dirty="0"/>
              <a:t>умение описывать объект через имена и значения признаков; </a:t>
            </a:r>
          </a:p>
          <a:p>
            <a:pPr marL="0" lvl="0" indent="0">
              <a:buNone/>
            </a:pPr>
            <a:r>
              <a:rPr lang="ru-RU" sz="1200" dirty="0"/>
              <a:t>умение определять по заданным частям модели скрытые части; </a:t>
            </a:r>
          </a:p>
          <a:p>
            <a:pPr marL="0" lvl="0" indent="0">
              <a:buNone/>
            </a:pPr>
            <a:r>
              <a:rPr lang="ru-RU" sz="1200" dirty="0"/>
              <a:t>умение составлять внутренний план действий. </a:t>
            </a:r>
          </a:p>
          <a:p>
            <a:pPr marL="0" indent="0">
              <a:buNone/>
            </a:pPr>
            <a:r>
              <a:rPr lang="ru-RU" sz="1200" dirty="0"/>
              <a:t>1-й ученик называет объект и его признак («у белки – падеж»); </a:t>
            </a:r>
          </a:p>
          <a:p>
            <a:pPr marL="0" indent="0">
              <a:buNone/>
            </a:pPr>
            <a:r>
              <a:rPr lang="ru-RU" sz="1200" dirty="0"/>
              <a:t>2-й называет другой объект с тем же значением указанного признака и другой признак («у него – часть речи»); </a:t>
            </a:r>
          </a:p>
          <a:p>
            <a:pPr marL="0" indent="0">
              <a:buNone/>
            </a:pPr>
            <a:r>
              <a:rPr lang="ru-RU" sz="1200" dirty="0"/>
              <a:t>3-й называет свой объект по аналогичному признаку и новый признак («я – количество слогов») и т. п., до тех пор, пока находится кто-то, способный продолжить цепочку. </a:t>
            </a:r>
          </a:p>
          <a:p>
            <a:pPr marL="0" indent="0">
              <a:buNone/>
            </a:pPr>
            <a:r>
              <a:rPr lang="ru-RU" sz="1200" b="1" i="1" dirty="0"/>
              <a:t>Пример.</a:t>
            </a:r>
            <a:r>
              <a:rPr lang="ru-RU" sz="1200" dirty="0"/>
              <a:t> </a:t>
            </a:r>
          </a:p>
          <a:p>
            <a:pPr marL="0" indent="0">
              <a:buNone/>
            </a:pPr>
            <a:r>
              <a:rPr lang="ru-RU" sz="1200" dirty="0"/>
              <a:t>У: Объект – бабочка. Назовите любое имя признака. Внимание! Признак должен быть существенным, т. е. иметь только одно значение! </a:t>
            </a:r>
          </a:p>
          <a:p>
            <a:pPr marL="0" indent="0">
              <a:buNone/>
            </a:pPr>
            <a:r>
              <a:rPr lang="ru-RU" sz="1200" dirty="0"/>
              <a:t>Д: Бабочка – место обитания. </a:t>
            </a:r>
          </a:p>
          <a:p>
            <a:pPr marL="0" indent="0">
              <a:buNone/>
            </a:pPr>
            <a:r>
              <a:rPr lang="ru-RU" sz="1200" dirty="0"/>
              <a:t>У: Не принимается. Кто догадался, почему? </a:t>
            </a:r>
          </a:p>
          <a:p>
            <a:pPr marL="0" indent="0">
              <a:buNone/>
            </a:pPr>
            <a:r>
              <a:rPr lang="ru-RU" sz="1200" dirty="0"/>
              <a:t>Д: Потому что на вопрос о месте обитания для бабочки можно дать несколько разных ответов. Одни живут в капусте, другие – на цветах иван-чая и т. п... </a:t>
            </a:r>
          </a:p>
          <a:p>
            <a:pPr marL="0" indent="0">
              <a:buNone/>
            </a:pPr>
            <a:r>
              <a:rPr lang="ru-RU" sz="1200" dirty="0"/>
              <a:t>У: Согласна. Другие предложения? Напоминаю. Объект – бабочка. </a:t>
            </a:r>
          </a:p>
          <a:p>
            <a:pPr marL="0" indent="0">
              <a:buNone/>
            </a:pPr>
            <a:r>
              <a:rPr lang="ru-RU" sz="1200" dirty="0"/>
              <a:t>Д(3): Бабочка – способ передвижения. </a:t>
            </a:r>
          </a:p>
          <a:p>
            <a:pPr marL="0" indent="0">
              <a:buNone/>
            </a:pPr>
            <a:r>
              <a:rPr lang="ru-RU" sz="1200" dirty="0"/>
              <a:t>У: Принимается. Назовите объект с тем же значением признака. </a:t>
            </a:r>
          </a:p>
          <a:p>
            <a:pPr marL="0" indent="0">
              <a:buNone/>
            </a:pPr>
            <a:r>
              <a:rPr lang="ru-RU" sz="1200" dirty="0"/>
              <a:t>Д: Другая бабочка. </a:t>
            </a:r>
          </a:p>
          <a:p>
            <a:pPr marL="0" indent="0">
              <a:buNone/>
            </a:pPr>
            <a:r>
              <a:rPr lang="ru-RU" sz="1200" dirty="0"/>
              <a:t>У: :-)! Я прошу другой объект. Не бабочка, а тоже летает. </a:t>
            </a:r>
          </a:p>
          <a:p>
            <a:pPr marL="0" indent="0">
              <a:buNone/>
            </a:pPr>
            <a:r>
              <a:rPr lang="ru-RU" sz="1200" dirty="0"/>
              <a:t>Д (1): Птица. </a:t>
            </a:r>
          </a:p>
          <a:p>
            <a:pPr marL="0" indent="0">
              <a:buNone/>
            </a:pPr>
            <a:r>
              <a:rPr lang="ru-RU" sz="1200" dirty="0"/>
              <a:t>У: Теперь назовите другое имя признака для объекта «птица». </a:t>
            </a:r>
          </a:p>
          <a:p>
            <a:pPr marL="0" indent="0">
              <a:buNone/>
            </a:pPr>
            <a:r>
              <a:rPr lang="ru-RU" sz="1200" dirty="0"/>
              <a:t>Д (1): Птица – форма челюсти. </a:t>
            </a:r>
          </a:p>
          <a:p>
            <a:pPr marL="0" indent="0">
              <a:buNone/>
            </a:pPr>
            <a:r>
              <a:rPr lang="ru-RU" sz="1200" dirty="0"/>
              <a:t>Д (2): Такая же форма челюсти у некоторых динозавров (у них тоже клюв)... и т. д. </a:t>
            </a:r>
          </a:p>
          <a:p>
            <a:pPr marL="0" indent="0">
              <a:buNone/>
            </a:pPr>
            <a:r>
              <a:rPr lang="ru-RU" sz="1200" dirty="0"/>
              <a:t/>
            </a:r>
            <a:br>
              <a:rPr lang="ru-RU" sz="1200" dirty="0"/>
            </a:br>
            <a:r>
              <a:rPr lang="ru-RU" sz="900" b="1" i="1" dirty="0"/>
              <a:t>Источник:</a:t>
            </a:r>
            <a:r>
              <a:rPr lang="ru-RU" sz="900" dirty="0"/>
              <a:t> </a:t>
            </a:r>
            <a:r>
              <a:rPr lang="ru-RU" sz="900" dirty="0" err="1"/>
              <a:t>Е.В.Андреева</a:t>
            </a:r>
            <a:r>
              <a:rPr lang="ru-RU" sz="900" dirty="0"/>
              <a:t>, </a:t>
            </a:r>
            <a:r>
              <a:rPr lang="ru-RU" sz="900" dirty="0" err="1"/>
              <a:t>С.В.Лелюх</a:t>
            </a:r>
            <a:r>
              <a:rPr lang="ru-RU" sz="900" dirty="0"/>
              <a:t>, </a:t>
            </a:r>
            <a:r>
              <a:rPr lang="ru-RU" sz="900" dirty="0" err="1"/>
              <a:t>Т.А.Сидорчук</a:t>
            </a:r>
            <a:r>
              <a:rPr lang="ru-RU" sz="900" dirty="0"/>
              <a:t>, </a:t>
            </a:r>
            <a:r>
              <a:rPr lang="ru-RU" sz="900" dirty="0" err="1"/>
              <a:t>Н.А.Яковлева</a:t>
            </a:r>
            <a:r>
              <a:rPr lang="ru-RU" sz="900" dirty="0"/>
              <a:t>. Творческие задания Золотого ключика. / </a:t>
            </a:r>
            <a:r>
              <a:rPr lang="ru-RU" sz="900" u="sng" dirty="0">
                <a:hlinkClick r:id="rId2"/>
              </a:rPr>
              <a:t>http://www.trizminsk.org/e/prs/233021.htm</a:t>
            </a:r>
            <a:r>
              <a:rPr lang="ru-RU" sz="900" dirty="0"/>
              <a:t> </a:t>
            </a:r>
          </a:p>
          <a:p>
            <a:pPr marL="0" indent="0">
              <a:buNone/>
            </a:pPr>
            <a:r>
              <a:rPr lang="ru-RU" sz="1200" dirty="0"/>
              <a:t> </a:t>
            </a:r>
          </a:p>
          <a:p>
            <a:pPr marL="0" indent="0">
              <a:buNone/>
            </a:pPr>
            <a:endParaRPr lang="ru-RU" sz="1200" dirty="0"/>
          </a:p>
        </p:txBody>
      </p:sp>
      <p:sp>
        <p:nvSpPr>
          <p:cNvPr id="4" name="Управляющая кнопка: домой 3">
            <a:hlinkClick r:id="rId3" action="ppaction://hlinksldjump" highlightClick="1"/>
          </p:cNvPr>
          <p:cNvSpPr/>
          <p:nvPr/>
        </p:nvSpPr>
        <p:spPr>
          <a:xfrm>
            <a:off x="8100392" y="6093296"/>
            <a:ext cx="648072" cy="648072"/>
          </a:xfrm>
          <a:prstGeom prst="actionButtonHom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848836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Приём  “Я беру тебя с собой “</a:t>
            </a:r>
            <a:br>
              <a:rPr lang="ru-RU" b="1" dirty="0" smtClean="0"/>
            </a:br>
            <a:endParaRPr lang="ru-RU" dirty="0"/>
          </a:p>
        </p:txBody>
      </p:sp>
      <p:sp>
        <p:nvSpPr>
          <p:cNvPr id="4" name="Объект 3"/>
          <p:cNvSpPr>
            <a:spLocks noGrp="1"/>
          </p:cNvSpPr>
          <p:nvPr>
            <p:ph idx="1"/>
          </p:nvPr>
        </p:nvSpPr>
        <p:spPr>
          <a:xfrm>
            <a:off x="467544" y="764704"/>
            <a:ext cx="8280920" cy="4525963"/>
          </a:xfrm>
        </p:spPr>
        <p:txBody>
          <a:bodyPr>
            <a:noAutofit/>
          </a:bodyPr>
          <a:lstStyle/>
          <a:p>
            <a:pPr marL="0" indent="0">
              <a:buNone/>
            </a:pPr>
            <a:r>
              <a:rPr lang="ru-RU" sz="1100" dirty="0" smtClean="0"/>
              <a:t>Универсальный </a:t>
            </a:r>
            <a:r>
              <a:rPr lang="ru-RU" sz="1100" dirty="0"/>
              <a:t>приём ТРИЗ, направленный на актуализацию знаний учащихся, способствующий накоплению информации о признаках объектов. </a:t>
            </a:r>
          </a:p>
          <a:p>
            <a:pPr marL="0" indent="0">
              <a:buNone/>
            </a:pPr>
            <a:r>
              <a:rPr lang="ru-RU" sz="1100" dirty="0"/>
              <a:t>Формирует: </a:t>
            </a:r>
          </a:p>
          <a:p>
            <a:pPr marL="0" lvl="0" indent="0">
              <a:buNone/>
            </a:pPr>
            <a:r>
              <a:rPr lang="ru-RU" sz="1100" dirty="0"/>
              <a:t>умение объединять объекты по общему значению признака; </a:t>
            </a:r>
          </a:p>
          <a:p>
            <a:pPr marL="0" lvl="0" indent="0">
              <a:buNone/>
            </a:pPr>
            <a:r>
              <a:rPr lang="ru-RU" sz="1100" dirty="0"/>
              <a:t>умение определять имя признака, по которому объекты имеют общее значение; </a:t>
            </a:r>
          </a:p>
          <a:p>
            <a:pPr marL="0" lvl="0" indent="0">
              <a:buNone/>
            </a:pPr>
            <a:r>
              <a:rPr lang="ru-RU" sz="1100" dirty="0"/>
              <a:t>умение сопоставлять, сравнивать большое количество объектов; </a:t>
            </a:r>
          </a:p>
          <a:p>
            <a:pPr marL="0" lvl="0" indent="0">
              <a:buNone/>
            </a:pPr>
            <a:r>
              <a:rPr lang="ru-RU" sz="1100" dirty="0"/>
              <a:t>умение составлять целостный образ объекта из отдельных его признаков. </a:t>
            </a:r>
          </a:p>
          <a:p>
            <a:pPr marL="0" indent="0">
              <a:buNone/>
            </a:pPr>
            <a:r>
              <a:rPr lang="ru-RU" sz="1100" dirty="0"/>
              <a:t>Педагог загадывает признак, по которому собирается множество объектов и называет первый объект. Ученики пытаются угадать этот признак и по очереди называют объекты, обладающие, по их мнению, тем же значением признака. Учитель отвечает, берет он этот объект или нет. Игра продолжается до тех пор, пока кто-то из детей не определит, по какому признаку собирается множество. Можно использовать в качестве разминки на уроках. </a:t>
            </a:r>
          </a:p>
          <a:p>
            <a:pPr marL="0" indent="0">
              <a:buNone/>
            </a:pPr>
            <a:r>
              <a:rPr lang="ru-RU" sz="1100" b="1" i="1" dirty="0"/>
              <a:t>Пример.</a:t>
            </a:r>
            <a:r>
              <a:rPr lang="ru-RU" sz="1100" dirty="0"/>
              <a:t> </a:t>
            </a:r>
          </a:p>
          <a:p>
            <a:pPr marL="0" indent="0">
              <a:buNone/>
            </a:pPr>
            <a:r>
              <a:rPr lang="ru-RU" sz="1100" dirty="0"/>
              <a:t>У: Я собралась в путешествие. Я собираю чемодан и беру с собой объекты, которые чем-то похожи. Угадайте, по какому признаку я собираю объекты. Для этого предлагайте мне объекты, чем-то похожие на мой, а я буду говорить, могу ли я взять их с собой. Итак, я беру с собой морковку. А что у вас? </a:t>
            </a:r>
          </a:p>
          <a:p>
            <a:pPr marL="0" indent="0">
              <a:buNone/>
            </a:pPr>
            <a:r>
              <a:rPr lang="ru-RU" sz="1100" dirty="0"/>
              <a:t>Д: Я беру с собой капусту. </a:t>
            </a:r>
          </a:p>
          <a:p>
            <a:pPr marL="0" indent="0">
              <a:buNone/>
            </a:pPr>
            <a:r>
              <a:rPr lang="ru-RU" sz="1100" dirty="0"/>
              <a:t>У: Я не беру тебя с собой. </a:t>
            </a:r>
          </a:p>
          <a:p>
            <a:pPr marL="0" indent="0">
              <a:buNone/>
            </a:pPr>
            <a:r>
              <a:rPr lang="ru-RU" sz="1100" dirty="0"/>
              <a:t>Д: Я беру апельсин. </a:t>
            </a:r>
          </a:p>
          <a:p>
            <a:pPr marL="0" indent="0">
              <a:buNone/>
            </a:pPr>
            <a:r>
              <a:rPr lang="ru-RU" sz="1100" dirty="0"/>
              <a:t>У: Я не беру тебя с собой. </a:t>
            </a:r>
          </a:p>
          <a:p>
            <a:pPr marL="0" indent="0">
              <a:buNone/>
            </a:pPr>
            <a:r>
              <a:rPr lang="ru-RU" sz="1100" dirty="0"/>
              <a:t>Д: Я беру медузу. </a:t>
            </a:r>
          </a:p>
          <a:p>
            <a:pPr marL="0" indent="0">
              <a:buNone/>
            </a:pPr>
            <a:r>
              <a:rPr lang="ru-RU" sz="1100" dirty="0"/>
              <a:t>У: Я беру тебя с собой. </a:t>
            </a:r>
          </a:p>
          <a:p>
            <a:pPr marL="0" indent="0">
              <a:buNone/>
            </a:pPr>
            <a:r>
              <a:rPr lang="ru-RU" sz="1100" dirty="0"/>
              <a:t>Д: А я беру с собой мокрицу. </a:t>
            </a:r>
          </a:p>
          <a:p>
            <a:pPr marL="0" indent="0">
              <a:buNone/>
            </a:pPr>
            <a:r>
              <a:rPr lang="ru-RU" sz="1100" dirty="0"/>
              <a:t>У: Я беру тебя с собой. </a:t>
            </a:r>
          </a:p>
          <a:p>
            <a:pPr marL="0" indent="0">
              <a:buNone/>
            </a:pPr>
            <a:r>
              <a:rPr lang="ru-RU" sz="1100" dirty="0"/>
              <a:t>Д: Вы берете все предметы, чье название начинается с буквы «М»? </a:t>
            </a:r>
          </a:p>
          <a:p>
            <a:pPr marL="0" indent="0">
              <a:buNone/>
            </a:pPr>
            <a:r>
              <a:rPr lang="ru-RU" sz="1100" dirty="0"/>
              <a:t>У: Да! Итак, по какому имени признака мы собирали объекты? На какой вопрос все они отвечают одинаково? </a:t>
            </a:r>
          </a:p>
          <a:p>
            <a:pPr marL="0" indent="0">
              <a:buNone/>
            </a:pPr>
            <a:r>
              <a:rPr lang="ru-RU" sz="1100" dirty="0"/>
              <a:t/>
            </a:r>
            <a:br>
              <a:rPr lang="ru-RU" sz="1100" dirty="0"/>
            </a:br>
            <a:r>
              <a:rPr lang="ru-RU" sz="1100" dirty="0"/>
              <a:t>Д: Он начинается с буквы «М»? У: А кто иначе поставит вопрос, чтобы на него можно было ответить: «начинается с буквы «М»»? </a:t>
            </a:r>
          </a:p>
          <a:p>
            <a:pPr marL="0" indent="0">
              <a:buNone/>
            </a:pPr>
            <a:r>
              <a:rPr lang="ru-RU" sz="1100" dirty="0"/>
              <a:t>Д: С какой буквы начинается? </a:t>
            </a:r>
          </a:p>
          <a:p>
            <a:pPr marL="0" indent="0">
              <a:buNone/>
            </a:pPr>
            <a:r>
              <a:rPr lang="ru-RU" sz="1100" dirty="0"/>
              <a:t>У: Согласна. Итак, имя признака здесь – первая буква слова, обозначающего наш предмет. </a:t>
            </a:r>
          </a:p>
          <a:p>
            <a:pPr marL="0" indent="0">
              <a:buNone/>
            </a:pPr>
            <a:r>
              <a:rPr lang="ru-RU" sz="1100" b="1" i="1" dirty="0"/>
              <a:t>Источник:</a:t>
            </a:r>
            <a:r>
              <a:rPr lang="ru-RU" sz="1100" dirty="0"/>
              <a:t> </a:t>
            </a:r>
            <a:r>
              <a:rPr lang="ru-RU" sz="1100" dirty="0" err="1"/>
              <a:t>Е.В.Андреева</a:t>
            </a:r>
            <a:r>
              <a:rPr lang="ru-RU" sz="1100" dirty="0"/>
              <a:t>, </a:t>
            </a:r>
            <a:r>
              <a:rPr lang="ru-RU" sz="1100" dirty="0" err="1"/>
              <a:t>С.В.Лелюх</a:t>
            </a:r>
            <a:r>
              <a:rPr lang="ru-RU" sz="1100" dirty="0"/>
              <a:t>, </a:t>
            </a:r>
            <a:r>
              <a:rPr lang="ru-RU" sz="1100" dirty="0" err="1"/>
              <a:t>Т.А.Сидорчук</a:t>
            </a:r>
            <a:r>
              <a:rPr lang="ru-RU" sz="1100" dirty="0"/>
              <a:t>, </a:t>
            </a:r>
            <a:r>
              <a:rPr lang="ru-RU" sz="1100" dirty="0" err="1"/>
              <a:t>Н.А.Яковлева</a:t>
            </a:r>
            <a:r>
              <a:rPr lang="ru-RU" sz="1100" dirty="0"/>
              <a:t>. Творческие задания Золотого ключика. / </a:t>
            </a:r>
            <a:r>
              <a:rPr lang="ru-RU" sz="1100" u="sng" dirty="0">
                <a:hlinkClick r:id="rId2"/>
              </a:rPr>
              <a:t>http://www.trizminsk.org/e/prs/233021.htm</a:t>
            </a:r>
            <a:r>
              <a:rPr lang="ru-RU" sz="1100" dirty="0"/>
              <a:t> </a:t>
            </a:r>
          </a:p>
          <a:p>
            <a:pPr marL="0" indent="0">
              <a:buNone/>
            </a:pPr>
            <a:r>
              <a:rPr lang="ru-RU" sz="1100" dirty="0"/>
              <a:t> </a:t>
            </a:r>
          </a:p>
          <a:p>
            <a:pPr marL="0" indent="0">
              <a:buNone/>
            </a:pPr>
            <a:endParaRPr lang="ru-RU" sz="1100" dirty="0"/>
          </a:p>
        </p:txBody>
      </p:sp>
      <p:sp>
        <p:nvSpPr>
          <p:cNvPr id="6" name="Управляющая кнопка: домой 5">
            <a:hlinkClick r:id="rId3" action="ppaction://hlinksldjump" highlightClick="1"/>
          </p:cNvPr>
          <p:cNvSpPr/>
          <p:nvPr/>
        </p:nvSpPr>
        <p:spPr>
          <a:xfrm>
            <a:off x="8100392" y="6093296"/>
            <a:ext cx="648072" cy="648072"/>
          </a:xfrm>
          <a:prstGeom prst="actionButtonHom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17568029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Приём “Да-Нет”</a:t>
            </a:r>
            <a:br>
              <a:rPr lang="ru-RU" b="1" dirty="0" smtClean="0"/>
            </a:br>
            <a:endParaRPr lang="ru-RU" dirty="0"/>
          </a:p>
        </p:txBody>
      </p:sp>
      <p:sp>
        <p:nvSpPr>
          <p:cNvPr id="3" name="Объект 2"/>
          <p:cNvSpPr>
            <a:spLocks noGrp="1"/>
          </p:cNvSpPr>
          <p:nvPr>
            <p:ph idx="1"/>
          </p:nvPr>
        </p:nvSpPr>
        <p:spPr>
          <a:xfrm>
            <a:off x="518844" y="980728"/>
            <a:ext cx="8229600" cy="4525963"/>
          </a:xfrm>
        </p:spPr>
        <p:txBody>
          <a:bodyPr>
            <a:noAutofit/>
          </a:bodyPr>
          <a:lstStyle/>
          <a:p>
            <a:pPr marL="0" indent="0">
              <a:buNone/>
            </a:pPr>
            <a:r>
              <a:rPr lang="ru-RU" sz="1600" dirty="0" smtClean="0"/>
              <a:t>Универсальный </a:t>
            </a:r>
            <a:r>
              <a:rPr lang="ru-RU" sz="1600" dirty="0"/>
              <a:t>приём технологии ТРИЗ: способен увлечь и маленьких, и взрослых; ставит учащихся в активную позицию. Формирует следующие универсальные учебные действия: </a:t>
            </a:r>
          </a:p>
          <a:p>
            <a:pPr marL="0" lvl="0" indent="0">
              <a:buNone/>
            </a:pPr>
            <a:r>
              <a:rPr lang="ru-RU" sz="1600" dirty="0"/>
              <a:t>умение связывать разрозненные факты в единую картину; </a:t>
            </a:r>
          </a:p>
          <a:p>
            <a:pPr marL="0" lvl="0" indent="0">
              <a:buNone/>
            </a:pPr>
            <a:r>
              <a:rPr lang="ru-RU" sz="1600" dirty="0"/>
              <a:t>умение систематизировать уже имеющуюся информацию; </a:t>
            </a:r>
          </a:p>
          <a:p>
            <a:pPr marL="0" lvl="0" indent="0">
              <a:buNone/>
            </a:pPr>
            <a:r>
              <a:rPr lang="ru-RU" sz="1600" dirty="0"/>
              <a:t>умение слушать и слышать друг друга. </a:t>
            </a:r>
          </a:p>
          <a:p>
            <a:pPr marL="0" indent="0">
              <a:buNone/>
            </a:pPr>
            <a:r>
              <a:rPr lang="ru-RU" sz="1600" dirty="0"/>
              <a:t>Учитель загадывает нечто (число, предмет, литературного героя, историческое лицо и др.). Учащиеся пытаются найти ответ, задавая вопросы, на которые учитель может ответить только словами: "да", "нет", "и да и нет". </a:t>
            </a:r>
          </a:p>
          <a:p>
            <a:pPr marL="0" indent="0">
              <a:buNone/>
            </a:pPr>
            <a:r>
              <a:rPr lang="ru-RU" sz="1600" b="1" i="1" dirty="0"/>
              <a:t>Пример.</a:t>
            </a:r>
            <a:r>
              <a:rPr lang="ru-RU" sz="1600" dirty="0"/>
              <a:t> На уроке по теме “Планета Земля” загадывается определенная планета, и ребята начинают задавать учителю вопросы: </a:t>
            </a:r>
          </a:p>
          <a:p>
            <a:pPr marL="0" lvl="0" indent="0">
              <a:buNone/>
            </a:pPr>
            <a:r>
              <a:rPr lang="ru-RU" sz="1600" dirty="0"/>
              <a:t>Это планета земной группы? - нет; </a:t>
            </a:r>
          </a:p>
          <a:p>
            <a:pPr marL="0" lvl="0" indent="0">
              <a:buNone/>
            </a:pPr>
            <a:r>
              <a:rPr lang="ru-RU" sz="1600" dirty="0"/>
              <a:t>Это планета – гигант? – да; </a:t>
            </a:r>
          </a:p>
          <a:p>
            <a:pPr marL="0" lvl="0" indent="0">
              <a:buNone/>
            </a:pPr>
            <a:r>
              <a:rPr lang="ru-RU" sz="1600" dirty="0"/>
              <a:t>Эта планета имеет гигантские кольца? – нет; </a:t>
            </a:r>
          </a:p>
          <a:p>
            <a:pPr marL="0" lvl="0" indent="0">
              <a:buNone/>
            </a:pPr>
            <a:r>
              <a:rPr lang="ru-RU" sz="1600" dirty="0"/>
              <a:t>Это самая большая планета? – да. </a:t>
            </a:r>
          </a:p>
          <a:p>
            <a:pPr marL="0" indent="0">
              <a:buNone/>
            </a:pPr>
            <a:r>
              <a:rPr lang="ru-RU" sz="1600" dirty="0"/>
              <a:t>Ребята делают вывод, что это планета Юпитер. </a:t>
            </a:r>
          </a:p>
          <a:p>
            <a:pPr marL="0" indent="0">
              <a:buNone/>
            </a:pPr>
            <a:endParaRPr lang="ru-RU" sz="1600" b="1" i="1" dirty="0" smtClean="0"/>
          </a:p>
          <a:p>
            <a:pPr marL="0" indent="0">
              <a:buNone/>
            </a:pPr>
            <a:r>
              <a:rPr lang="ru-RU" sz="1600" b="1" i="1" dirty="0" smtClean="0"/>
              <a:t>Источник</a:t>
            </a:r>
            <a:r>
              <a:rPr lang="ru-RU" sz="1600" b="1" i="1" dirty="0"/>
              <a:t>:</a:t>
            </a:r>
            <a:r>
              <a:rPr lang="ru-RU" sz="1600" dirty="0"/>
              <a:t> </a:t>
            </a:r>
            <a:r>
              <a:rPr lang="ru-RU" sz="1600" dirty="0" err="1"/>
              <a:t>Гин</a:t>
            </a:r>
            <a:r>
              <a:rPr lang="ru-RU" sz="1600" dirty="0"/>
              <a:t> А.А. Приёмы педагогической техники: Свобода выбора. Открытость. Деятельность. Обратная связь. Идеальность. - М.: Вита-Пресс,2005. </a:t>
            </a:r>
          </a:p>
          <a:p>
            <a:pPr marL="0" indent="0">
              <a:buNone/>
            </a:pPr>
            <a:endParaRPr lang="ru-RU" sz="1600" dirty="0"/>
          </a:p>
        </p:txBody>
      </p:sp>
      <p:sp>
        <p:nvSpPr>
          <p:cNvPr id="4" name="Управляющая кнопка: домой 3">
            <a:hlinkClick r:id="rId2" action="ppaction://hlinksldjump" highlightClick="1"/>
          </p:cNvPr>
          <p:cNvSpPr/>
          <p:nvPr/>
        </p:nvSpPr>
        <p:spPr>
          <a:xfrm>
            <a:off x="8100392" y="6093296"/>
            <a:ext cx="648072" cy="648072"/>
          </a:xfrm>
          <a:prstGeom prst="actionButtonHom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04532109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Приём “Шаг за шагом”</a:t>
            </a:r>
            <a:br>
              <a:rPr lang="ru-RU" b="1" dirty="0" smtClean="0"/>
            </a:br>
            <a:endParaRPr lang="ru-RU" dirty="0"/>
          </a:p>
        </p:txBody>
      </p:sp>
      <p:sp>
        <p:nvSpPr>
          <p:cNvPr id="3" name="Объект 2"/>
          <p:cNvSpPr>
            <a:spLocks noGrp="1"/>
          </p:cNvSpPr>
          <p:nvPr>
            <p:ph idx="1"/>
          </p:nvPr>
        </p:nvSpPr>
        <p:spPr/>
        <p:txBody>
          <a:bodyPr>
            <a:normAutofit fontScale="62500" lnSpcReduction="20000"/>
          </a:bodyPr>
          <a:lstStyle/>
          <a:p>
            <a:pPr marL="0" indent="0">
              <a:buNone/>
            </a:pPr>
            <a:r>
              <a:rPr lang="ru-RU" b="1" i="1" dirty="0" smtClean="0"/>
              <a:t>П</a:t>
            </a:r>
            <a:r>
              <a:rPr lang="ru-RU" dirty="0" smtClean="0"/>
              <a:t>риём </a:t>
            </a:r>
            <a:r>
              <a:rPr lang="ru-RU" dirty="0"/>
              <a:t>интерактивного обучения. Используется для активизации полученных ранее знаний. Автор - </a:t>
            </a:r>
            <a:r>
              <a:rPr lang="ru-RU" dirty="0" err="1"/>
              <a:t>Е.Д.Тимашева</a:t>
            </a:r>
            <a:r>
              <a:rPr lang="ru-RU" dirty="0"/>
              <a:t> (</a:t>
            </a:r>
            <a:r>
              <a:rPr lang="ru-RU" dirty="0" err="1"/>
              <a:t>г.Люберцы</a:t>
            </a:r>
            <a:r>
              <a:rPr lang="ru-RU" dirty="0"/>
              <a:t>). </a:t>
            </a:r>
          </a:p>
          <a:p>
            <a:pPr marL="0" indent="0">
              <a:buNone/>
            </a:pPr>
            <a:r>
              <a:rPr lang="ru-RU" dirty="0"/>
              <a:t>Ученики, шагая к доске, на каждый шаг называют термин, понятие, явление и т.д. из изученного ранее материала. </a:t>
            </a:r>
          </a:p>
          <a:p>
            <a:pPr marL="0" indent="0">
              <a:buNone/>
            </a:pPr>
            <a:r>
              <a:rPr lang="ru-RU" b="1" i="1" dirty="0"/>
              <a:t>Пример.</a:t>
            </a:r>
            <a:r>
              <a:rPr lang="ru-RU" dirty="0"/>
              <a:t> На уроке биологии. Ученики шагают к доске. И каждый шаг сопровождают названием какого-нибудь растения из семейства крестоцветных, или животного из псовых, или части кровеносной системы человека, или чего-то ещё. На уроках других предметов ученики вполне могут вышагивать, называя картины Рубенса, архитектурные стили, предельные или непредельные углеводороды, основные сражения Тридцатилетней войны, имена Апостолов или Великих князей Московских, орфограммы, слова по теме «Семья» и так далее. </a:t>
            </a:r>
          </a:p>
          <a:p>
            <a:pPr marL="0" indent="0">
              <a:buNone/>
            </a:pPr>
            <a:r>
              <a:rPr lang="ru-RU" b="1" i="1" dirty="0"/>
              <a:t>Источник:</a:t>
            </a:r>
            <a:r>
              <a:rPr lang="ru-RU" dirty="0"/>
              <a:t> электронное периодическое издание «Эффективные образовательные технологии». Выпуск 1. 2008 г. Главный редактор, </a:t>
            </a:r>
            <a:r>
              <a:rPr lang="ru-RU" dirty="0" err="1"/>
              <a:t>д.п.н</a:t>
            </a:r>
            <a:r>
              <a:rPr lang="ru-RU" dirty="0"/>
              <a:t>. профессор </a:t>
            </a:r>
            <a:r>
              <a:rPr lang="ru-RU" dirty="0" err="1"/>
              <a:t>Гузеев</a:t>
            </a:r>
            <a:r>
              <a:rPr lang="ru-RU" dirty="0"/>
              <a:t> В.В </a:t>
            </a:r>
            <a:r>
              <a:rPr lang="ru-RU" u="sng" dirty="0">
                <a:hlinkClick r:id="rId2"/>
              </a:rPr>
              <a:t>Дистанционные технологии и обучение</a:t>
            </a:r>
            <a:r>
              <a:rPr lang="ru-RU" dirty="0"/>
              <a:t> </a:t>
            </a:r>
          </a:p>
          <a:p>
            <a:pPr marL="0" indent="0">
              <a:buNone/>
            </a:pPr>
            <a:endParaRPr lang="ru-RU" dirty="0"/>
          </a:p>
        </p:txBody>
      </p:sp>
      <p:sp>
        <p:nvSpPr>
          <p:cNvPr id="4" name="Управляющая кнопка: домой 3">
            <a:hlinkClick r:id="rId3" action="ppaction://hlinksldjump" highlightClick="1"/>
          </p:cNvPr>
          <p:cNvSpPr/>
          <p:nvPr/>
        </p:nvSpPr>
        <p:spPr>
          <a:xfrm>
            <a:off x="8100392" y="6093296"/>
            <a:ext cx="648072" cy="648072"/>
          </a:xfrm>
          <a:prstGeom prst="actionButtonHom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70709515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Приём  “Жокей и лошадь”</a:t>
            </a:r>
            <a:br>
              <a:rPr lang="ru-RU" b="1" dirty="0" smtClean="0"/>
            </a:br>
            <a:endParaRPr lang="ru-RU" dirty="0"/>
          </a:p>
        </p:txBody>
      </p:sp>
      <p:sp>
        <p:nvSpPr>
          <p:cNvPr id="3" name="Объект 2"/>
          <p:cNvSpPr>
            <a:spLocks noGrp="1"/>
          </p:cNvSpPr>
          <p:nvPr>
            <p:ph idx="1"/>
          </p:nvPr>
        </p:nvSpPr>
        <p:spPr/>
        <p:txBody>
          <a:bodyPr>
            <a:normAutofit fontScale="70000" lnSpcReduction="20000"/>
          </a:bodyPr>
          <a:lstStyle/>
          <a:p>
            <a:pPr marL="0" indent="0">
              <a:buNone/>
            </a:pPr>
            <a:r>
              <a:rPr lang="ru-RU" dirty="0" smtClean="0"/>
              <a:t>Приём </a:t>
            </a:r>
            <a:r>
              <a:rPr lang="ru-RU" dirty="0"/>
              <a:t>интерактивного обучения. Форма коллективного обучения. Автор - </a:t>
            </a:r>
            <a:r>
              <a:rPr lang="ru-RU" dirty="0" err="1"/>
              <a:t>А.Каменский</a:t>
            </a:r>
            <a:r>
              <a:rPr lang="ru-RU" dirty="0"/>
              <a:t>. Класс делится на две группы: «жокеев» и «лошадей». Первые получают карточки с вопросами, вторые – с правильными ответами. Каждый «жокей» должен найти свою «лошадь». Эта игрушка применима даже на уроках изучения нового материала. Самая неприятная её черта – необходимость всему коллективу учащихся одновременно ходить по классу, это требует определённой </a:t>
            </a:r>
            <a:r>
              <a:rPr lang="ru-RU" dirty="0" err="1"/>
              <a:t>сформированности</a:t>
            </a:r>
            <a:r>
              <a:rPr lang="ru-RU" dirty="0"/>
              <a:t> культуры поведения. </a:t>
            </a:r>
          </a:p>
          <a:p>
            <a:pPr marL="0" indent="0">
              <a:buNone/>
            </a:pPr>
            <a:r>
              <a:rPr lang="ru-RU" b="1" i="1" dirty="0"/>
              <a:t>Пример.</a:t>
            </a:r>
            <a:r>
              <a:rPr lang="ru-RU" dirty="0"/>
              <a:t> На уроке истории в 5 классе при изучении темы "Религия Древней Греции" одной команде ("Жокеям") даются карточки с именами древнегреческих богов, другой - карточки с указанием, чему эти боги покровительствуют. </a:t>
            </a:r>
          </a:p>
          <a:p>
            <a:pPr marL="0" indent="0">
              <a:buNone/>
            </a:pPr>
            <a:r>
              <a:rPr lang="ru-RU" b="1" i="1" dirty="0"/>
              <a:t>Источник:</a:t>
            </a:r>
            <a:r>
              <a:rPr lang="ru-RU" dirty="0"/>
              <a:t> электронное периодическое издание «Эффективные образовательные технологии». Выпуск 1. 2008 г. Главный редактор, </a:t>
            </a:r>
            <a:r>
              <a:rPr lang="ru-RU" dirty="0" err="1"/>
              <a:t>д.п.н</a:t>
            </a:r>
            <a:r>
              <a:rPr lang="ru-RU" dirty="0"/>
              <a:t>. профессор </a:t>
            </a:r>
            <a:r>
              <a:rPr lang="ru-RU" dirty="0" err="1"/>
              <a:t>Гузеев</a:t>
            </a:r>
            <a:r>
              <a:rPr lang="ru-RU" dirty="0"/>
              <a:t> В.В </a:t>
            </a:r>
            <a:r>
              <a:rPr lang="ru-RU" u="sng" dirty="0">
                <a:hlinkClick r:id="rId2"/>
              </a:rPr>
              <a:t>Дистанционные технологии и обучение</a:t>
            </a:r>
            <a:r>
              <a:rPr lang="ru-RU" dirty="0"/>
              <a:t> </a:t>
            </a:r>
          </a:p>
          <a:p>
            <a:pPr marL="0" indent="0">
              <a:buNone/>
            </a:pPr>
            <a:endParaRPr lang="ru-RU" dirty="0"/>
          </a:p>
        </p:txBody>
      </p:sp>
      <p:sp>
        <p:nvSpPr>
          <p:cNvPr id="4" name="Управляющая кнопка: домой 3">
            <a:hlinkClick r:id="rId3" action="ppaction://hlinksldjump" highlightClick="1"/>
          </p:cNvPr>
          <p:cNvSpPr/>
          <p:nvPr/>
        </p:nvSpPr>
        <p:spPr>
          <a:xfrm>
            <a:off x="8100392" y="6093296"/>
            <a:ext cx="648072" cy="648072"/>
          </a:xfrm>
          <a:prstGeom prst="actionButtonHom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06222629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Приём «Толстый и тонкий» вопрос </a:t>
            </a:r>
            <a:br>
              <a:rPr lang="ru-RU" b="1" dirty="0" smtClean="0"/>
            </a:br>
            <a:endParaRPr lang="ru-RU" dirty="0"/>
          </a:p>
        </p:txBody>
      </p:sp>
      <p:sp>
        <p:nvSpPr>
          <p:cNvPr id="3" name="Объект 2"/>
          <p:cNvSpPr>
            <a:spLocks noGrp="1"/>
          </p:cNvSpPr>
          <p:nvPr>
            <p:ph idx="1"/>
          </p:nvPr>
        </p:nvSpPr>
        <p:spPr>
          <a:xfrm>
            <a:off x="501485" y="836712"/>
            <a:ext cx="8229600" cy="4525963"/>
          </a:xfrm>
        </p:spPr>
        <p:txBody>
          <a:bodyPr>
            <a:noAutofit/>
          </a:bodyPr>
          <a:lstStyle/>
          <a:p>
            <a:pPr marL="0" indent="0">
              <a:buNone/>
            </a:pPr>
            <a:r>
              <a:rPr lang="ru-RU" sz="1600" dirty="0" smtClean="0"/>
              <a:t>Это </a:t>
            </a:r>
            <a:r>
              <a:rPr lang="ru-RU" sz="1600" dirty="0"/>
              <a:t>прием из технологии развития критического мышления используется для организации </a:t>
            </a:r>
            <a:r>
              <a:rPr lang="ru-RU" sz="1600" dirty="0" err="1"/>
              <a:t>взаимоопроса</a:t>
            </a:r>
            <a:r>
              <a:rPr lang="ru-RU" sz="1600" dirty="0"/>
              <a:t>. </a:t>
            </a:r>
          </a:p>
          <a:p>
            <a:pPr marL="0" indent="0">
              <a:buNone/>
            </a:pPr>
            <a:r>
              <a:rPr lang="ru-RU" sz="1600" dirty="0"/>
              <a:t>Стратегия позволяет формировать: </a:t>
            </a:r>
          </a:p>
          <a:p>
            <a:pPr marL="0" lvl="0" indent="0">
              <a:buNone/>
            </a:pPr>
            <a:r>
              <a:rPr lang="ru-RU" sz="1600" dirty="0"/>
              <a:t>умение формулировать вопросы; </a:t>
            </a:r>
          </a:p>
          <a:p>
            <a:pPr marL="0" lvl="0" indent="0">
              <a:buNone/>
            </a:pPr>
            <a:r>
              <a:rPr lang="ru-RU" sz="1600" dirty="0"/>
              <a:t>умение соотносить понятия. </a:t>
            </a:r>
          </a:p>
          <a:p>
            <a:pPr marL="0" indent="0">
              <a:buNone/>
            </a:pPr>
            <a:r>
              <a:rPr lang="ru-RU" sz="1600" dirty="0"/>
              <a:t>Тонкий вопрос предполагает однозначный </a:t>
            </a:r>
            <a:r>
              <a:rPr lang="ru-RU" sz="1600" dirty="0" err="1"/>
              <a:t>кратнкий</a:t>
            </a:r>
            <a:r>
              <a:rPr lang="ru-RU" sz="1600" dirty="0"/>
              <a:t> ответ. </a:t>
            </a:r>
          </a:p>
          <a:p>
            <a:pPr marL="0" indent="0">
              <a:buNone/>
            </a:pPr>
            <a:r>
              <a:rPr lang="ru-RU" sz="1600" dirty="0"/>
              <a:t>Толстый вопрос предполагает ответ развернутый. </a:t>
            </a:r>
          </a:p>
          <a:p>
            <a:pPr marL="0" indent="0">
              <a:buNone/>
            </a:pPr>
            <a:r>
              <a:rPr lang="ru-RU" sz="1600" dirty="0"/>
              <a:t>После изучения темы учащимся предлагается сформулировать по три «тонких» и три «толстых» вопроса», связанных с пройденным материалом. Затем они опрашивают друг друга, используя таблицы «толстых» и «тонких» вопросов. </a:t>
            </a:r>
          </a:p>
          <a:p>
            <a:pPr marL="0" indent="0">
              <a:buNone/>
            </a:pPr>
            <a:r>
              <a:rPr lang="ru-RU" sz="1600" b="1" i="1" dirty="0"/>
              <a:t>Пример.</a:t>
            </a:r>
            <a:r>
              <a:rPr lang="ru-RU" sz="1600" dirty="0"/>
              <a:t> </a:t>
            </a:r>
          </a:p>
          <a:p>
            <a:pPr marL="0" indent="0">
              <a:buNone/>
            </a:pPr>
            <a:r>
              <a:rPr lang="ru-RU" sz="1600" dirty="0"/>
              <a:t>По теме урока "Информационная безопасность" можно предложить детям задать толстый и тонкий вопрос. </a:t>
            </a:r>
          </a:p>
          <a:p>
            <a:pPr marL="0" indent="0">
              <a:buNone/>
            </a:pPr>
            <a:r>
              <a:rPr lang="ru-RU" sz="1600" i="1" dirty="0"/>
              <a:t>Тонкий вопрос.</a:t>
            </a:r>
            <a:r>
              <a:rPr lang="ru-RU" sz="1600" dirty="0"/>
              <a:t> Какие группы информационных преступлений вы знаете? </a:t>
            </a:r>
          </a:p>
          <a:p>
            <a:pPr marL="0" indent="0">
              <a:buNone/>
            </a:pPr>
            <a:r>
              <a:rPr lang="ru-RU" sz="1600" i="1" dirty="0"/>
              <a:t>Толстый вопрос.</a:t>
            </a:r>
            <a:r>
              <a:rPr lang="ru-RU" sz="1600" dirty="0"/>
              <a:t> Какие примеры из жизни служат доказательством обеспечения информационной безопасности личности в нашем государстве? </a:t>
            </a:r>
          </a:p>
          <a:p>
            <a:pPr marL="0" indent="0">
              <a:buNone/>
            </a:pPr>
            <a:r>
              <a:rPr lang="ru-RU" sz="1600" b="1" i="1" dirty="0"/>
              <a:t>Источник:</a:t>
            </a:r>
            <a:r>
              <a:rPr lang="ru-RU" sz="1600" dirty="0"/>
              <a:t> </a:t>
            </a:r>
            <a:r>
              <a:rPr lang="ru-RU" sz="1600" dirty="0" err="1"/>
              <a:t>Загашев</a:t>
            </a:r>
            <a:r>
              <a:rPr lang="ru-RU" sz="1600" dirty="0"/>
              <a:t> И.О., Заир-Бек С.И. Критическое мышление. Критическое мышление: технология развития. – СПб: Альянс-Дельта, 2003. </a:t>
            </a:r>
          </a:p>
          <a:p>
            <a:pPr marL="0" indent="0">
              <a:buNone/>
            </a:pPr>
            <a:r>
              <a:rPr lang="ru-RU" sz="1600" dirty="0"/>
              <a:t> </a:t>
            </a:r>
          </a:p>
          <a:p>
            <a:pPr marL="0" indent="0">
              <a:buNone/>
            </a:pPr>
            <a:endParaRPr lang="ru-RU" sz="1600" dirty="0"/>
          </a:p>
        </p:txBody>
      </p:sp>
      <p:sp>
        <p:nvSpPr>
          <p:cNvPr id="4" name="Управляющая кнопка: домой 3">
            <a:hlinkClick r:id="rId2" action="ppaction://hlinksldjump" highlightClick="1"/>
          </p:cNvPr>
          <p:cNvSpPr/>
          <p:nvPr/>
        </p:nvSpPr>
        <p:spPr>
          <a:xfrm>
            <a:off x="8100392" y="6093296"/>
            <a:ext cx="648072" cy="648072"/>
          </a:xfrm>
          <a:prstGeom prst="actionButtonHom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8139123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lvl="0"/>
            <a:r>
              <a:rPr kumimoji="0" lang="ru-RU" altLang="ru-RU"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Стратегия “Вопросительные слова”.</a:t>
            </a:r>
            <a:r>
              <a:rPr kumimoji="0" lang="ru-RU" altLang="ru-RU" sz="1400" b="0" i="0" u="none" strike="noStrike" cap="none" normalizeH="0" baseline="0" dirty="0" smtClean="0">
                <a:ln>
                  <a:noFill/>
                </a:ln>
                <a:solidFill>
                  <a:schemeClr val="tx1"/>
                </a:solidFill>
                <a:effectLst/>
                <a:latin typeface="Arial" pitchFamily="34" charset="0"/>
                <a:cs typeface="Arial" pitchFamily="34" charset="0"/>
              </a:rPr>
              <a:t/>
            </a:r>
            <a:br>
              <a:rPr kumimoji="0" lang="ru-RU" altLang="ru-RU" sz="1400" b="0" i="0" u="none" strike="noStrike" cap="none" normalizeH="0" baseline="0" dirty="0" smtClean="0">
                <a:ln>
                  <a:noFill/>
                </a:ln>
                <a:solidFill>
                  <a:schemeClr val="tx1"/>
                </a:solidFill>
                <a:effectLst/>
                <a:latin typeface="Arial" pitchFamily="34" charset="0"/>
                <a:cs typeface="Arial" pitchFamily="34" charset="0"/>
              </a:rPr>
            </a:b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2830092988"/>
              </p:ext>
            </p:extLst>
          </p:nvPr>
        </p:nvGraphicFramePr>
        <p:xfrm>
          <a:off x="2051720" y="2916826"/>
          <a:ext cx="4752975" cy="3732006"/>
        </p:xfrm>
        <a:graphic>
          <a:graphicData uri="http://schemas.openxmlformats.org/drawingml/2006/table">
            <a:tbl>
              <a:tblPr>
                <a:tableStyleId>{5C22544A-7EE6-4342-B048-85BDC9FD1C3A}</a:tableStyleId>
              </a:tblPr>
              <a:tblGrid>
                <a:gridCol w="2271922">
                  <a:extLst>
                    <a:ext uri="{9D8B030D-6E8A-4147-A177-3AD203B41FA5}">
                      <a16:colId xmlns:a16="http://schemas.microsoft.com/office/drawing/2014/main" val="20000"/>
                    </a:ext>
                  </a:extLst>
                </a:gridCol>
                <a:gridCol w="2481053">
                  <a:extLst>
                    <a:ext uri="{9D8B030D-6E8A-4147-A177-3AD203B41FA5}">
                      <a16:colId xmlns:a16="http://schemas.microsoft.com/office/drawing/2014/main" val="20001"/>
                    </a:ext>
                  </a:extLst>
                </a:gridCol>
              </a:tblGrid>
              <a:tr h="440166">
                <a:tc>
                  <a:txBody>
                    <a:bodyPr/>
                    <a:lstStyle/>
                    <a:p>
                      <a:pPr algn="ctr">
                        <a:spcAft>
                          <a:spcPts val="0"/>
                        </a:spcAft>
                      </a:pPr>
                      <a:r>
                        <a:rPr lang="ru-RU" sz="1200" dirty="0">
                          <a:effectLst/>
                        </a:rPr>
                        <a:t> </a:t>
                      </a:r>
                    </a:p>
                    <a:p>
                      <a:pPr algn="ctr">
                        <a:spcAft>
                          <a:spcPts val="0"/>
                        </a:spcAft>
                      </a:pPr>
                      <a:r>
                        <a:rPr lang="ru-RU" sz="1200" dirty="0">
                          <a:effectLst/>
                        </a:rPr>
                        <a:t>Вопросительные слова</a:t>
                      </a:r>
                      <a:endParaRPr lang="ru-RU" sz="1200" dirty="0">
                        <a:effectLst/>
                        <a:latin typeface="Times New Roman"/>
                        <a:ea typeface="Times New Roman"/>
                      </a:endParaRPr>
                    </a:p>
                  </a:txBody>
                  <a:tcPr marL="0" marR="0" marT="0" marB="0"/>
                </a:tc>
                <a:tc>
                  <a:txBody>
                    <a:bodyPr/>
                    <a:lstStyle/>
                    <a:p>
                      <a:pPr algn="ctr">
                        <a:spcAft>
                          <a:spcPts val="0"/>
                        </a:spcAft>
                      </a:pPr>
                      <a:r>
                        <a:rPr lang="ru-RU" sz="1200" dirty="0">
                          <a:effectLst/>
                        </a:rPr>
                        <a:t> </a:t>
                      </a:r>
                    </a:p>
                    <a:p>
                      <a:pPr algn="ctr">
                        <a:spcAft>
                          <a:spcPts val="0"/>
                        </a:spcAft>
                      </a:pPr>
                      <a:r>
                        <a:rPr lang="ru-RU" sz="1200" dirty="0">
                          <a:effectLst/>
                        </a:rPr>
                        <a:t>Основные понятия темы</a:t>
                      </a:r>
                      <a:endParaRPr lang="ru-RU" sz="1200" dirty="0">
                        <a:effectLst/>
                        <a:latin typeface="Times New Roman"/>
                        <a:ea typeface="Times New Roman"/>
                      </a:endParaRPr>
                    </a:p>
                  </a:txBody>
                  <a:tcPr marL="0" marR="0" marT="0" marB="0"/>
                </a:tc>
                <a:extLst>
                  <a:ext uri="{0D108BD9-81ED-4DB2-BD59-A6C34878D82A}">
                    <a16:rowId xmlns:a16="http://schemas.microsoft.com/office/drawing/2014/main" val="10000"/>
                  </a:ext>
                </a:extLst>
              </a:tr>
              <a:tr h="2092325">
                <a:tc>
                  <a:txBody>
                    <a:bodyPr/>
                    <a:lstStyle/>
                    <a:p>
                      <a:pPr marL="228600">
                        <a:lnSpc>
                          <a:spcPct val="150000"/>
                        </a:lnSpc>
                        <a:spcAft>
                          <a:spcPts val="0"/>
                        </a:spcAft>
                      </a:pPr>
                      <a:r>
                        <a:rPr lang="ru-RU" sz="1200" dirty="0">
                          <a:effectLst/>
                        </a:rPr>
                        <a:t>Как?</a:t>
                      </a:r>
                    </a:p>
                    <a:p>
                      <a:pPr marL="228600">
                        <a:lnSpc>
                          <a:spcPct val="150000"/>
                        </a:lnSpc>
                        <a:spcAft>
                          <a:spcPts val="0"/>
                        </a:spcAft>
                      </a:pPr>
                      <a:r>
                        <a:rPr lang="ru-RU" sz="1200" dirty="0">
                          <a:effectLst/>
                        </a:rPr>
                        <a:t>Что?</a:t>
                      </a:r>
                    </a:p>
                    <a:p>
                      <a:pPr marL="228600">
                        <a:lnSpc>
                          <a:spcPct val="150000"/>
                        </a:lnSpc>
                        <a:spcAft>
                          <a:spcPts val="0"/>
                        </a:spcAft>
                      </a:pPr>
                      <a:r>
                        <a:rPr lang="ru-RU" sz="1200" dirty="0">
                          <a:effectLst/>
                        </a:rPr>
                        <a:t>Где?</a:t>
                      </a:r>
                    </a:p>
                    <a:p>
                      <a:pPr marL="228600">
                        <a:lnSpc>
                          <a:spcPct val="150000"/>
                        </a:lnSpc>
                        <a:spcAft>
                          <a:spcPts val="0"/>
                        </a:spcAft>
                      </a:pPr>
                      <a:r>
                        <a:rPr lang="ru-RU" sz="1200" dirty="0">
                          <a:effectLst/>
                        </a:rPr>
                        <a:t>Почему?</a:t>
                      </a:r>
                    </a:p>
                    <a:p>
                      <a:pPr marL="228600">
                        <a:lnSpc>
                          <a:spcPct val="150000"/>
                        </a:lnSpc>
                        <a:spcAft>
                          <a:spcPts val="0"/>
                        </a:spcAft>
                      </a:pPr>
                      <a:r>
                        <a:rPr lang="ru-RU" sz="1200" dirty="0">
                          <a:effectLst/>
                        </a:rPr>
                        <a:t>Сколько?</a:t>
                      </a:r>
                    </a:p>
                    <a:p>
                      <a:pPr marL="228600">
                        <a:lnSpc>
                          <a:spcPct val="150000"/>
                        </a:lnSpc>
                        <a:spcAft>
                          <a:spcPts val="0"/>
                        </a:spcAft>
                      </a:pPr>
                      <a:r>
                        <a:rPr lang="ru-RU" sz="1200" dirty="0">
                          <a:effectLst/>
                        </a:rPr>
                        <a:t>Откуда?</a:t>
                      </a:r>
                    </a:p>
                    <a:p>
                      <a:pPr marL="228600">
                        <a:lnSpc>
                          <a:spcPct val="150000"/>
                        </a:lnSpc>
                        <a:spcAft>
                          <a:spcPts val="0"/>
                        </a:spcAft>
                      </a:pPr>
                      <a:r>
                        <a:rPr lang="ru-RU" sz="1200" dirty="0">
                          <a:effectLst/>
                        </a:rPr>
                        <a:t>Какой?</a:t>
                      </a:r>
                    </a:p>
                    <a:p>
                      <a:pPr marL="228600">
                        <a:lnSpc>
                          <a:spcPct val="150000"/>
                        </a:lnSpc>
                        <a:spcAft>
                          <a:spcPts val="0"/>
                        </a:spcAft>
                      </a:pPr>
                      <a:r>
                        <a:rPr lang="ru-RU" sz="1200" dirty="0">
                          <a:effectLst/>
                        </a:rPr>
                        <a:t>Зачем?</a:t>
                      </a:r>
                    </a:p>
                    <a:p>
                      <a:pPr marL="228600">
                        <a:lnSpc>
                          <a:spcPct val="150000"/>
                        </a:lnSpc>
                        <a:spcAft>
                          <a:spcPts val="0"/>
                        </a:spcAft>
                      </a:pPr>
                      <a:r>
                        <a:rPr lang="ru-RU" sz="1200" dirty="0">
                          <a:effectLst/>
                        </a:rPr>
                        <a:t>Каким образом?</a:t>
                      </a:r>
                    </a:p>
                    <a:p>
                      <a:pPr marL="228600">
                        <a:lnSpc>
                          <a:spcPct val="150000"/>
                        </a:lnSpc>
                        <a:spcAft>
                          <a:spcPts val="0"/>
                        </a:spcAft>
                      </a:pPr>
                      <a:r>
                        <a:rPr lang="ru-RU" sz="1200" dirty="0">
                          <a:effectLst/>
                        </a:rPr>
                        <a:t>Какая взаимосвязь?</a:t>
                      </a:r>
                    </a:p>
                    <a:p>
                      <a:pPr marL="228600">
                        <a:lnSpc>
                          <a:spcPct val="150000"/>
                        </a:lnSpc>
                        <a:spcAft>
                          <a:spcPts val="0"/>
                        </a:spcAft>
                      </a:pPr>
                      <a:r>
                        <a:rPr lang="ru-RU" sz="1200" dirty="0">
                          <a:effectLst/>
                        </a:rPr>
                        <a:t>Из чего состоит?</a:t>
                      </a:r>
                    </a:p>
                    <a:p>
                      <a:pPr marL="228600">
                        <a:lnSpc>
                          <a:spcPct val="150000"/>
                        </a:lnSpc>
                        <a:spcAft>
                          <a:spcPts val="0"/>
                        </a:spcAft>
                      </a:pPr>
                      <a:r>
                        <a:rPr lang="ru-RU" sz="1200" dirty="0">
                          <a:effectLst/>
                        </a:rPr>
                        <a:t>Каково назначение?</a:t>
                      </a:r>
                      <a:endParaRPr lang="ru-RU" sz="1200" dirty="0">
                        <a:effectLst/>
                        <a:latin typeface="Times New Roman"/>
                        <a:ea typeface="Times New Roman"/>
                      </a:endParaRPr>
                    </a:p>
                  </a:txBody>
                  <a:tcPr marL="0" marR="0" marT="0" marB="0"/>
                </a:tc>
                <a:tc>
                  <a:txBody>
                    <a:bodyPr/>
                    <a:lstStyle/>
                    <a:p>
                      <a:pPr marL="137795">
                        <a:lnSpc>
                          <a:spcPct val="150000"/>
                        </a:lnSpc>
                        <a:spcAft>
                          <a:spcPts val="0"/>
                        </a:spcAft>
                      </a:pPr>
                      <a:r>
                        <a:rPr lang="ru-RU" sz="1200" dirty="0">
                          <a:effectLst/>
                        </a:rPr>
                        <a:t>Информация</a:t>
                      </a:r>
                    </a:p>
                    <a:p>
                      <a:pPr marL="137795">
                        <a:lnSpc>
                          <a:spcPct val="150000"/>
                        </a:lnSpc>
                        <a:spcAft>
                          <a:spcPts val="0"/>
                        </a:spcAft>
                      </a:pPr>
                      <a:r>
                        <a:rPr lang="ru-RU" sz="1200" dirty="0">
                          <a:effectLst/>
                        </a:rPr>
                        <a:t>Преступления</a:t>
                      </a:r>
                    </a:p>
                    <a:p>
                      <a:pPr marL="137795">
                        <a:lnSpc>
                          <a:spcPct val="150000"/>
                        </a:lnSpc>
                        <a:spcAft>
                          <a:spcPts val="0"/>
                        </a:spcAft>
                      </a:pPr>
                      <a:r>
                        <a:rPr lang="ru-RU" sz="1200" dirty="0">
                          <a:effectLst/>
                        </a:rPr>
                        <a:t>Закон</a:t>
                      </a:r>
                    </a:p>
                    <a:p>
                      <a:pPr marL="137795">
                        <a:lnSpc>
                          <a:spcPct val="150000"/>
                        </a:lnSpc>
                        <a:spcAft>
                          <a:spcPts val="0"/>
                        </a:spcAft>
                      </a:pPr>
                      <a:r>
                        <a:rPr lang="ru-RU" sz="1200" dirty="0">
                          <a:effectLst/>
                        </a:rPr>
                        <a:t>Статья</a:t>
                      </a:r>
                    </a:p>
                    <a:p>
                      <a:pPr marL="137795">
                        <a:lnSpc>
                          <a:spcPct val="150000"/>
                        </a:lnSpc>
                        <a:spcAft>
                          <a:spcPts val="0"/>
                        </a:spcAft>
                      </a:pPr>
                      <a:r>
                        <a:rPr lang="ru-RU" sz="1200" dirty="0">
                          <a:effectLst/>
                        </a:rPr>
                        <a:t>Безопасность</a:t>
                      </a:r>
                    </a:p>
                    <a:p>
                      <a:pPr marL="137795">
                        <a:lnSpc>
                          <a:spcPct val="150000"/>
                        </a:lnSpc>
                        <a:spcAft>
                          <a:spcPts val="0"/>
                        </a:spcAft>
                      </a:pPr>
                      <a:r>
                        <a:rPr lang="ru-RU" sz="1200" dirty="0">
                          <a:effectLst/>
                        </a:rPr>
                        <a:t>Категории</a:t>
                      </a:r>
                      <a:endParaRPr lang="ru-RU" sz="1200" dirty="0">
                        <a:effectLst/>
                        <a:latin typeface="Times New Roman"/>
                        <a:ea typeface="Times New Roman"/>
                      </a:endParaRPr>
                    </a:p>
                  </a:txBody>
                  <a:tcPr marL="0" marR="0" marT="0" marB="0"/>
                </a:tc>
                <a:extLst>
                  <a:ext uri="{0D108BD9-81ED-4DB2-BD59-A6C34878D82A}">
                    <a16:rowId xmlns:a16="http://schemas.microsoft.com/office/drawing/2014/main" val="10001"/>
                  </a:ext>
                </a:extLst>
              </a:tr>
            </a:tbl>
          </a:graphicData>
        </a:graphic>
      </p:graphicFrame>
      <p:sp>
        <p:nvSpPr>
          <p:cNvPr id="5" name="Rectangle 1"/>
          <p:cNvSpPr>
            <a:spLocks noChangeArrowheads="1"/>
          </p:cNvSpPr>
          <p:nvPr/>
        </p:nvSpPr>
        <p:spPr bwMode="auto">
          <a:xfrm>
            <a:off x="395536" y="1032411"/>
            <a:ext cx="8352928" cy="1754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49263"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449263" algn="l" defTabSz="914400" rtl="0" eaLnBrk="0" fontAlgn="base" latinLnBrk="0" hangingPunct="0">
              <a:lnSpc>
                <a:spcPct val="100000"/>
              </a:lnSpc>
              <a:spcBef>
                <a:spcPct val="0"/>
              </a:spcBef>
              <a:spcAft>
                <a:spcPct val="0"/>
              </a:spcAft>
              <a:buClrTx/>
              <a:buSzTx/>
              <a:buFontTx/>
              <a:buNone/>
              <a:tabLst/>
            </a:pPr>
            <a:r>
              <a:rPr kumimoji="0" lang="ru-RU" altLang="ru-RU"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Универсальный прием ТРКМ, направленный на формирование умения задавать вопросы, а также может быть использован для актуализации знаний учащихся по пройденной теме урока.</a:t>
            </a:r>
            <a:endParaRPr kumimoji="0" lang="ru-RU" altLang="ru-RU"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ru-RU" altLang="ru-RU"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Учащимся предлагается таблица вопросов и терминов по изученной теме или новой теме урока. Необходимо составить как можно больше вопросов, используя вопросительные слова и термины из двух столбцов таблицы.</a:t>
            </a:r>
            <a:endParaRPr kumimoji="0" lang="ru-RU" altLang="ru-RU"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ru-RU" altLang="ru-RU"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Пример.</a:t>
            </a:r>
            <a:endParaRPr kumimoji="0" lang="ru-RU" altLang="ru-RU"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ru-RU" altLang="ru-RU"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Почему совершаются преступления в сфере деятельности, связанной с информацией?</a:t>
            </a:r>
            <a:endParaRPr kumimoji="0" lang="ru-RU" altLang="ru-RU"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ru-RU" altLang="ru-RU"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Сколько закон, обеспечивают безопасность информации в России?</a:t>
            </a:r>
            <a:endParaRPr kumimoji="0" lang="ru-RU" altLang="ru-RU"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ru-RU" altLang="ru-RU"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Сколько категорий информационных преступлений существует? и т.д.</a:t>
            </a:r>
            <a:endParaRPr kumimoji="0" lang="ru-RU" altLang="ru-RU" sz="12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Управляющая кнопка: домой 5">
            <a:hlinkClick r:id="rId2" action="ppaction://hlinksldjump" highlightClick="1"/>
          </p:cNvPr>
          <p:cNvSpPr/>
          <p:nvPr/>
        </p:nvSpPr>
        <p:spPr>
          <a:xfrm>
            <a:off x="8100392" y="6093296"/>
            <a:ext cx="648072" cy="648072"/>
          </a:xfrm>
          <a:prstGeom prst="actionButtonHom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1002901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Приём  «Согласен – Не согласен» </a:t>
            </a:r>
            <a:br>
              <a:rPr lang="ru-RU" b="1" dirty="0" smtClean="0"/>
            </a:br>
            <a:endParaRPr lang="ru-RU" dirty="0"/>
          </a:p>
        </p:txBody>
      </p:sp>
      <p:sp>
        <p:nvSpPr>
          <p:cNvPr id="3" name="Объект 2"/>
          <p:cNvSpPr>
            <a:spLocks noGrp="1"/>
          </p:cNvSpPr>
          <p:nvPr>
            <p:ph idx="1"/>
          </p:nvPr>
        </p:nvSpPr>
        <p:spPr>
          <a:xfrm>
            <a:off x="395536" y="908720"/>
            <a:ext cx="8229600" cy="4525963"/>
          </a:xfrm>
        </p:spPr>
        <p:txBody>
          <a:bodyPr>
            <a:noAutofit/>
          </a:bodyPr>
          <a:lstStyle/>
          <a:p>
            <a:pPr marL="0" indent="0">
              <a:buNone/>
            </a:pPr>
            <a:r>
              <a:rPr lang="ru-RU" sz="1300" dirty="0" smtClean="0"/>
              <a:t>Универсальный </a:t>
            </a:r>
            <a:r>
              <a:rPr lang="ru-RU" sz="1300" dirty="0"/>
              <a:t>прием, способствующий актуализации знаний учащихся и активизации мыслительной деятельности. Данный прием дает возможность быстро включить детей в мыслительную деятельность и логично перейти к изучению темы урока. </a:t>
            </a:r>
          </a:p>
          <a:p>
            <a:pPr marL="0" indent="0">
              <a:buNone/>
            </a:pPr>
            <a:r>
              <a:rPr lang="ru-RU" sz="1300" dirty="0"/>
              <a:t/>
            </a:r>
            <a:br>
              <a:rPr lang="ru-RU" sz="1300" dirty="0"/>
            </a:br>
            <a:r>
              <a:rPr lang="ru-RU" sz="1300" dirty="0"/>
              <a:t>Формирует: </a:t>
            </a:r>
          </a:p>
          <a:p>
            <a:pPr marL="0" lvl="0" indent="0">
              <a:buNone/>
            </a:pPr>
            <a:r>
              <a:rPr lang="ru-RU" sz="1300" dirty="0"/>
              <a:t>умение оценивать ситуацию или факты; </a:t>
            </a:r>
          </a:p>
          <a:p>
            <a:pPr marL="0" lvl="0" indent="0">
              <a:buNone/>
            </a:pPr>
            <a:r>
              <a:rPr lang="ru-RU" sz="1300" dirty="0"/>
              <a:t>умение анализировать информацию; </a:t>
            </a:r>
          </a:p>
          <a:p>
            <a:pPr marL="0" lvl="0" indent="0">
              <a:buNone/>
            </a:pPr>
            <a:r>
              <a:rPr lang="ru-RU" sz="1300" dirty="0"/>
              <a:t>умение отражать свое мнение. </a:t>
            </a:r>
          </a:p>
          <a:p>
            <a:pPr marL="0" indent="0">
              <a:buNone/>
            </a:pPr>
            <a:r>
              <a:rPr lang="ru-RU" sz="1300" dirty="0"/>
              <a:t>Детям предлагается выразить свое отношение к ряду утверждений по правилу: согласен – «+», не согласен – «-». </a:t>
            </a:r>
          </a:p>
          <a:p>
            <a:pPr marL="0" indent="0">
              <a:buNone/>
            </a:pPr>
            <a:r>
              <a:rPr lang="ru-RU" sz="1300" b="1" i="1" dirty="0"/>
              <a:t>Пример.</a:t>
            </a:r>
            <a:r>
              <a:rPr lang="ru-RU" sz="1300" dirty="0"/>
              <a:t> </a:t>
            </a:r>
          </a:p>
          <a:p>
            <a:pPr marL="0" indent="0">
              <a:buNone/>
            </a:pPr>
            <a:r>
              <a:rPr lang="ru-RU" sz="1300" dirty="0"/>
              <a:t>При изучении темы «Мультимедийная презентация», можно предложить следующие высказывания: </a:t>
            </a:r>
          </a:p>
          <a:p>
            <a:pPr marL="0" indent="0">
              <a:buNone/>
            </a:pPr>
            <a:r>
              <a:rPr lang="ru-RU" sz="1300" dirty="0"/>
              <a:t>1. Презентация состоит только из текста и картинок. </a:t>
            </a:r>
          </a:p>
          <a:p>
            <a:pPr marL="0" indent="0">
              <a:buNone/>
            </a:pPr>
            <a:r>
              <a:rPr lang="ru-RU" sz="1300" dirty="0"/>
              <a:t>2. Дизайн оформления должен быть разным на каждом слайде. </a:t>
            </a:r>
          </a:p>
          <a:p>
            <a:pPr marL="0" indent="0">
              <a:buNone/>
            </a:pPr>
            <a:r>
              <a:rPr lang="ru-RU" sz="1300" dirty="0"/>
              <a:t>3. Чем больше текста, тем лучше. </a:t>
            </a:r>
          </a:p>
          <a:p>
            <a:pPr marL="0" indent="0">
              <a:buNone/>
            </a:pPr>
            <a:r>
              <a:rPr lang="ru-RU" sz="1300" dirty="0"/>
              <a:t>4. Лучше, если смена слайдов проводится по щелчку, а не автоматически. </a:t>
            </a:r>
          </a:p>
          <a:p>
            <a:pPr marL="0" indent="0">
              <a:buNone/>
            </a:pPr>
            <a:r>
              <a:rPr lang="ru-RU" sz="1300" dirty="0"/>
              <a:t>5. Чем меньше анимационных эффектов, тем лучше. </a:t>
            </a:r>
          </a:p>
          <a:p>
            <a:pPr marL="0" indent="0">
              <a:buNone/>
            </a:pPr>
            <a:r>
              <a:rPr lang="ru-RU" sz="1300" dirty="0"/>
              <a:t>6. Презентация может носить обучающий характер. </a:t>
            </a:r>
          </a:p>
          <a:p>
            <a:pPr marL="0" indent="0">
              <a:buNone/>
            </a:pPr>
            <a:r>
              <a:rPr lang="ru-RU" sz="1300" dirty="0"/>
              <a:t>Заметьте, полученные результаты дети не оглашают, учитель только проговаривает «идеальный» вариант ответов и просит соотнести его с тем, что получилось у каждого из учащихся. </a:t>
            </a:r>
          </a:p>
          <a:p>
            <a:pPr marL="0" indent="0">
              <a:buNone/>
            </a:pPr>
            <a:r>
              <a:rPr lang="ru-RU" sz="1300" dirty="0"/>
              <a:t/>
            </a:r>
            <a:br>
              <a:rPr lang="ru-RU" sz="1300" dirty="0"/>
            </a:br>
            <a:r>
              <a:rPr lang="ru-RU" sz="1300" b="1" i="1" dirty="0"/>
              <a:t>Источник:</a:t>
            </a:r>
            <a:r>
              <a:rPr lang="ru-RU" sz="1300" dirty="0"/>
              <a:t> Никишина И. В. Инновационные педагогические технологии и организация учебно-воспитательного процесса в школе: использование интерактивных форм и методов в процессе обучения учащихся и педагогов. 2-е изд., стереотип. – Волгоград. Учитель, 2008. </a:t>
            </a:r>
          </a:p>
          <a:p>
            <a:pPr marL="0" indent="0">
              <a:buNone/>
            </a:pPr>
            <a:r>
              <a:rPr lang="ru-RU" sz="1300" dirty="0"/>
              <a:t> </a:t>
            </a:r>
          </a:p>
          <a:p>
            <a:pPr marL="0" indent="0">
              <a:buNone/>
            </a:pPr>
            <a:endParaRPr lang="ru-RU" sz="1300" dirty="0"/>
          </a:p>
        </p:txBody>
      </p:sp>
      <p:sp>
        <p:nvSpPr>
          <p:cNvPr id="4" name="Управляющая кнопка: домой 3">
            <a:hlinkClick r:id="rId2" action="ppaction://hlinksldjump" highlightClick="1"/>
          </p:cNvPr>
          <p:cNvSpPr/>
          <p:nvPr/>
        </p:nvSpPr>
        <p:spPr>
          <a:xfrm>
            <a:off x="8100392" y="6093296"/>
            <a:ext cx="648072" cy="648072"/>
          </a:xfrm>
          <a:prstGeom prst="actionButtonHom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69555958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Приём  «До-После» </a:t>
            </a:r>
            <a:br>
              <a:rPr lang="ru-RU" b="1" dirty="0" smtClean="0"/>
            </a:br>
            <a:endParaRPr lang="ru-RU" dirty="0"/>
          </a:p>
        </p:txBody>
      </p:sp>
      <p:sp>
        <p:nvSpPr>
          <p:cNvPr id="3" name="Объект 2"/>
          <p:cNvSpPr>
            <a:spLocks noGrp="1"/>
          </p:cNvSpPr>
          <p:nvPr>
            <p:ph idx="1"/>
          </p:nvPr>
        </p:nvSpPr>
        <p:spPr>
          <a:xfrm>
            <a:off x="509278" y="836712"/>
            <a:ext cx="8229600" cy="4525963"/>
          </a:xfrm>
        </p:spPr>
        <p:txBody>
          <a:bodyPr>
            <a:noAutofit/>
          </a:bodyPr>
          <a:lstStyle/>
          <a:p>
            <a:pPr marL="0" indent="0">
              <a:buNone/>
            </a:pPr>
            <a:r>
              <a:rPr lang="ru-RU" sz="1500" b="1" i="1" dirty="0" smtClean="0"/>
              <a:t>Описание</a:t>
            </a:r>
            <a:r>
              <a:rPr lang="ru-RU" sz="1500" b="1" i="1" dirty="0"/>
              <a:t>:</a:t>
            </a:r>
            <a:r>
              <a:rPr lang="ru-RU" sz="1500" dirty="0"/>
              <a:t> прием из технологии развития критического мышления. Он может быть использован на 1 этапе урока, как прием, актуализирующий знания учащихся. А также на этапе рефлексии. </a:t>
            </a:r>
          </a:p>
          <a:p>
            <a:pPr marL="0" indent="0">
              <a:buNone/>
            </a:pPr>
            <a:r>
              <a:rPr lang="ru-RU" sz="1500" dirty="0"/>
              <a:t>Формирует: </a:t>
            </a:r>
          </a:p>
          <a:p>
            <a:pPr marL="0" lvl="0" indent="0">
              <a:buNone/>
            </a:pPr>
            <a:r>
              <a:rPr lang="ru-RU" sz="1500" dirty="0"/>
              <a:t>умение прогнозировать события; </a:t>
            </a:r>
          </a:p>
          <a:p>
            <a:pPr marL="0" lvl="0" indent="0">
              <a:buNone/>
            </a:pPr>
            <a:r>
              <a:rPr lang="ru-RU" sz="1500" dirty="0"/>
              <a:t>умение соотносить известные и неизвестные факты; </a:t>
            </a:r>
          </a:p>
          <a:p>
            <a:pPr marL="0" lvl="0" indent="0">
              <a:buNone/>
            </a:pPr>
            <a:r>
              <a:rPr lang="ru-RU" sz="1500" dirty="0"/>
              <a:t>умение выражать свои мысли; </a:t>
            </a:r>
          </a:p>
          <a:p>
            <a:pPr marL="0" lvl="0" indent="0">
              <a:buNone/>
            </a:pPr>
            <a:r>
              <a:rPr lang="ru-RU" sz="1500" dirty="0"/>
              <a:t>умение сравнивать и делать вывод. </a:t>
            </a:r>
          </a:p>
          <a:p>
            <a:pPr marL="0" indent="0">
              <a:buNone/>
            </a:pPr>
            <a:r>
              <a:rPr lang="ru-RU" sz="1500" dirty="0"/>
              <a:t>В таблице из двух столбцов </a:t>
            </a:r>
            <a:r>
              <a:rPr lang="ru-RU" sz="1500" dirty="0" err="1"/>
              <a:t>заполянется</a:t>
            </a:r>
            <a:r>
              <a:rPr lang="ru-RU" sz="1500" dirty="0"/>
              <a:t> часть "До", в которой учащийся записывает свои предположения о теме урока, о решении задачи, может записать гипотезу. </a:t>
            </a:r>
          </a:p>
          <a:p>
            <a:pPr marL="0" indent="0">
              <a:buNone/>
            </a:pPr>
            <a:r>
              <a:rPr lang="ru-RU" sz="1500" dirty="0"/>
              <a:t>Часть "После" заполняется в конце урока, когда изучен новый материал, проведен эксперимент, прочитан текст и т.д. </a:t>
            </a:r>
          </a:p>
          <a:p>
            <a:pPr marL="0" indent="0">
              <a:buNone/>
            </a:pPr>
            <a:r>
              <a:rPr lang="ru-RU" sz="1500" dirty="0"/>
              <a:t>Далее ученик сравнивает содержание "До" и "После" и делает вывод. </a:t>
            </a:r>
          </a:p>
          <a:p>
            <a:pPr marL="0" indent="0">
              <a:buNone/>
            </a:pPr>
            <a:r>
              <a:rPr lang="ru-RU" sz="1500" b="1" i="1" dirty="0"/>
              <a:t>Пример.</a:t>
            </a:r>
            <a:r>
              <a:rPr lang="ru-RU" sz="1500" dirty="0"/>
              <a:t> </a:t>
            </a:r>
          </a:p>
          <a:p>
            <a:pPr marL="0" indent="0">
              <a:buNone/>
            </a:pPr>
            <a:r>
              <a:rPr lang="ru-RU" sz="1500" dirty="0"/>
              <a:t>Вопрос "Чем дышат насекомые?" </a:t>
            </a:r>
          </a:p>
          <a:p>
            <a:pPr marL="0" indent="0">
              <a:buNone/>
            </a:pPr>
            <a:r>
              <a:rPr lang="ru-RU" sz="1500" dirty="0"/>
              <a:t>"До" Я думаю, что насекомые дышат с помощью трахей, так как хитиновый покров не позволяет дышать кожей. </a:t>
            </a:r>
          </a:p>
          <a:p>
            <a:pPr marL="0" indent="0">
              <a:buNone/>
            </a:pPr>
            <a:r>
              <a:rPr lang="ru-RU" sz="1500" dirty="0"/>
              <a:t>"После" </a:t>
            </a:r>
          </a:p>
          <a:p>
            <a:pPr marL="0" indent="0">
              <a:buNone/>
            </a:pPr>
            <a:r>
              <a:rPr lang="ru-RU" sz="1500" dirty="0"/>
              <a:t>Насекомые дышат .... </a:t>
            </a:r>
          </a:p>
          <a:p>
            <a:pPr marL="0" indent="0">
              <a:buNone/>
            </a:pPr>
            <a:r>
              <a:rPr lang="ru-RU" sz="1500" dirty="0"/>
              <a:t>Вывод. </a:t>
            </a:r>
          </a:p>
          <a:p>
            <a:pPr marL="0" indent="0">
              <a:buNone/>
            </a:pPr>
            <a:r>
              <a:rPr lang="ru-RU" sz="1500" dirty="0"/>
              <a:t>Я прав (не прав), так как ... </a:t>
            </a:r>
          </a:p>
          <a:p>
            <a:pPr marL="0" indent="0">
              <a:buNone/>
            </a:pPr>
            <a:r>
              <a:rPr lang="ru-RU" sz="1500" b="1" i="1" dirty="0"/>
              <a:t>Источник:</a:t>
            </a:r>
            <a:r>
              <a:rPr lang="ru-RU" sz="1500" dirty="0"/>
              <a:t> </a:t>
            </a:r>
            <a:r>
              <a:rPr lang="ru-RU" sz="1500" dirty="0" err="1"/>
              <a:t>Загашев</a:t>
            </a:r>
            <a:r>
              <a:rPr lang="ru-RU" sz="1500" dirty="0"/>
              <a:t> И.О., Заир-Бек С.И. Критическое мышление. Критическое мышление: технология развития. – СПб: Альянс-Дельта, 2003. </a:t>
            </a:r>
          </a:p>
          <a:p>
            <a:pPr marL="0" indent="0">
              <a:buNone/>
            </a:pPr>
            <a:r>
              <a:rPr lang="ru-RU" sz="1500" dirty="0"/>
              <a:t> </a:t>
            </a:r>
          </a:p>
          <a:p>
            <a:pPr marL="0" indent="0">
              <a:buNone/>
            </a:pPr>
            <a:endParaRPr lang="ru-RU" sz="1500" dirty="0"/>
          </a:p>
        </p:txBody>
      </p:sp>
      <p:sp>
        <p:nvSpPr>
          <p:cNvPr id="4" name="Управляющая кнопка: домой 3">
            <a:hlinkClick r:id="rId2" action="ppaction://hlinksldjump" highlightClick="1"/>
          </p:cNvPr>
          <p:cNvSpPr/>
          <p:nvPr/>
        </p:nvSpPr>
        <p:spPr>
          <a:xfrm>
            <a:off x="8100392" y="6093296"/>
            <a:ext cx="648072" cy="648072"/>
          </a:xfrm>
          <a:prstGeom prst="actionButtonHom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2944790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1026" name="Picture 2"/>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l="26878" t="19195" r="24780" b="5118"/>
          <a:stretch/>
        </p:blipFill>
        <p:spPr bwMode="auto">
          <a:xfrm>
            <a:off x="0" y="18488"/>
            <a:ext cx="9144000" cy="68169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58921671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Приём “Игровая цель”</a:t>
            </a:r>
            <a:br>
              <a:rPr lang="ru-RU" b="1" dirty="0" smtClean="0"/>
            </a:br>
            <a:endParaRPr lang="ru-RU" dirty="0"/>
          </a:p>
        </p:txBody>
      </p:sp>
      <p:sp>
        <p:nvSpPr>
          <p:cNvPr id="3" name="Объект 2"/>
          <p:cNvSpPr>
            <a:spLocks noGrp="1"/>
          </p:cNvSpPr>
          <p:nvPr>
            <p:ph idx="1"/>
          </p:nvPr>
        </p:nvSpPr>
        <p:spPr>
          <a:xfrm>
            <a:off x="395536" y="836712"/>
            <a:ext cx="8229600" cy="4525963"/>
          </a:xfrm>
        </p:spPr>
        <p:txBody>
          <a:bodyPr>
            <a:noAutofit/>
          </a:bodyPr>
          <a:lstStyle/>
          <a:p>
            <a:pPr marL="0" indent="0">
              <a:buNone/>
            </a:pPr>
            <a:r>
              <a:rPr lang="ru-RU" sz="1800" dirty="0" smtClean="0"/>
              <a:t>Универсальный </a:t>
            </a:r>
            <a:r>
              <a:rPr lang="ru-RU" sz="1800" dirty="0"/>
              <a:t>приём-игра, направленный на активизацию мыслительной деятельности учащихся на уроке. Позволяет включить в игровую оболочку большое число однообразных примеров или заданий. </a:t>
            </a:r>
          </a:p>
          <a:p>
            <a:pPr marL="0" indent="0">
              <a:buNone/>
            </a:pPr>
            <a:r>
              <a:rPr lang="ru-RU" sz="1800" dirty="0"/>
              <a:t>Формирует: </a:t>
            </a:r>
          </a:p>
          <a:p>
            <a:pPr marL="0" lvl="0" indent="0">
              <a:buNone/>
            </a:pPr>
            <a:r>
              <a:rPr lang="ru-RU" sz="1800" dirty="0"/>
              <a:t>учебные умения; </a:t>
            </a:r>
          </a:p>
          <a:p>
            <a:pPr marL="0" lvl="0" indent="0">
              <a:buNone/>
            </a:pPr>
            <a:r>
              <a:rPr lang="ru-RU" sz="1800" dirty="0"/>
              <a:t>умение работать в команде; </a:t>
            </a:r>
          </a:p>
          <a:p>
            <a:pPr marL="0" lvl="0" indent="0">
              <a:buNone/>
            </a:pPr>
            <a:r>
              <a:rPr lang="ru-RU" sz="1800" dirty="0"/>
              <a:t>умение слушать и слышать друг друга. </a:t>
            </a:r>
          </a:p>
          <a:p>
            <a:pPr marL="0" indent="0">
              <a:buNone/>
            </a:pPr>
            <a:r>
              <a:rPr lang="ru-RU" sz="1800" dirty="0"/>
              <a:t>Предлагается в игровой форме команде или группе учащихся выполнить ряд однотипных заданий на скорость и правильность. </a:t>
            </a:r>
          </a:p>
          <a:p>
            <a:pPr marL="0" indent="0">
              <a:buNone/>
            </a:pPr>
            <a:r>
              <a:rPr lang="ru-RU" sz="1800" b="1" i="1" dirty="0"/>
              <a:t>Пример 1.</a:t>
            </a:r>
            <a:r>
              <a:rPr lang="ru-RU" sz="1800" dirty="0"/>
              <a:t> </a:t>
            </a:r>
          </a:p>
          <a:p>
            <a:pPr marL="0" indent="0">
              <a:buNone/>
            </a:pPr>
            <a:r>
              <a:rPr lang="ru-RU" sz="1800" dirty="0"/>
              <a:t>Представьте, что вы работаете редактором газеты и отвечаете за выпуск очередного номера, а в текст вкрались ошибки, - найдите и исправьте их. </a:t>
            </a:r>
          </a:p>
          <a:p>
            <a:pPr marL="0" indent="0">
              <a:buNone/>
            </a:pPr>
            <a:r>
              <a:rPr lang="ru-RU" sz="1800" b="1" i="1" dirty="0" smtClean="0"/>
              <a:t>Пример </a:t>
            </a:r>
            <a:r>
              <a:rPr lang="ru-RU" sz="1800" b="1" i="1" dirty="0"/>
              <a:t>2.</a:t>
            </a:r>
            <a:r>
              <a:rPr lang="ru-RU" sz="1800" dirty="0"/>
              <a:t> </a:t>
            </a:r>
          </a:p>
          <a:p>
            <a:pPr marL="0" indent="0">
              <a:buNone/>
            </a:pPr>
            <a:r>
              <a:rPr lang="ru-RU" sz="1800" dirty="0"/>
              <a:t>На доске записаны примеры в три столбика по количеству команд. Первый участник от команды выходит и решает первый пример, затем выходит второй участник и так далее. Выигрывает та команда, которая быстрее и правильнее выполнит задание. </a:t>
            </a:r>
          </a:p>
          <a:p>
            <a:pPr marL="0" indent="0">
              <a:buNone/>
            </a:pPr>
            <a:r>
              <a:rPr lang="ru-RU" sz="1100" b="1" i="1" dirty="0" smtClean="0"/>
              <a:t>Источник</a:t>
            </a:r>
            <a:r>
              <a:rPr lang="ru-RU" sz="1100" b="1" i="1" dirty="0"/>
              <a:t>:</a:t>
            </a:r>
            <a:r>
              <a:rPr lang="ru-RU" sz="1100" dirty="0"/>
              <a:t> </a:t>
            </a:r>
            <a:r>
              <a:rPr lang="ru-RU" sz="1100" dirty="0" err="1"/>
              <a:t>Гин</a:t>
            </a:r>
            <a:r>
              <a:rPr lang="ru-RU" sz="1100" dirty="0"/>
              <a:t> А.А. Приемы педагогической техники: Свобода выбора. Открытость. Деятельность. Обратная связь. Идеальность: Пособие для учителя. 3-е изд., - М.: Вита-Пресс, 2001. </a:t>
            </a:r>
          </a:p>
          <a:p>
            <a:pPr marL="0" indent="0">
              <a:buNone/>
            </a:pPr>
            <a:endParaRPr lang="ru-RU" sz="1800" dirty="0"/>
          </a:p>
        </p:txBody>
      </p:sp>
      <p:sp>
        <p:nvSpPr>
          <p:cNvPr id="4" name="Управляющая кнопка: домой 3">
            <a:hlinkClick r:id="rId2" action="ppaction://hlinksldjump" highlightClick="1"/>
          </p:cNvPr>
          <p:cNvSpPr/>
          <p:nvPr/>
        </p:nvSpPr>
        <p:spPr>
          <a:xfrm>
            <a:off x="8398030" y="6065583"/>
            <a:ext cx="648072" cy="648072"/>
          </a:xfrm>
          <a:prstGeom prst="actionButtonHom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21748743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Приём  “Корзина идей, понятий, имен”</a:t>
            </a:r>
            <a:br>
              <a:rPr lang="ru-RU" b="1" dirty="0" smtClean="0"/>
            </a:br>
            <a:endParaRPr lang="ru-RU" dirty="0"/>
          </a:p>
        </p:txBody>
      </p:sp>
      <p:sp>
        <p:nvSpPr>
          <p:cNvPr id="3" name="Объект 2"/>
          <p:cNvSpPr>
            <a:spLocks noGrp="1"/>
          </p:cNvSpPr>
          <p:nvPr>
            <p:ph idx="1"/>
          </p:nvPr>
        </p:nvSpPr>
        <p:spPr>
          <a:xfrm>
            <a:off x="486737" y="1124744"/>
            <a:ext cx="8229600" cy="4525963"/>
          </a:xfrm>
        </p:spPr>
        <p:txBody>
          <a:bodyPr>
            <a:noAutofit/>
          </a:bodyPr>
          <a:lstStyle/>
          <a:p>
            <a:pPr marL="0" indent="0">
              <a:buNone/>
            </a:pPr>
            <a:r>
              <a:rPr lang="ru-RU" sz="2200" dirty="0" smtClean="0"/>
              <a:t>Это </a:t>
            </a:r>
            <a:r>
              <a:rPr lang="ru-RU" sz="2200" dirty="0"/>
              <a:t>прием организации индивидуальной и групповой работы учащихся на начальной стадии урока, когда идет актуализация имеющегося у них опыта и знаний. Он позволяет выяснить все, что знают или думают ученики по обсуждаемой теме урока. На доске можно нарисовать значок корзины, в которой условно будет собрано все то, что все ученики вместе знают об изучаемой теме. </a:t>
            </a:r>
          </a:p>
          <a:p>
            <a:pPr marL="0" indent="0">
              <a:buNone/>
            </a:pPr>
            <a:r>
              <a:rPr lang="ru-RU" sz="2200" b="1" i="1" dirty="0"/>
              <a:t>Пример.</a:t>
            </a:r>
            <a:r>
              <a:rPr lang="ru-RU" sz="2200" dirty="0"/>
              <a:t> Многие уроки изучения нового материала начинаются с приема «Корзина», на доске демонстрируются или выводятся через проектор основные идеи предстоящего урока. Например, на уроке изучения «Линейного алгоритма» можно предложить учащимся высказать, как они думают какой алгоритм можно назвать линейным, привести примеры. На уроке изучения «Цикла» предложить предположить, что такое цикл, какие примеры циклических действий они могут привести. </a:t>
            </a:r>
          </a:p>
          <a:p>
            <a:pPr marL="0" indent="0">
              <a:buNone/>
            </a:pPr>
            <a:r>
              <a:rPr lang="ru-RU" sz="2200" b="1" i="1" dirty="0"/>
              <a:t>Источник:</a:t>
            </a:r>
            <a:r>
              <a:rPr lang="ru-RU" sz="2200" dirty="0"/>
              <a:t> Материал из </a:t>
            </a:r>
            <a:r>
              <a:rPr lang="ru-RU" sz="2200" dirty="0" err="1"/>
              <a:t>Letopisi.Ru</a:t>
            </a:r>
            <a:r>
              <a:rPr lang="ru-RU" sz="2200" dirty="0"/>
              <a:t> </a:t>
            </a:r>
            <a:r>
              <a:rPr lang="ru-RU" sz="2200" u="sng" dirty="0">
                <a:hlinkClick r:id="rId2"/>
              </a:rPr>
              <a:t>[29]</a:t>
            </a:r>
            <a:r>
              <a:rPr lang="ru-RU" sz="2200" dirty="0"/>
              <a:t> </a:t>
            </a:r>
          </a:p>
          <a:p>
            <a:pPr marL="0" indent="0">
              <a:buNone/>
            </a:pPr>
            <a:endParaRPr lang="ru-RU" sz="2200" dirty="0"/>
          </a:p>
        </p:txBody>
      </p:sp>
      <p:sp>
        <p:nvSpPr>
          <p:cNvPr id="4" name="Управляющая кнопка: домой 3">
            <a:hlinkClick r:id="rId3" action="ppaction://hlinksldjump" highlightClick="1"/>
          </p:cNvPr>
          <p:cNvSpPr/>
          <p:nvPr/>
        </p:nvSpPr>
        <p:spPr>
          <a:xfrm>
            <a:off x="8100392" y="6093296"/>
            <a:ext cx="648072" cy="648072"/>
          </a:xfrm>
          <a:prstGeom prst="actionButtonHom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53126268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Приём “Развивающий канон”</a:t>
            </a:r>
            <a:br>
              <a:rPr lang="ru-RU" b="1" dirty="0" smtClean="0"/>
            </a:br>
            <a:endParaRPr lang="ru-RU" dirty="0"/>
          </a:p>
        </p:txBody>
      </p:sp>
      <p:sp>
        <p:nvSpPr>
          <p:cNvPr id="3" name="Объект 2"/>
          <p:cNvSpPr>
            <a:spLocks noGrp="1"/>
          </p:cNvSpPr>
          <p:nvPr>
            <p:ph idx="1"/>
          </p:nvPr>
        </p:nvSpPr>
        <p:spPr>
          <a:xfrm>
            <a:off x="395536" y="1196752"/>
            <a:ext cx="8229600" cy="5544616"/>
          </a:xfrm>
        </p:spPr>
        <p:txBody>
          <a:bodyPr>
            <a:normAutofit fontScale="85000" lnSpcReduction="20000"/>
          </a:bodyPr>
          <a:lstStyle/>
          <a:p>
            <a:pPr marL="0" indent="0">
              <a:buNone/>
            </a:pPr>
            <a:r>
              <a:rPr lang="ru-RU" sz="3500" b="1" i="1" dirty="0" smtClean="0"/>
              <a:t>Описание</a:t>
            </a:r>
            <a:r>
              <a:rPr lang="ru-RU" sz="3500" b="1" i="1" dirty="0"/>
              <a:t>:</a:t>
            </a:r>
            <a:r>
              <a:rPr lang="ru-RU" sz="3500" dirty="0"/>
              <a:t> Прием на развитие логического мышления. Даны три слова, первые два находятся в определенных отношениях. Найди четвертое слово, чтобы оно с третьим было в таких же отношениях. </a:t>
            </a:r>
          </a:p>
          <a:p>
            <a:pPr marL="0" indent="0">
              <a:buNone/>
            </a:pPr>
            <a:r>
              <a:rPr lang="ru-RU" sz="3500" b="1" i="1" dirty="0"/>
              <a:t>Пример.</a:t>
            </a:r>
            <a:r>
              <a:rPr lang="ru-RU" sz="3500" dirty="0"/>
              <a:t> </a:t>
            </a:r>
          </a:p>
          <a:p>
            <a:pPr marL="0" indent="0">
              <a:buNone/>
            </a:pPr>
            <a:r>
              <a:rPr lang="ru-RU" sz="3500" dirty="0"/>
              <a:t>Слагаемое – сумма = множители - </a:t>
            </a:r>
            <a:r>
              <a:rPr lang="ru-RU" sz="3500" dirty="0" smtClean="0"/>
              <a:t>?</a:t>
            </a:r>
          </a:p>
          <a:p>
            <a:pPr marL="0" indent="0">
              <a:buNone/>
            </a:pPr>
            <a:r>
              <a:rPr lang="ru-RU" sz="3500" dirty="0" smtClean="0"/>
              <a:t> </a:t>
            </a:r>
            <a:r>
              <a:rPr lang="ru-RU" sz="3500" dirty="0"/>
              <a:t>Круг – окружность = шар -? </a:t>
            </a:r>
            <a:endParaRPr lang="ru-RU" sz="3500" dirty="0" smtClean="0"/>
          </a:p>
          <a:p>
            <a:pPr marL="0" indent="0">
              <a:buNone/>
            </a:pPr>
            <a:r>
              <a:rPr lang="ru-RU" sz="3500" dirty="0" smtClean="0"/>
              <a:t>Береза </a:t>
            </a:r>
            <a:r>
              <a:rPr lang="ru-RU" sz="3500" dirty="0"/>
              <a:t>– дерево = стихотворение - ? </a:t>
            </a:r>
            <a:endParaRPr lang="ru-RU" sz="3500" dirty="0" smtClean="0"/>
          </a:p>
          <a:p>
            <a:pPr marL="0" indent="0">
              <a:buNone/>
            </a:pPr>
            <a:r>
              <a:rPr lang="ru-RU" sz="3500" dirty="0" smtClean="0"/>
              <a:t>Песня </a:t>
            </a:r>
            <a:r>
              <a:rPr lang="ru-RU" sz="3500" dirty="0"/>
              <a:t>– композитор = самолет - ? </a:t>
            </a:r>
            <a:endParaRPr lang="ru-RU" sz="3500" dirty="0" smtClean="0"/>
          </a:p>
          <a:p>
            <a:pPr marL="0" indent="0">
              <a:buNone/>
            </a:pPr>
            <a:r>
              <a:rPr lang="ru-RU" sz="3500" dirty="0" smtClean="0"/>
              <a:t>Прямоугольник </a:t>
            </a:r>
            <a:r>
              <a:rPr lang="ru-RU" sz="3500" dirty="0"/>
              <a:t>– плоскость = куб - ? </a:t>
            </a:r>
          </a:p>
          <a:p>
            <a:pPr marL="0" indent="0">
              <a:buNone/>
            </a:pPr>
            <a:r>
              <a:rPr lang="ru-RU" b="1" i="1" dirty="0"/>
              <a:t>Источник:</a:t>
            </a:r>
            <a:r>
              <a:rPr lang="ru-RU" dirty="0"/>
              <a:t> Фестиваль "Первое сентября". </a:t>
            </a:r>
            <a:r>
              <a:rPr lang="ru-RU" u="sng" dirty="0">
                <a:hlinkClick r:id="rId2"/>
              </a:rPr>
              <a:t>[49]</a:t>
            </a:r>
            <a:endParaRPr lang="ru-RU" dirty="0"/>
          </a:p>
          <a:p>
            <a:pPr marL="0" indent="0">
              <a:buNone/>
            </a:pPr>
            <a:endParaRPr lang="ru-RU" dirty="0"/>
          </a:p>
        </p:txBody>
      </p:sp>
      <p:sp>
        <p:nvSpPr>
          <p:cNvPr id="4" name="Управляющая кнопка: домой 3">
            <a:hlinkClick r:id="rId3" action="ppaction://hlinksldjump" highlightClick="1"/>
          </p:cNvPr>
          <p:cNvSpPr/>
          <p:nvPr/>
        </p:nvSpPr>
        <p:spPr>
          <a:xfrm>
            <a:off x="8100392" y="6093296"/>
            <a:ext cx="648072" cy="648072"/>
          </a:xfrm>
          <a:prstGeom prst="actionButtonHom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32024024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Приём “Ложная альтернатива”</a:t>
            </a:r>
            <a:br>
              <a:rPr lang="ru-RU" b="1" dirty="0" smtClean="0"/>
            </a:br>
            <a:endParaRPr lang="ru-RU" dirty="0"/>
          </a:p>
        </p:txBody>
      </p:sp>
      <p:sp>
        <p:nvSpPr>
          <p:cNvPr id="3" name="Объект 2"/>
          <p:cNvSpPr>
            <a:spLocks noGrp="1"/>
          </p:cNvSpPr>
          <p:nvPr>
            <p:ph idx="1"/>
          </p:nvPr>
        </p:nvSpPr>
        <p:spPr>
          <a:xfrm>
            <a:off x="395536" y="908720"/>
            <a:ext cx="8352928" cy="4525963"/>
          </a:xfrm>
        </p:spPr>
        <p:txBody>
          <a:bodyPr>
            <a:noAutofit/>
          </a:bodyPr>
          <a:lstStyle/>
          <a:p>
            <a:pPr marL="0" indent="0">
              <a:buNone/>
            </a:pPr>
            <a:r>
              <a:rPr lang="ru-RU" sz="2200" dirty="0" smtClean="0"/>
              <a:t>Универсальный </a:t>
            </a:r>
            <a:r>
              <a:rPr lang="ru-RU" sz="2200" dirty="0"/>
              <a:t>прием ТРИЗ. Внимание слушателя уводится в сторону с помощью альтернативы "или-или", совершенно произвольно выраженной. Ни один из предлагаемых ответов не является верным. </a:t>
            </a:r>
          </a:p>
          <a:p>
            <a:pPr marL="0" indent="0">
              <a:buNone/>
            </a:pPr>
            <a:r>
              <a:rPr lang="ru-RU" sz="2200" b="1" i="1" dirty="0"/>
              <a:t>Пример.</a:t>
            </a:r>
            <a:r>
              <a:rPr lang="ru-RU" sz="2200" dirty="0"/>
              <a:t> </a:t>
            </a:r>
          </a:p>
          <a:p>
            <a:pPr marL="0" indent="0">
              <a:buNone/>
            </a:pPr>
            <a:r>
              <a:rPr lang="ru-RU" sz="2200" dirty="0"/>
              <a:t>Учитель предлагает вразброс обычные загадки и </a:t>
            </a:r>
            <a:r>
              <a:rPr lang="ru-RU" sz="2200" dirty="0" err="1"/>
              <a:t>лжезагадки</a:t>
            </a:r>
            <a:r>
              <a:rPr lang="ru-RU" sz="2200" dirty="0"/>
              <a:t>, дети должны их угадывать и указывать их тип. Например: </a:t>
            </a:r>
          </a:p>
          <a:p>
            <a:pPr marL="0" lvl="0" indent="0">
              <a:buNone/>
            </a:pPr>
            <a:r>
              <a:rPr lang="ru-RU" sz="2200" dirty="0"/>
              <a:t>Сколько будет 8 и 4: 11 или 12 ? </a:t>
            </a:r>
          </a:p>
          <a:p>
            <a:pPr marL="0" lvl="0" indent="0">
              <a:buNone/>
            </a:pPr>
            <a:r>
              <a:rPr lang="ru-RU" sz="2200" dirty="0"/>
              <a:t>Что растет не березе - яблоки или груши? </a:t>
            </a:r>
          </a:p>
          <a:p>
            <a:pPr marL="0" lvl="0" indent="0">
              <a:buNone/>
            </a:pPr>
            <a:r>
              <a:rPr lang="ru-RU" sz="2200" dirty="0"/>
              <a:t>Слово "часы" - пишется как "чесы" или "</a:t>
            </a:r>
            <a:r>
              <a:rPr lang="ru-RU" sz="2200" dirty="0" err="1"/>
              <a:t>чисы</a:t>
            </a:r>
            <a:r>
              <a:rPr lang="ru-RU" sz="2200" dirty="0"/>
              <a:t>"? </a:t>
            </a:r>
          </a:p>
          <a:p>
            <a:pPr marL="0" lvl="0" indent="0">
              <a:buNone/>
            </a:pPr>
            <a:r>
              <a:rPr lang="ru-RU" sz="2200" dirty="0"/>
              <a:t>Кто быстрее плавает - утенок или цыпленок? </a:t>
            </a:r>
          </a:p>
          <a:p>
            <a:pPr marL="0" lvl="0" indent="0">
              <a:buNone/>
            </a:pPr>
            <a:r>
              <a:rPr lang="ru-RU" sz="2200" dirty="0"/>
              <a:t>Столица России - Москва или Минск? </a:t>
            </a:r>
          </a:p>
          <a:p>
            <a:pPr marL="0" lvl="0" indent="0">
              <a:buNone/>
            </a:pPr>
            <a:r>
              <a:rPr lang="ru-RU" sz="2200" dirty="0"/>
              <a:t>Какие звери живут в Африке - мамонты или динозавры? </a:t>
            </a:r>
          </a:p>
          <a:p>
            <a:pPr marL="0" lvl="0" indent="0">
              <a:buNone/>
            </a:pPr>
            <a:r>
              <a:rPr lang="ru-RU" sz="2200" dirty="0"/>
              <a:t>Сколько в минуте секунд - 10 или 100? </a:t>
            </a:r>
          </a:p>
          <a:p>
            <a:pPr marL="0" indent="0">
              <a:buNone/>
            </a:pPr>
            <a:r>
              <a:rPr lang="ru-RU" sz="2200" b="1" i="1" dirty="0"/>
              <a:t>Источник:</a:t>
            </a:r>
            <a:r>
              <a:rPr lang="ru-RU" sz="2200" dirty="0"/>
              <a:t> Фестиваль "Первое сентября". </a:t>
            </a:r>
            <a:r>
              <a:rPr lang="ru-RU" sz="2200" u="sng" dirty="0">
                <a:hlinkClick r:id="rId2"/>
              </a:rPr>
              <a:t>[50]</a:t>
            </a:r>
            <a:r>
              <a:rPr lang="ru-RU" sz="2200" dirty="0"/>
              <a:t> </a:t>
            </a:r>
          </a:p>
          <a:p>
            <a:pPr marL="0" indent="0">
              <a:buNone/>
            </a:pPr>
            <a:endParaRPr lang="ru-RU" sz="2200" dirty="0"/>
          </a:p>
        </p:txBody>
      </p:sp>
      <p:sp>
        <p:nvSpPr>
          <p:cNvPr id="4" name="Управляющая кнопка: домой 3">
            <a:hlinkClick r:id="rId3" action="ppaction://hlinksldjump" highlightClick="1"/>
          </p:cNvPr>
          <p:cNvSpPr/>
          <p:nvPr/>
        </p:nvSpPr>
        <p:spPr>
          <a:xfrm>
            <a:off x="8100392" y="6093296"/>
            <a:ext cx="648072" cy="648072"/>
          </a:xfrm>
          <a:prstGeom prst="actionButtonHom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89906215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171400"/>
            <a:ext cx="8784976" cy="1143000"/>
          </a:xfrm>
        </p:spPr>
        <p:txBody>
          <a:bodyPr>
            <a:no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ru-RU" sz="4800" b="1" spc="50" dirty="0" smtClean="0">
                <a:ln w="11430"/>
                <a:solidFill>
                  <a:srgbClr val="002060"/>
                </a:solidFill>
                <a:effectLst>
                  <a:outerShdw blurRad="76200" dist="50800" dir="5400000" algn="tl" rotWithShape="0">
                    <a:srgbClr val="000000">
                      <a:alpha val="65000"/>
                    </a:srgbClr>
                  </a:outerShdw>
                </a:effectLst>
              </a:rPr>
              <a:t>3. Изучение </a:t>
            </a:r>
            <a:r>
              <a:rPr lang="ru-RU" sz="4800" b="1" spc="50" dirty="0">
                <a:ln w="11430"/>
                <a:solidFill>
                  <a:srgbClr val="002060"/>
                </a:solidFill>
                <a:effectLst>
                  <a:outerShdw blurRad="76200" dist="50800" dir="5400000" algn="tl" rotWithShape="0">
                    <a:srgbClr val="000000">
                      <a:alpha val="65000"/>
                    </a:srgbClr>
                  </a:outerShdw>
                </a:effectLst>
              </a:rPr>
              <a:t>нового материала</a:t>
            </a:r>
          </a:p>
        </p:txBody>
      </p:sp>
      <p:graphicFrame>
        <p:nvGraphicFramePr>
          <p:cNvPr id="4" name="Объект 3"/>
          <p:cNvGraphicFramePr>
            <a:graphicFrameLocks noGrp="1"/>
          </p:cNvGraphicFramePr>
          <p:nvPr>
            <p:ph idx="1"/>
            <p:extLst>
              <p:ext uri="{D42A27DB-BD31-4B8C-83A1-F6EECF244321}">
                <p14:modId xmlns:p14="http://schemas.microsoft.com/office/powerpoint/2010/main" val="2951886525"/>
              </p:ext>
            </p:extLst>
          </p:nvPr>
        </p:nvGraphicFramePr>
        <p:xfrm>
          <a:off x="575556" y="764704"/>
          <a:ext cx="8496944" cy="6221095"/>
        </p:xfrm>
        <a:graphic>
          <a:graphicData uri="http://schemas.openxmlformats.org/drawingml/2006/table">
            <a:tbl>
              <a:tblPr firstRow="1" bandRow="1">
                <a:tableStyleId>{BC89EF96-8CEA-46FF-86C4-4CE0E7609802}</a:tableStyleId>
              </a:tblPr>
              <a:tblGrid>
                <a:gridCol w="2530624">
                  <a:extLst>
                    <a:ext uri="{9D8B030D-6E8A-4147-A177-3AD203B41FA5}">
                      <a16:colId xmlns:a16="http://schemas.microsoft.com/office/drawing/2014/main" val="20000"/>
                    </a:ext>
                  </a:extLst>
                </a:gridCol>
                <a:gridCol w="5966320">
                  <a:extLst>
                    <a:ext uri="{9D8B030D-6E8A-4147-A177-3AD203B41FA5}">
                      <a16:colId xmlns:a16="http://schemas.microsoft.com/office/drawing/2014/main" val="20001"/>
                    </a:ext>
                  </a:extLst>
                </a:gridCol>
              </a:tblGrid>
              <a:tr h="5400600">
                <a:tc>
                  <a:txBody>
                    <a:bodyPr/>
                    <a:lstStyle/>
                    <a:p>
                      <a:r>
                        <a:rPr lang="ru-RU" sz="2400" kern="1200" dirty="0" smtClean="0">
                          <a:effectLst/>
                        </a:rPr>
                        <a:t>На данном этапе учитель организует изучение нового материала через учебную деятельность школьников</a:t>
                      </a:r>
                      <a:endParaRPr lang="ru-RU" sz="2400" dirty="0"/>
                    </a:p>
                  </a:txBody>
                  <a:tcPr/>
                </a:tc>
                <a:tc>
                  <a:txBody>
                    <a:bodyPr/>
                    <a:lstStyle/>
                    <a:p>
                      <a:pPr>
                        <a:lnSpc>
                          <a:spcPct val="150000"/>
                        </a:lnSpc>
                      </a:pPr>
                      <a:r>
                        <a:rPr lang="ru-RU" sz="1800" b="1" kern="1200" dirty="0" smtClean="0">
                          <a:solidFill>
                            <a:schemeClr val="tx1"/>
                          </a:solidFill>
                          <a:effectLst/>
                          <a:latin typeface="+mn-lt"/>
                          <a:ea typeface="+mn-ea"/>
                          <a:cs typeface="+mn-cs"/>
                          <a:hlinkClick r:id="rId3" action="ppaction://hlinksldjump"/>
                        </a:rPr>
                        <a:t>Пинг-понг «Имя – Значение»</a:t>
                      </a:r>
                      <a:endParaRPr lang="ru-RU" dirty="0" smtClean="0">
                        <a:effectLst/>
                      </a:endParaRPr>
                    </a:p>
                    <a:p>
                      <a:pPr>
                        <a:lnSpc>
                          <a:spcPct val="150000"/>
                        </a:lnSpc>
                      </a:pPr>
                      <a:r>
                        <a:rPr lang="ru-RU" sz="1800" b="1" kern="1200" dirty="0" smtClean="0">
                          <a:solidFill>
                            <a:schemeClr val="tx1"/>
                          </a:solidFill>
                          <a:effectLst/>
                          <a:latin typeface="+mn-lt"/>
                          <a:ea typeface="+mn-ea"/>
                          <a:cs typeface="+mn-cs"/>
                          <a:hlinkClick r:id="rId4" action="ppaction://hlinksldjump"/>
                        </a:rPr>
                        <a:t>Лови ошибку</a:t>
                      </a:r>
                      <a:endParaRPr lang="ru-RU" dirty="0" smtClean="0">
                        <a:effectLst/>
                      </a:endParaRPr>
                    </a:p>
                    <a:p>
                      <a:pPr>
                        <a:lnSpc>
                          <a:spcPct val="150000"/>
                        </a:lnSpc>
                      </a:pPr>
                      <a:r>
                        <a:rPr lang="ru-RU" sz="1800" b="1" kern="1200" dirty="0" smtClean="0">
                          <a:solidFill>
                            <a:schemeClr val="tx1"/>
                          </a:solidFill>
                          <a:effectLst/>
                          <a:latin typeface="+mn-lt"/>
                          <a:ea typeface="+mn-ea"/>
                          <a:cs typeface="+mn-cs"/>
                          <a:hlinkClick r:id="rId5" action="ppaction://hlinksldjump"/>
                        </a:rPr>
                        <a:t>Инсерт</a:t>
                      </a:r>
                      <a:endParaRPr lang="ru-RU" dirty="0" smtClean="0">
                        <a:effectLst/>
                      </a:endParaRPr>
                    </a:p>
                    <a:p>
                      <a:pPr>
                        <a:lnSpc>
                          <a:spcPct val="150000"/>
                        </a:lnSpc>
                      </a:pPr>
                      <a:r>
                        <a:rPr lang="ru-RU" sz="1800" b="1" kern="1200" dirty="0" smtClean="0">
                          <a:solidFill>
                            <a:schemeClr val="tx1"/>
                          </a:solidFill>
                          <a:effectLst/>
                          <a:latin typeface="+mn-lt"/>
                          <a:ea typeface="+mn-ea"/>
                          <a:cs typeface="+mn-cs"/>
                          <a:hlinkClick r:id="rId6" action="ppaction://hlinksldjump"/>
                        </a:rPr>
                        <a:t>Послушать-сговориться-обсудить</a:t>
                      </a:r>
                      <a:endParaRPr lang="ru-RU" dirty="0" smtClean="0">
                        <a:effectLst/>
                      </a:endParaRPr>
                    </a:p>
                    <a:p>
                      <a:pPr>
                        <a:lnSpc>
                          <a:spcPct val="150000"/>
                        </a:lnSpc>
                      </a:pPr>
                      <a:r>
                        <a:rPr lang="ru-RU" sz="1800" b="1" kern="1200" dirty="0" smtClean="0">
                          <a:solidFill>
                            <a:schemeClr val="tx1"/>
                          </a:solidFill>
                          <a:effectLst/>
                          <a:latin typeface="+mn-lt"/>
                          <a:ea typeface="+mn-ea"/>
                          <a:cs typeface="+mn-cs"/>
                          <a:hlinkClick r:id="rId7" action="ppaction://hlinksldjump"/>
                        </a:rPr>
                        <a:t>З-Х-У</a:t>
                      </a:r>
                      <a:endParaRPr lang="ru-RU" dirty="0" smtClean="0">
                        <a:effectLst/>
                      </a:endParaRPr>
                    </a:p>
                    <a:p>
                      <a:pPr>
                        <a:lnSpc>
                          <a:spcPct val="150000"/>
                        </a:lnSpc>
                      </a:pPr>
                      <a:r>
                        <a:rPr lang="ru-RU" sz="1800" b="1" kern="1200" dirty="0" smtClean="0">
                          <a:solidFill>
                            <a:schemeClr val="tx1"/>
                          </a:solidFill>
                          <a:effectLst/>
                          <a:latin typeface="+mn-lt"/>
                          <a:ea typeface="+mn-ea"/>
                          <a:cs typeface="+mn-cs"/>
                          <a:hlinkClick r:id="rId8" action="ppaction://hlinksldjump"/>
                        </a:rPr>
                        <a:t>Хорошо -плохо</a:t>
                      </a:r>
                      <a:endParaRPr lang="ru-RU" dirty="0" smtClean="0">
                        <a:effectLst/>
                      </a:endParaRPr>
                    </a:p>
                    <a:p>
                      <a:pPr>
                        <a:lnSpc>
                          <a:spcPct val="150000"/>
                        </a:lnSpc>
                      </a:pPr>
                      <a:r>
                        <a:rPr lang="ru-RU" sz="1800" b="1" kern="1200" dirty="0" smtClean="0">
                          <a:solidFill>
                            <a:schemeClr val="tx1"/>
                          </a:solidFill>
                          <a:effectLst/>
                          <a:latin typeface="+mn-lt"/>
                          <a:ea typeface="+mn-ea"/>
                          <a:cs typeface="+mn-cs"/>
                          <a:hlinkClick r:id="rId9" action="ppaction://hlinksldjump"/>
                        </a:rPr>
                        <a:t>Связи</a:t>
                      </a:r>
                      <a:endParaRPr lang="ru-RU" dirty="0" smtClean="0">
                        <a:effectLst/>
                      </a:endParaRPr>
                    </a:p>
                    <a:p>
                      <a:pPr>
                        <a:lnSpc>
                          <a:spcPct val="150000"/>
                        </a:lnSpc>
                      </a:pPr>
                      <a:r>
                        <a:rPr lang="ru-RU" sz="1800" b="1" kern="1200" dirty="0" smtClean="0">
                          <a:solidFill>
                            <a:schemeClr val="tx1"/>
                          </a:solidFill>
                          <a:effectLst/>
                          <a:latin typeface="+mn-lt"/>
                          <a:ea typeface="+mn-ea"/>
                          <a:cs typeface="+mn-cs"/>
                          <a:hlinkClick r:id="rId10" action="ppaction://hlinksldjump"/>
                        </a:rPr>
                        <a:t>Зигзаг</a:t>
                      </a:r>
                      <a:endParaRPr lang="ru-RU" dirty="0" smtClean="0">
                        <a:effectLst/>
                      </a:endParaRPr>
                    </a:p>
                    <a:p>
                      <a:pPr>
                        <a:lnSpc>
                          <a:spcPct val="150000"/>
                        </a:lnSpc>
                      </a:pPr>
                      <a:r>
                        <a:rPr lang="ru-RU" sz="1800" b="1" kern="1200" dirty="0" smtClean="0">
                          <a:solidFill>
                            <a:schemeClr val="tx1"/>
                          </a:solidFill>
                          <a:effectLst/>
                          <a:latin typeface="+mn-lt"/>
                          <a:ea typeface="+mn-ea"/>
                          <a:cs typeface="+mn-cs"/>
                          <a:hlinkClick r:id="rId11" action="ppaction://hlinksldjump"/>
                        </a:rPr>
                        <a:t>Стратегия «ИДЕАЛ»</a:t>
                      </a:r>
                      <a:endParaRPr lang="ru-RU" dirty="0" smtClean="0">
                        <a:effectLst/>
                      </a:endParaRPr>
                    </a:p>
                    <a:p>
                      <a:pPr>
                        <a:lnSpc>
                          <a:spcPct val="150000"/>
                        </a:lnSpc>
                      </a:pPr>
                      <a:r>
                        <a:rPr lang="ru-RU" sz="1800" b="1" kern="1200" dirty="0" smtClean="0">
                          <a:solidFill>
                            <a:schemeClr val="tx1"/>
                          </a:solidFill>
                          <a:effectLst/>
                          <a:latin typeface="+mn-lt"/>
                          <a:ea typeface="+mn-ea"/>
                          <a:cs typeface="+mn-cs"/>
                          <a:hlinkClick r:id="rId12" action="ppaction://hlinksldjump"/>
                        </a:rPr>
                        <a:t>Своя опора</a:t>
                      </a:r>
                      <a:endParaRPr lang="ru-RU" dirty="0" smtClean="0">
                        <a:effectLst/>
                      </a:endParaRPr>
                    </a:p>
                    <a:p>
                      <a:pPr>
                        <a:lnSpc>
                          <a:spcPct val="150000"/>
                        </a:lnSpc>
                      </a:pPr>
                      <a:r>
                        <a:rPr lang="ru-RU" sz="1800" b="1" kern="1200" dirty="0" smtClean="0">
                          <a:solidFill>
                            <a:srgbClr val="000099"/>
                          </a:solidFill>
                          <a:effectLst/>
                          <a:latin typeface="+mn-lt"/>
                          <a:ea typeface="+mn-ea"/>
                          <a:cs typeface="+mn-cs"/>
                          <a:hlinkClick r:id="rId13" action="ppaction://hlinksldjump"/>
                        </a:rPr>
                        <a:t>Целое—часть. Часть—целое</a:t>
                      </a:r>
                      <a:endParaRPr lang="ru-RU" sz="1800" b="1" kern="1200" dirty="0" smtClean="0">
                        <a:solidFill>
                          <a:srgbClr val="000099"/>
                        </a:solidFill>
                        <a:effectLst/>
                        <a:latin typeface="+mn-lt"/>
                        <a:ea typeface="+mn-ea"/>
                        <a:cs typeface="+mn-cs"/>
                      </a:endParaRPr>
                    </a:p>
                    <a:p>
                      <a:pPr>
                        <a:lnSpc>
                          <a:spcPct val="150000"/>
                        </a:lnSpc>
                      </a:pPr>
                      <a:r>
                        <a:rPr lang="ru-RU" sz="1800" b="1" kern="1200" dirty="0" smtClean="0">
                          <a:solidFill>
                            <a:srgbClr val="000099"/>
                          </a:solidFill>
                          <a:effectLst/>
                          <a:latin typeface="+mn-lt"/>
                          <a:ea typeface="+mn-ea"/>
                          <a:cs typeface="+mn-cs"/>
                          <a:hlinkClick r:id="rId14" action="ppaction://hlinksldjump"/>
                        </a:rPr>
                        <a:t>Изобретательская задача</a:t>
                      </a:r>
                      <a:endParaRPr lang="ru-RU" dirty="0" smtClean="0">
                        <a:solidFill>
                          <a:srgbClr val="000099"/>
                        </a:solidFill>
                        <a:effectLst/>
                      </a:endParaRPr>
                    </a:p>
                    <a:p>
                      <a:pPr>
                        <a:lnSpc>
                          <a:spcPct val="150000"/>
                        </a:lnSpc>
                      </a:pPr>
                      <a:r>
                        <a:rPr lang="ru-RU" sz="1800" b="1" kern="1200" dirty="0" smtClean="0">
                          <a:solidFill>
                            <a:schemeClr val="tx1"/>
                          </a:solidFill>
                          <a:effectLst/>
                          <a:latin typeface="+mn-lt"/>
                          <a:ea typeface="+mn-ea"/>
                          <a:cs typeface="+mn-cs"/>
                          <a:hlinkClick r:id="rId15" action="ppaction://hlinksldjump"/>
                        </a:rPr>
                        <a:t>Конструктор ТРИЗ «Событие»</a:t>
                      </a:r>
                      <a:endParaRPr lang="ru-RU" dirty="0" smtClean="0">
                        <a:effectLst/>
                      </a:endParaRPr>
                    </a:p>
                    <a:p>
                      <a:pPr>
                        <a:lnSpc>
                          <a:spcPct val="150000"/>
                        </a:lnSpc>
                      </a:pPr>
                      <a:r>
                        <a:rPr lang="ru-RU" sz="1800" b="1" kern="1200" dirty="0" smtClean="0">
                          <a:solidFill>
                            <a:schemeClr val="tx1"/>
                          </a:solidFill>
                          <a:effectLst/>
                          <a:latin typeface="+mn-lt"/>
                          <a:ea typeface="+mn-ea"/>
                          <a:cs typeface="+mn-cs"/>
                          <a:hlinkClick r:id="rId16" action="ppaction://hlinksldjump"/>
                        </a:rPr>
                        <a:t>Конструктор ТРИЗ «Совмещение противоположностей</a:t>
                      </a:r>
                      <a:r>
                        <a:rPr lang="ru-RU" sz="1800" b="1" kern="1200" dirty="0" smtClean="0">
                          <a:solidFill>
                            <a:schemeClr val="tx1"/>
                          </a:solidFill>
                          <a:effectLst/>
                          <a:latin typeface="+mn-lt"/>
                          <a:ea typeface="+mn-ea"/>
                          <a:cs typeface="+mn-cs"/>
                          <a:hlinkClick r:id="rId17"/>
                        </a:rPr>
                        <a:t>»</a:t>
                      </a:r>
                      <a:endParaRPr lang="ru-RU" dirty="0" smtClean="0">
                        <a:effectLst/>
                      </a:endParaRPr>
                    </a:p>
                    <a:p>
                      <a:pPr>
                        <a:lnSpc>
                          <a:spcPct val="150000"/>
                        </a:lnSpc>
                      </a:pPr>
                      <a:endParaRPr lang="ru-RU" dirty="0"/>
                    </a:p>
                  </a:txBody>
                  <a:tcPr/>
                </a:tc>
                <a:extLst>
                  <a:ext uri="{0D108BD9-81ED-4DB2-BD59-A6C34878D82A}">
                    <a16:rowId xmlns:a16="http://schemas.microsoft.com/office/drawing/2014/main" val="10000"/>
                  </a:ext>
                </a:extLst>
              </a:tr>
            </a:tbl>
          </a:graphicData>
        </a:graphic>
      </p:graphicFrame>
      <p:sp>
        <p:nvSpPr>
          <p:cNvPr id="5" name="Управляющая кнопка: далее 4">
            <a:hlinkClick r:id="rId18" action="ppaction://hlinksldjump" highlightClick="1"/>
          </p:cNvPr>
          <p:cNvSpPr/>
          <p:nvPr/>
        </p:nvSpPr>
        <p:spPr>
          <a:xfrm>
            <a:off x="8172400" y="5517232"/>
            <a:ext cx="648072" cy="648072"/>
          </a:xfrm>
          <a:prstGeom prst="actionButtonForwardNex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6" name="Управляющая кнопка: назад 5">
            <a:hlinkClick r:id="rId19" action="ppaction://hlinksldjump" highlightClick="1"/>
          </p:cNvPr>
          <p:cNvSpPr/>
          <p:nvPr/>
        </p:nvSpPr>
        <p:spPr>
          <a:xfrm>
            <a:off x="7524328" y="5517232"/>
            <a:ext cx="648072" cy="648072"/>
          </a:xfrm>
          <a:prstGeom prst="actionButtonBackPrevious">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35890494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Приём  Пинг-понг                                        «Имя – Значение» </a:t>
            </a:r>
            <a:br>
              <a:rPr lang="ru-RU" b="1" dirty="0" smtClean="0"/>
            </a:br>
            <a:endParaRPr lang="ru-RU" dirty="0"/>
          </a:p>
        </p:txBody>
      </p:sp>
      <p:sp>
        <p:nvSpPr>
          <p:cNvPr id="3" name="Объект 2"/>
          <p:cNvSpPr>
            <a:spLocks noGrp="1"/>
          </p:cNvSpPr>
          <p:nvPr>
            <p:ph idx="1"/>
          </p:nvPr>
        </p:nvSpPr>
        <p:spPr>
          <a:xfrm>
            <a:off x="518864" y="1196752"/>
            <a:ext cx="8229600" cy="4525963"/>
          </a:xfrm>
        </p:spPr>
        <p:txBody>
          <a:bodyPr>
            <a:noAutofit/>
          </a:bodyPr>
          <a:lstStyle/>
          <a:p>
            <a:pPr marL="0" indent="0">
              <a:buNone/>
            </a:pPr>
            <a:r>
              <a:rPr lang="ru-RU" sz="1200" dirty="0" smtClean="0"/>
              <a:t>Универсальный </a:t>
            </a:r>
            <a:r>
              <a:rPr lang="ru-RU" sz="1200" dirty="0"/>
              <a:t>приём ТРИЗ, направленный на актуализацию знаний учащихся, способствующий накоплению информации о признаках объектов и диапазонах их возможных значений. </a:t>
            </a:r>
          </a:p>
          <a:p>
            <a:pPr marL="0" indent="0">
              <a:buNone/>
            </a:pPr>
            <a:r>
              <a:rPr lang="ru-RU" sz="1200" dirty="0"/>
              <a:t>Формирует: </a:t>
            </a:r>
          </a:p>
          <a:p>
            <a:pPr marL="0" lvl="0" indent="0">
              <a:buNone/>
            </a:pPr>
            <a:r>
              <a:rPr lang="ru-RU" sz="1200" dirty="0"/>
              <a:t>для заданного конкретного объекта выделять имена признаков; </a:t>
            </a:r>
          </a:p>
          <a:p>
            <a:pPr marL="0" lvl="0" indent="0">
              <a:buNone/>
            </a:pPr>
            <a:r>
              <a:rPr lang="ru-RU" sz="1200" dirty="0"/>
              <a:t>определять значения признаков объекта по заданному имени признака. </a:t>
            </a:r>
          </a:p>
          <a:p>
            <a:pPr marL="0" indent="0">
              <a:buNone/>
            </a:pPr>
            <a:r>
              <a:rPr lang="ru-RU" sz="1200" dirty="0"/>
              <a:t>Задается конкретный объект. Игроки первой команды называют имя признака, игроки второй команды отвечают значением признака. На следующем шаге роли меняются (2-я команда называет имена признаков, 1-я – значения признаков). Команда проигрывает, если не может назвать имя признака или ответить значением </a:t>
            </a:r>
          </a:p>
          <a:p>
            <a:pPr marL="0" indent="0">
              <a:buNone/>
            </a:pPr>
            <a:r>
              <a:rPr lang="ru-RU" sz="1200" dirty="0"/>
              <a:t>Фиксируя наиболее типичные имена признаков, можно собрать копилку имен признаков и на ее основании строить паспорта объектов. Игра может использоваться в любом учебном предмете. Особенно – для объектов, которые требуется описывать по определенному плану (части речи, природные зоны, живые организмы и т. д.). </a:t>
            </a:r>
          </a:p>
          <a:p>
            <a:pPr marL="0" indent="0">
              <a:buNone/>
            </a:pPr>
            <a:r>
              <a:rPr lang="ru-RU" sz="1200" b="1" i="1" dirty="0" smtClean="0"/>
              <a:t>Пример</a:t>
            </a:r>
            <a:r>
              <a:rPr lang="ru-RU" sz="1200" b="1" i="1" dirty="0"/>
              <a:t>.</a:t>
            </a:r>
            <a:r>
              <a:rPr lang="ru-RU" sz="1200" dirty="0"/>
              <a:t> </a:t>
            </a:r>
          </a:p>
          <a:p>
            <a:pPr marL="0" indent="0">
              <a:buNone/>
            </a:pPr>
            <a:r>
              <a:rPr lang="ru-RU" sz="1200" dirty="0"/>
              <a:t>У: Играем в пинг-понг с объектом «одуванчик». Первая команда называет имя признака, вторая – соответствующее значение признака. Затем наоборот. Будьте внимательны, называйте имена, которые имеют одно конкретное значение признака. </a:t>
            </a:r>
          </a:p>
          <a:p>
            <a:pPr marL="0" indent="0">
              <a:buNone/>
            </a:pPr>
            <a:r>
              <a:rPr lang="ru-RU" sz="1200" dirty="0"/>
              <a:t>Д (1): Цвет. </a:t>
            </a:r>
          </a:p>
          <a:p>
            <a:pPr marL="0" indent="0">
              <a:buNone/>
            </a:pPr>
            <a:r>
              <a:rPr lang="ru-RU" sz="1200" dirty="0"/>
              <a:t>У: Уточните, цвет чего? </a:t>
            </a:r>
          </a:p>
          <a:p>
            <a:pPr marL="0" indent="0">
              <a:buNone/>
            </a:pPr>
            <a:r>
              <a:rPr lang="ru-RU" sz="1200" dirty="0"/>
              <a:t>Д (1): Цвет цветка. </a:t>
            </a:r>
          </a:p>
          <a:p>
            <a:pPr marL="0" indent="0">
              <a:buNone/>
            </a:pPr>
            <a:r>
              <a:rPr lang="ru-RU" sz="1200" dirty="0"/>
              <a:t>Д (2): Желтый. Способ размножения? </a:t>
            </a:r>
          </a:p>
          <a:p>
            <a:pPr marL="0" indent="0">
              <a:buNone/>
            </a:pPr>
            <a:r>
              <a:rPr lang="ru-RU" sz="1200" dirty="0"/>
              <a:t>Д (1): Семенами. Способ питания? </a:t>
            </a:r>
          </a:p>
          <a:p>
            <a:pPr marL="0" indent="0">
              <a:buNone/>
            </a:pPr>
            <a:r>
              <a:rPr lang="ru-RU" sz="1200" dirty="0"/>
              <a:t>Д (2): Автотроф. и т. д. </a:t>
            </a:r>
          </a:p>
          <a:p>
            <a:pPr marL="0" indent="0">
              <a:buNone/>
            </a:pPr>
            <a:r>
              <a:rPr lang="ru-RU" sz="1200" dirty="0"/>
              <a:t/>
            </a:r>
            <a:br>
              <a:rPr lang="ru-RU" sz="1200" dirty="0"/>
            </a:br>
            <a:r>
              <a:rPr lang="ru-RU" sz="1200" b="1" i="1" dirty="0"/>
              <a:t>Источник:</a:t>
            </a:r>
            <a:r>
              <a:rPr lang="ru-RU" sz="1200" dirty="0"/>
              <a:t> </a:t>
            </a:r>
            <a:r>
              <a:rPr lang="ru-RU" sz="1200" dirty="0" err="1"/>
              <a:t>Е.В.Андреева</a:t>
            </a:r>
            <a:r>
              <a:rPr lang="ru-RU" sz="1200" dirty="0"/>
              <a:t>, </a:t>
            </a:r>
            <a:r>
              <a:rPr lang="ru-RU" sz="1200" dirty="0" err="1"/>
              <a:t>С.В.Лелюх</a:t>
            </a:r>
            <a:r>
              <a:rPr lang="ru-RU" sz="1200" dirty="0"/>
              <a:t>, </a:t>
            </a:r>
            <a:r>
              <a:rPr lang="ru-RU" sz="1200" dirty="0" err="1"/>
              <a:t>Т.А.Сидорчук</a:t>
            </a:r>
            <a:r>
              <a:rPr lang="ru-RU" sz="1200" dirty="0"/>
              <a:t>, </a:t>
            </a:r>
            <a:r>
              <a:rPr lang="ru-RU" sz="1200" dirty="0" err="1"/>
              <a:t>Н.А.Яковлева</a:t>
            </a:r>
            <a:r>
              <a:rPr lang="ru-RU" sz="1200" dirty="0"/>
              <a:t>. Творческие задания Золотого ключика. / </a:t>
            </a:r>
            <a:r>
              <a:rPr lang="ru-RU" sz="1200" u="sng" dirty="0">
                <a:hlinkClick r:id="rId2"/>
              </a:rPr>
              <a:t>http://www.trizminsk.org/e/prs/233021.htm</a:t>
            </a:r>
            <a:r>
              <a:rPr lang="ru-RU" sz="1200" dirty="0"/>
              <a:t> </a:t>
            </a:r>
          </a:p>
          <a:p>
            <a:pPr marL="0" indent="0">
              <a:buNone/>
            </a:pPr>
            <a:r>
              <a:rPr lang="ru-RU" sz="1200" dirty="0"/>
              <a:t> </a:t>
            </a:r>
          </a:p>
          <a:p>
            <a:pPr marL="0" indent="0">
              <a:buNone/>
            </a:pPr>
            <a:endParaRPr lang="ru-RU" sz="1200" dirty="0"/>
          </a:p>
        </p:txBody>
      </p:sp>
      <p:sp>
        <p:nvSpPr>
          <p:cNvPr id="4" name="Управляющая кнопка: домой 3">
            <a:hlinkClick r:id="rId3" action="ppaction://hlinksldjump" highlightClick="1"/>
          </p:cNvPr>
          <p:cNvSpPr/>
          <p:nvPr/>
        </p:nvSpPr>
        <p:spPr>
          <a:xfrm>
            <a:off x="8100392" y="6093296"/>
            <a:ext cx="648072" cy="648072"/>
          </a:xfrm>
          <a:prstGeom prst="actionButtonHom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13873452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t>Приём  “Лови ошибку”</a:t>
            </a:r>
            <a:endParaRPr lang="ru-RU" dirty="0"/>
          </a:p>
        </p:txBody>
      </p:sp>
      <p:sp>
        <p:nvSpPr>
          <p:cNvPr id="3" name="Объект 2"/>
          <p:cNvSpPr>
            <a:spLocks noGrp="1"/>
          </p:cNvSpPr>
          <p:nvPr>
            <p:ph idx="1"/>
          </p:nvPr>
        </p:nvSpPr>
        <p:spPr>
          <a:xfrm>
            <a:off x="518864" y="1196752"/>
            <a:ext cx="8229600" cy="4525963"/>
          </a:xfrm>
        </p:spPr>
        <p:txBody>
          <a:bodyPr>
            <a:noAutofit/>
          </a:bodyPr>
          <a:lstStyle/>
          <a:p>
            <a:pPr marL="0" indent="0">
              <a:buNone/>
            </a:pPr>
            <a:r>
              <a:rPr lang="ru-RU" sz="1600" dirty="0" smtClean="0"/>
              <a:t>Универсальный </a:t>
            </a:r>
            <a:r>
              <a:rPr lang="ru-RU" sz="1600" dirty="0"/>
              <a:t>приём, активизирующий внимание учащихся. </a:t>
            </a:r>
          </a:p>
          <a:p>
            <a:pPr marL="0" indent="0">
              <a:buNone/>
            </a:pPr>
            <a:r>
              <a:rPr lang="ru-RU" sz="1600" dirty="0"/>
              <a:t>Формирует: </a:t>
            </a:r>
          </a:p>
          <a:p>
            <a:pPr marL="0" lvl="0" indent="0">
              <a:buNone/>
            </a:pPr>
            <a:r>
              <a:rPr lang="ru-RU" sz="1600" dirty="0"/>
              <a:t>умение анализировать информацию; </a:t>
            </a:r>
          </a:p>
          <a:p>
            <a:pPr marL="0" lvl="0" indent="0">
              <a:buNone/>
            </a:pPr>
            <a:r>
              <a:rPr lang="ru-RU" sz="1600" dirty="0"/>
              <a:t>умение применять знания в нестандартной ситуации; </a:t>
            </a:r>
          </a:p>
          <a:p>
            <a:pPr marL="0" lvl="0" indent="0">
              <a:buNone/>
            </a:pPr>
            <a:r>
              <a:rPr lang="ru-RU" sz="1600" dirty="0"/>
              <a:t>умение критически оценивать полученную информацию. </a:t>
            </a:r>
          </a:p>
          <a:p>
            <a:pPr marL="0" indent="0">
              <a:buNone/>
            </a:pPr>
            <a:r>
              <a:rPr lang="ru-RU" sz="1600" dirty="0"/>
              <a:t>Учитель предлагает учащимся информацию, содержащую неизвестное количество ошибок. Учащиеся ищут ошибку группой или индивидуально, спорят, совещаются. Придя к определенному мнению, группа выбирает спикера. Спикер передает результаты учителю или оглашает задание и результат его решения перед всем классом. Чтобы обсуждение не затянулось, заранее определите на него время. </a:t>
            </a:r>
          </a:p>
          <a:p>
            <a:pPr marL="0" indent="0">
              <a:buNone/>
            </a:pPr>
            <a:r>
              <a:rPr lang="ru-RU" sz="1600" b="1" i="1" dirty="0"/>
              <a:t>Пример.</a:t>
            </a:r>
            <a:r>
              <a:rPr lang="ru-RU" sz="1600" dirty="0"/>
              <a:t> </a:t>
            </a:r>
          </a:p>
          <a:p>
            <a:pPr marL="0" indent="0">
              <a:buNone/>
            </a:pPr>
            <a:r>
              <a:rPr lang="ru-RU" sz="1600" dirty="0"/>
              <a:t>Русский язык Учитель дает несколько грамматических (синтаксических или др.) правил. Одно или несколько из них — неверны. Найти и доказать ошибочность. </a:t>
            </a:r>
          </a:p>
          <a:p>
            <a:pPr marL="0" indent="0">
              <a:buNone/>
            </a:pPr>
            <a:r>
              <a:rPr lang="ru-RU" sz="1600" dirty="0"/>
              <a:t>Литература. История Ученики получают серию цитат со ссылкой на авторов. Определяют, в каком случае цитата не могла принадлежать данному автору. Доказывают свое мнение. </a:t>
            </a:r>
          </a:p>
          <a:p>
            <a:pPr marL="0" indent="0">
              <a:buNone/>
            </a:pPr>
            <a:r>
              <a:rPr lang="ru-RU" sz="1600" b="1" i="1" dirty="0"/>
              <a:t>Источник:</a:t>
            </a:r>
            <a:r>
              <a:rPr lang="ru-RU" sz="1600" dirty="0"/>
              <a:t> </a:t>
            </a:r>
            <a:r>
              <a:rPr lang="ru-RU" sz="1600" dirty="0" err="1"/>
              <a:t>Гин</a:t>
            </a:r>
            <a:r>
              <a:rPr lang="ru-RU" sz="1600" dirty="0"/>
              <a:t> А.А. Приёмы педагогической техники: Свобода выбора. Открытость. Деятельность. Обратная связь. Идеальность. - М.: Вита-Пресс,2005. </a:t>
            </a:r>
          </a:p>
          <a:p>
            <a:pPr marL="0" indent="0">
              <a:buNone/>
            </a:pPr>
            <a:endParaRPr lang="ru-RU" sz="1600" dirty="0"/>
          </a:p>
        </p:txBody>
      </p:sp>
      <p:sp>
        <p:nvSpPr>
          <p:cNvPr id="4" name="Управляющая кнопка: домой 3">
            <a:hlinkClick r:id="rId2" action="ppaction://hlinksldjump" highlightClick="1"/>
          </p:cNvPr>
          <p:cNvSpPr/>
          <p:nvPr/>
        </p:nvSpPr>
        <p:spPr>
          <a:xfrm>
            <a:off x="8100392" y="6093296"/>
            <a:ext cx="648072" cy="648072"/>
          </a:xfrm>
          <a:prstGeom prst="actionButtonHom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48396322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smtClean="0"/>
              <a:t>Приём "</a:t>
            </a:r>
            <a:r>
              <a:rPr lang="ru-RU" b="1" dirty="0" err="1" smtClean="0"/>
              <a:t>Инсерт</a:t>
            </a:r>
            <a:r>
              <a:rPr lang="ru-RU" b="1" dirty="0" smtClean="0"/>
              <a:t>"</a:t>
            </a:r>
            <a:endParaRPr lang="ru-RU" dirty="0"/>
          </a:p>
        </p:txBody>
      </p:sp>
      <p:sp>
        <p:nvSpPr>
          <p:cNvPr id="3" name="Объект 2"/>
          <p:cNvSpPr>
            <a:spLocks noGrp="1"/>
          </p:cNvSpPr>
          <p:nvPr>
            <p:ph idx="1"/>
          </p:nvPr>
        </p:nvSpPr>
        <p:spPr>
          <a:xfrm>
            <a:off x="516233" y="1196752"/>
            <a:ext cx="8229600" cy="4525963"/>
          </a:xfrm>
        </p:spPr>
        <p:txBody>
          <a:bodyPr>
            <a:noAutofit/>
          </a:bodyPr>
          <a:lstStyle/>
          <a:p>
            <a:pPr marL="0" indent="0">
              <a:buNone/>
            </a:pPr>
            <a:r>
              <a:rPr lang="ru-RU" sz="1600" dirty="0" smtClean="0"/>
              <a:t>Приём </a:t>
            </a:r>
            <a:r>
              <a:rPr lang="ru-RU" sz="1600" dirty="0"/>
              <a:t>технологии развития критического мышления. Используется для формирования такого универсального учебного действия как умение систематизировать и анализировать информацию. Авторы приёма - </a:t>
            </a:r>
            <a:r>
              <a:rPr lang="ru-RU" sz="1600" dirty="0" err="1"/>
              <a:t>Воган</a:t>
            </a:r>
            <a:r>
              <a:rPr lang="ru-RU" sz="1600" dirty="0"/>
              <a:t> и </a:t>
            </a:r>
            <a:r>
              <a:rPr lang="ru-RU" sz="1600" dirty="0" err="1"/>
              <a:t>Эстес</a:t>
            </a:r>
            <a:r>
              <a:rPr lang="ru-RU" sz="1600" dirty="0"/>
              <a:t>. </a:t>
            </a:r>
          </a:p>
          <a:p>
            <a:pPr marL="0" indent="0">
              <a:buNone/>
            </a:pPr>
            <a:r>
              <a:rPr lang="ru-RU" sz="1600" dirty="0"/>
              <a:t>"Инсерт" - это: </a:t>
            </a:r>
          </a:p>
          <a:p>
            <a:pPr marL="0" lvl="0" indent="0">
              <a:buNone/>
            </a:pPr>
            <a:r>
              <a:rPr lang="ru-RU" sz="1600" b="1" dirty="0"/>
              <a:t>I</a:t>
            </a:r>
            <a:r>
              <a:rPr lang="ru-RU" sz="1600" dirty="0"/>
              <a:t> - </a:t>
            </a:r>
            <a:r>
              <a:rPr lang="ru-RU" sz="1600" dirty="0" err="1"/>
              <a:t>interactive</a:t>
            </a:r>
            <a:r>
              <a:rPr lang="ru-RU" sz="1600" dirty="0"/>
              <a:t> - </a:t>
            </a:r>
            <a:r>
              <a:rPr lang="ru-RU" sz="1600" i="1" dirty="0" err="1"/>
              <a:t>самоактивизирующая</a:t>
            </a:r>
            <a:r>
              <a:rPr lang="ru-RU" sz="1600" dirty="0"/>
              <a:t> </a:t>
            </a:r>
          </a:p>
          <a:p>
            <a:pPr marL="0" lvl="0" indent="0">
              <a:buNone/>
            </a:pPr>
            <a:r>
              <a:rPr lang="ru-RU" sz="1600" b="1" dirty="0"/>
              <a:t>N</a:t>
            </a:r>
            <a:r>
              <a:rPr lang="ru-RU" sz="1600" dirty="0"/>
              <a:t> - </a:t>
            </a:r>
            <a:r>
              <a:rPr lang="ru-RU" sz="1600" dirty="0" err="1"/>
              <a:t>noting</a:t>
            </a:r>
            <a:r>
              <a:rPr lang="ru-RU" sz="1600" dirty="0"/>
              <a:t> </a:t>
            </a:r>
          </a:p>
          <a:p>
            <a:pPr marL="0" lvl="0" indent="0">
              <a:buNone/>
            </a:pPr>
            <a:r>
              <a:rPr lang="ru-RU" sz="1600" b="1" dirty="0"/>
              <a:t>S</a:t>
            </a:r>
            <a:r>
              <a:rPr lang="ru-RU" sz="1600" dirty="0"/>
              <a:t> - </a:t>
            </a:r>
            <a:r>
              <a:rPr lang="ru-RU" sz="1600" dirty="0" err="1"/>
              <a:t>system</a:t>
            </a:r>
            <a:r>
              <a:rPr lang="ru-RU" sz="1600" dirty="0"/>
              <a:t> - </a:t>
            </a:r>
            <a:r>
              <a:rPr lang="ru-RU" sz="1600" i="1" dirty="0"/>
              <a:t>системная разметка</a:t>
            </a:r>
            <a:r>
              <a:rPr lang="ru-RU" sz="1600" dirty="0"/>
              <a:t> </a:t>
            </a:r>
          </a:p>
          <a:p>
            <a:pPr marL="0" lvl="0" indent="0">
              <a:buNone/>
            </a:pPr>
            <a:r>
              <a:rPr lang="ru-RU" sz="1600" b="1" dirty="0"/>
              <a:t>E</a:t>
            </a:r>
            <a:r>
              <a:rPr lang="ru-RU" sz="1600" dirty="0"/>
              <a:t> - </a:t>
            </a:r>
            <a:r>
              <a:rPr lang="ru-RU" sz="1600" dirty="0" err="1"/>
              <a:t>effective</a:t>
            </a:r>
            <a:r>
              <a:rPr lang="ru-RU" sz="1600" dirty="0"/>
              <a:t> - для </a:t>
            </a:r>
            <a:r>
              <a:rPr lang="ru-RU" sz="1600" i="1" dirty="0"/>
              <a:t>эффективного</a:t>
            </a:r>
            <a:r>
              <a:rPr lang="ru-RU" sz="1600" dirty="0"/>
              <a:t> </a:t>
            </a:r>
          </a:p>
          <a:p>
            <a:pPr marL="0" lvl="0" indent="0">
              <a:buNone/>
            </a:pPr>
            <a:r>
              <a:rPr lang="ru-RU" sz="1600" b="1" dirty="0"/>
              <a:t>R</a:t>
            </a:r>
            <a:r>
              <a:rPr lang="ru-RU" sz="1600" dirty="0"/>
              <a:t> - </a:t>
            </a:r>
            <a:r>
              <a:rPr lang="ru-RU" sz="1600" dirty="0" err="1"/>
              <a:t>reading</a:t>
            </a:r>
            <a:r>
              <a:rPr lang="ru-RU" sz="1600" dirty="0"/>
              <a:t> - </a:t>
            </a:r>
            <a:r>
              <a:rPr lang="ru-RU" sz="1600" i="1" dirty="0"/>
              <a:t>чтения</a:t>
            </a:r>
            <a:r>
              <a:rPr lang="ru-RU" sz="1600" dirty="0"/>
              <a:t> </a:t>
            </a:r>
          </a:p>
          <a:p>
            <a:pPr marL="0" lvl="0" indent="0">
              <a:buNone/>
            </a:pPr>
            <a:r>
              <a:rPr lang="ru-RU" sz="1600" b="1" dirty="0"/>
              <a:t>T</a:t>
            </a:r>
            <a:r>
              <a:rPr lang="ru-RU" sz="1600" dirty="0"/>
              <a:t> - </a:t>
            </a:r>
            <a:r>
              <a:rPr lang="ru-RU" sz="1600" dirty="0" err="1"/>
              <a:t>thinking</a:t>
            </a:r>
            <a:r>
              <a:rPr lang="ru-RU" sz="1600" dirty="0"/>
              <a:t> - и </a:t>
            </a:r>
            <a:r>
              <a:rPr lang="ru-RU" sz="1600" i="1" dirty="0"/>
              <a:t>размышления</a:t>
            </a:r>
            <a:r>
              <a:rPr lang="ru-RU" sz="1600" dirty="0"/>
              <a:t> </a:t>
            </a:r>
          </a:p>
          <a:p>
            <a:pPr marL="0" indent="0">
              <a:buNone/>
            </a:pPr>
            <a:r>
              <a:rPr lang="ru-RU" sz="1600" dirty="0"/>
              <a:t>Приём используется в три этапа: </a:t>
            </a:r>
          </a:p>
          <a:p>
            <a:pPr marL="0" lvl="0" indent="0">
              <a:buNone/>
            </a:pPr>
            <a:r>
              <a:rPr lang="ru-RU" sz="1600" dirty="0"/>
              <a:t>В процессе чтения учащиеся маркируют текст значками (" </a:t>
            </a:r>
            <a:r>
              <a:rPr lang="ru-RU" sz="1600" b="1" dirty="0"/>
              <a:t>V</a:t>
            </a:r>
            <a:r>
              <a:rPr lang="ru-RU" sz="1600" dirty="0"/>
              <a:t> " - уже знал; " </a:t>
            </a:r>
            <a:r>
              <a:rPr lang="ru-RU" sz="1600" b="1" dirty="0"/>
              <a:t>+</a:t>
            </a:r>
            <a:r>
              <a:rPr lang="ru-RU" sz="1600" dirty="0"/>
              <a:t> " - новое; " </a:t>
            </a:r>
            <a:r>
              <a:rPr lang="ru-RU" sz="1600" b="1" dirty="0"/>
              <a:t>-</a:t>
            </a:r>
            <a:r>
              <a:rPr lang="ru-RU" sz="1600" dirty="0"/>
              <a:t> " - думал иначе; " </a:t>
            </a:r>
            <a:r>
              <a:rPr lang="ru-RU" sz="1600" b="1" dirty="0"/>
              <a:t>?</a:t>
            </a:r>
            <a:r>
              <a:rPr lang="ru-RU" sz="1600" dirty="0"/>
              <a:t> " - не понял, есть вопросы); </a:t>
            </a:r>
          </a:p>
          <a:p>
            <a:pPr marL="0" lvl="0" indent="0">
              <a:buNone/>
            </a:pPr>
            <a:r>
              <a:rPr lang="ru-RU" sz="1600" dirty="0"/>
              <a:t>Затем заполняют таблицу, количество граф которой соответствует числу значков маркировки; </a:t>
            </a:r>
          </a:p>
          <a:p>
            <a:pPr marL="0" lvl="0" indent="0">
              <a:buNone/>
            </a:pPr>
            <a:r>
              <a:rPr lang="ru-RU" sz="1600" dirty="0"/>
              <a:t>Обсуждают записи, внесённые в таблицу. </a:t>
            </a:r>
          </a:p>
          <a:p>
            <a:pPr marL="0" indent="0">
              <a:buNone/>
            </a:pPr>
            <a:r>
              <a:rPr lang="ru-RU" sz="1600" dirty="0"/>
              <a:t>Таким образом, обеспечивается вдумчивое, внимательное чтение, делается зримым процесс накопления информации, путь от старого знания к новому. </a:t>
            </a:r>
          </a:p>
          <a:p>
            <a:pPr marL="0" indent="0">
              <a:buNone/>
            </a:pPr>
            <a:r>
              <a:rPr lang="ru-RU" sz="1600" b="1" i="1" dirty="0"/>
              <a:t>Источник:</a:t>
            </a:r>
            <a:r>
              <a:rPr lang="ru-RU" sz="1600" dirty="0"/>
              <a:t> </a:t>
            </a:r>
            <a:r>
              <a:rPr lang="ru-RU" sz="1600" u="sng" dirty="0">
                <a:hlinkClick r:id="rId2"/>
              </a:rPr>
              <a:t>Информационный банк современного учителя</a:t>
            </a:r>
            <a:r>
              <a:rPr lang="ru-RU" sz="1600" dirty="0"/>
              <a:t> </a:t>
            </a:r>
          </a:p>
          <a:p>
            <a:pPr marL="0" indent="0">
              <a:buNone/>
            </a:pPr>
            <a:endParaRPr lang="ru-RU" sz="1600" dirty="0"/>
          </a:p>
        </p:txBody>
      </p:sp>
      <p:sp>
        <p:nvSpPr>
          <p:cNvPr id="6" name="Управляющая кнопка: домой 5">
            <a:hlinkClick r:id="rId3" action="ppaction://hlinksldjump" highlightClick="1"/>
          </p:cNvPr>
          <p:cNvSpPr/>
          <p:nvPr/>
        </p:nvSpPr>
        <p:spPr>
          <a:xfrm>
            <a:off x="8100392" y="6093296"/>
            <a:ext cx="648072" cy="648072"/>
          </a:xfrm>
          <a:prstGeom prst="actionButtonHom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19019825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Приём «Послушать – сговориться – обсудить». </a:t>
            </a:r>
            <a:br>
              <a:rPr lang="ru-RU" b="1" dirty="0" smtClean="0"/>
            </a:br>
            <a:endParaRPr lang="ru-RU" dirty="0"/>
          </a:p>
        </p:txBody>
      </p:sp>
      <p:sp>
        <p:nvSpPr>
          <p:cNvPr id="3" name="Объект 2"/>
          <p:cNvSpPr>
            <a:spLocks noGrp="1"/>
          </p:cNvSpPr>
          <p:nvPr>
            <p:ph idx="1"/>
          </p:nvPr>
        </p:nvSpPr>
        <p:spPr>
          <a:xfrm>
            <a:off x="518864" y="1268760"/>
            <a:ext cx="8229600" cy="4525963"/>
          </a:xfrm>
        </p:spPr>
        <p:txBody>
          <a:bodyPr>
            <a:noAutofit/>
          </a:bodyPr>
          <a:lstStyle/>
          <a:p>
            <a:pPr marL="0" indent="0">
              <a:buNone/>
            </a:pPr>
            <a:r>
              <a:rPr lang="ru-RU" sz="1600" dirty="0" smtClean="0"/>
              <a:t>Приём </a:t>
            </a:r>
            <a:r>
              <a:rPr lang="ru-RU" sz="1600" dirty="0"/>
              <a:t>интерактивного обучения. Данный приём способствует активному усвоению знаний, вовлекает в предметную работу учеников с любыми уровнями подготовки. Автор - </a:t>
            </a:r>
            <a:r>
              <a:rPr lang="ru-RU" sz="1600" dirty="0" err="1"/>
              <a:t>Е.Д.Розанова</a:t>
            </a:r>
            <a:r>
              <a:rPr lang="ru-RU" sz="1600" dirty="0"/>
              <a:t>. Ученикам предлагается подумать и написать 3 слова, относящихся к теме урока. Затем ребята должны показать их соседу по парте, после за 1,5 минуты из 6 слов отобрать необходимо 3 и огласить их классу. </a:t>
            </a:r>
          </a:p>
          <a:p>
            <a:pPr marL="0" indent="0">
              <a:buNone/>
            </a:pPr>
            <a:r>
              <a:rPr lang="ru-RU" sz="1600" b="1" i="1" dirty="0"/>
              <a:t>Пример.</a:t>
            </a:r>
            <a:r>
              <a:rPr lang="ru-RU" sz="1600" dirty="0"/>
              <a:t> На уроке иностранного языка при изучении темы "Времена года. Зима" ученикам предлагается подумать и написать 3 слова, относящихся к зиме и только к ней. Затем показать соседу по парте, из 6 слов отбираются 3 и предлагаются классу через 1,5 минуты. Работа с этим упражнением занимает около шести-семи минут. За это время каждое из слов «зимней» лексики повторяется вслух несколько раз, фактически затрагиваются вопросы словообразования, переносных значений слов. После того, как учитель напишет на доске все слова, предложенные парами, начинается отбор трёх слов среди них. При этом с каждым словом в ходе дискуссии составляется предложение, к тому же обычно нетривиальное («Мороз – это температура ниже нуля, она может встречаться не только зимой, но и летом в холодильнике»). В этом наборе встречаются почти все модельные грамматические конструкции. Таким образом, за несколько минут проделана работа, на которую при обычных подходах не хватит урока. </a:t>
            </a:r>
          </a:p>
          <a:p>
            <a:pPr marL="0" indent="0">
              <a:buNone/>
            </a:pPr>
            <a:r>
              <a:rPr lang="ru-RU" sz="1600" b="1" i="1" dirty="0"/>
              <a:t>Источник:</a:t>
            </a:r>
            <a:r>
              <a:rPr lang="ru-RU" sz="1600" dirty="0"/>
              <a:t> электронное периодическое издание «Эффективные образовательные технологии». Выпуск 1. 2008 г. Главный редактор, </a:t>
            </a:r>
            <a:r>
              <a:rPr lang="ru-RU" sz="1600" dirty="0" err="1"/>
              <a:t>д.п.н</a:t>
            </a:r>
            <a:r>
              <a:rPr lang="ru-RU" sz="1600" dirty="0"/>
              <a:t>. профессор </a:t>
            </a:r>
            <a:r>
              <a:rPr lang="ru-RU" sz="1600" dirty="0" err="1"/>
              <a:t>Гузеев</a:t>
            </a:r>
            <a:r>
              <a:rPr lang="ru-RU" sz="1600" dirty="0"/>
              <a:t> В.В </a:t>
            </a:r>
            <a:r>
              <a:rPr lang="ru-RU" sz="1600" u="sng" dirty="0">
                <a:hlinkClick r:id="rId2"/>
              </a:rPr>
              <a:t>Дистанционные технологии и обучение</a:t>
            </a:r>
            <a:r>
              <a:rPr lang="ru-RU" sz="1600" dirty="0"/>
              <a:t> </a:t>
            </a:r>
          </a:p>
          <a:p>
            <a:pPr marL="0" indent="0">
              <a:buNone/>
            </a:pPr>
            <a:endParaRPr lang="ru-RU" sz="1600" dirty="0"/>
          </a:p>
        </p:txBody>
      </p:sp>
      <p:sp>
        <p:nvSpPr>
          <p:cNvPr id="5" name="Управляющая кнопка: домой 4">
            <a:hlinkClick r:id="rId3" action="ppaction://hlinksldjump" highlightClick="1"/>
          </p:cNvPr>
          <p:cNvSpPr/>
          <p:nvPr/>
        </p:nvSpPr>
        <p:spPr>
          <a:xfrm>
            <a:off x="8100392" y="6093296"/>
            <a:ext cx="648072" cy="648072"/>
          </a:xfrm>
          <a:prstGeom prst="actionButtonHom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92481188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18864" y="-171400"/>
            <a:ext cx="8229600" cy="1143000"/>
          </a:xfrm>
        </p:spPr>
        <p:txBody>
          <a:bodyPr>
            <a:normAutofit/>
          </a:bodyPr>
          <a:lstStyle/>
          <a:p>
            <a:r>
              <a:rPr lang="ru-RU" b="1" dirty="0" smtClean="0"/>
              <a:t>Приём «З-Х-У» </a:t>
            </a:r>
            <a:endParaRPr lang="ru-RU" dirty="0"/>
          </a:p>
        </p:txBody>
      </p:sp>
      <p:sp>
        <p:nvSpPr>
          <p:cNvPr id="3" name="Объект 2"/>
          <p:cNvSpPr>
            <a:spLocks noGrp="1"/>
          </p:cNvSpPr>
          <p:nvPr>
            <p:ph idx="1"/>
          </p:nvPr>
        </p:nvSpPr>
        <p:spPr>
          <a:xfrm>
            <a:off x="546607" y="692696"/>
            <a:ext cx="8229600" cy="4525963"/>
          </a:xfrm>
        </p:spPr>
        <p:txBody>
          <a:bodyPr>
            <a:noAutofit/>
          </a:bodyPr>
          <a:lstStyle/>
          <a:p>
            <a:pPr marL="0" indent="0">
              <a:buNone/>
            </a:pPr>
            <a:r>
              <a:rPr lang="ru-RU" sz="1100" dirty="0" smtClean="0"/>
              <a:t>Стратегия </a:t>
            </a:r>
            <a:r>
              <a:rPr lang="ru-RU" sz="1100" dirty="0"/>
              <a:t>З-Х-У была разработана профессором из Чикаго Донной </a:t>
            </a:r>
            <a:r>
              <a:rPr lang="ru-RU" sz="1100" dirty="0" err="1"/>
              <a:t>Огл</a:t>
            </a:r>
            <a:r>
              <a:rPr lang="ru-RU" sz="1100" dirty="0"/>
              <a:t> в 1986 г. Она используется как в работе с печатным текстом, так и для лекционного материала. Ее графическая форма отображает те три фазы, по которым строится процесс в технологии развития критического мышления: вызов, осмысление, рефлексия. </a:t>
            </a:r>
          </a:p>
          <a:p>
            <a:pPr marL="0" indent="0">
              <a:buNone/>
            </a:pPr>
            <a:r>
              <a:rPr lang="ru-RU" sz="1100" dirty="0"/>
              <a:t>Формирует: </a:t>
            </a:r>
          </a:p>
          <a:p>
            <a:pPr marL="0" lvl="0" indent="0">
              <a:buNone/>
            </a:pPr>
            <a:r>
              <a:rPr lang="ru-RU" sz="1100" dirty="0"/>
              <a:t>умение определять уровень собственных знаний; </a:t>
            </a:r>
          </a:p>
          <a:p>
            <a:pPr marL="0" lvl="0" indent="0">
              <a:buNone/>
            </a:pPr>
            <a:r>
              <a:rPr lang="ru-RU" sz="1100" dirty="0"/>
              <a:t>умение анализировать информацию; </a:t>
            </a:r>
          </a:p>
          <a:p>
            <a:pPr marL="0" lvl="0" indent="0">
              <a:buNone/>
            </a:pPr>
            <a:r>
              <a:rPr lang="ru-RU" sz="1100" dirty="0"/>
              <a:t>умение соотносить новую информацию со своими установившимися представлениями. </a:t>
            </a:r>
          </a:p>
          <a:p>
            <a:pPr marL="0" indent="0">
              <a:buNone/>
            </a:pPr>
            <a:r>
              <a:rPr lang="ru-RU" sz="1100" dirty="0"/>
              <a:t>Работа с таблицей ведется на всех трех стадиях урока. </a:t>
            </a:r>
          </a:p>
          <a:p>
            <a:pPr marL="0" indent="0">
              <a:buNone/>
            </a:pPr>
            <a:r>
              <a:rPr lang="ru-RU" sz="1100" dirty="0"/>
              <a:t>На «стадии вызова», заполняя первую часть таблицы </a:t>
            </a:r>
            <a:r>
              <a:rPr lang="ru-RU" sz="1100" i="1" dirty="0"/>
              <a:t>«Знаю»,</a:t>
            </a:r>
            <a:r>
              <a:rPr lang="ru-RU" sz="1100" dirty="0"/>
              <a:t> учащиеся составляют список того, что они знают или думают, что знают, о данной теме. Через эту первичную деятельность ученик определяет уровень собственных знаний, к которым постепенно добавляются новые знания. </a:t>
            </a:r>
          </a:p>
          <a:p>
            <a:pPr marL="0" indent="0">
              <a:buNone/>
            </a:pPr>
            <a:r>
              <a:rPr lang="ru-RU" sz="1100" dirty="0"/>
              <a:t>Вторая часть таблицы </a:t>
            </a:r>
            <a:r>
              <a:rPr lang="ru-RU" sz="1100" i="1" dirty="0"/>
              <a:t>«Хочу узнать»</a:t>
            </a:r>
            <a:r>
              <a:rPr lang="ru-RU" sz="1100" dirty="0"/>
              <a:t> — это определение того, что дети хотят узнать, пробуждение интереса к новой информации. На «стадии осмысления» учащиеся строят новые представления на основании имеющихся знаний. Работа с использованием стратегии «Инсерт» помогает осветить неточное понимание, путаницу или ошибки в знаниях, выявить новую для них информацию, увязать новую информацию с известной. </a:t>
            </a:r>
          </a:p>
          <a:p>
            <a:pPr marL="0" indent="0">
              <a:buNone/>
            </a:pPr>
            <a:r>
              <a:rPr lang="ru-RU" sz="1100" dirty="0"/>
              <a:t>Полученные ранее знания выводятся на уровень осознания. Теперь они могут стать базой для усвоения новых знаний. После обсуждения текста (фильма и т.п.) учащиеся заполняют третью графу таблицы </a:t>
            </a:r>
            <a:r>
              <a:rPr lang="ru-RU" sz="1100" i="1" dirty="0"/>
              <a:t>«Узнал».</a:t>
            </a:r>
            <a:r>
              <a:rPr lang="ru-RU" sz="1100" dirty="0"/>
              <a:t> </a:t>
            </a:r>
          </a:p>
          <a:p>
            <a:pPr marL="0" indent="0">
              <a:spcBef>
                <a:spcPts val="0"/>
              </a:spcBef>
              <a:buNone/>
            </a:pPr>
            <a:r>
              <a:rPr lang="ru-RU" sz="1100" b="1" i="1" dirty="0"/>
              <a:t>Пример </a:t>
            </a:r>
            <a:endParaRPr lang="ru-RU" sz="1100" dirty="0"/>
          </a:p>
          <a:p>
            <a:pPr marL="0" indent="0">
              <a:spcBef>
                <a:spcPts val="0"/>
              </a:spcBef>
              <a:buNone/>
            </a:pPr>
            <a:r>
              <a:rPr lang="ru-RU" sz="1100" dirty="0"/>
              <a:t>"Знаю" Операции над фрагментом текста обычно начинаются с его выделения.                                                                              Выделенный текст подсвечивается темным фоном. </a:t>
            </a:r>
          </a:p>
          <a:p>
            <a:pPr marL="0" indent="0">
              <a:spcBef>
                <a:spcPts val="0"/>
              </a:spcBef>
              <a:buNone/>
            </a:pPr>
            <a:r>
              <a:rPr lang="ru-RU" sz="1100" dirty="0"/>
              <a:t>"Хочу узнать"  Приемы выделения фрагментов текста.</a:t>
            </a:r>
            <a:r>
              <a:rPr lang="ru-RU" sz="1100" b="1" i="1" dirty="0"/>
              <a:t> </a:t>
            </a:r>
            <a:r>
              <a:rPr lang="ru-RU" sz="1100" dirty="0"/>
              <a:t>Использование буфера обмена,</a:t>
            </a:r>
            <a:r>
              <a:rPr lang="ru-RU" sz="1100" b="1" i="1" dirty="0"/>
              <a:t> </a:t>
            </a:r>
            <a:r>
              <a:rPr lang="ru-RU" sz="1100" dirty="0"/>
              <a:t>контекстного меню, комбинации клавиш, использование мыши.</a:t>
            </a:r>
          </a:p>
          <a:p>
            <a:pPr marL="0" indent="0">
              <a:spcBef>
                <a:spcPts val="0"/>
              </a:spcBef>
              <a:buNone/>
            </a:pPr>
            <a:r>
              <a:rPr lang="ru-RU" sz="1100" dirty="0"/>
              <a:t>"Узнал" Приемы выделения  слова, предложения, строки, </a:t>
            </a:r>
            <a:r>
              <a:rPr lang="ru-RU" sz="1100" dirty="0" err="1"/>
              <a:t>абзаца,большого</a:t>
            </a:r>
            <a:r>
              <a:rPr lang="ru-RU" sz="1100" dirty="0"/>
              <a:t> фрагмента, всего документа.</a:t>
            </a:r>
          </a:p>
          <a:p>
            <a:pPr marL="0" lvl="0" indent="0">
              <a:spcBef>
                <a:spcPts val="0"/>
              </a:spcBef>
              <a:buNone/>
            </a:pPr>
            <a:r>
              <a:rPr lang="ru-RU" sz="1100" dirty="0"/>
              <a:t>Ответы на поставленные вопросы учащиеся находят в раздаточном материале,  тексте учебника и т.п. в течение урока. </a:t>
            </a:r>
          </a:p>
          <a:p>
            <a:pPr marL="0" lvl="0" indent="0">
              <a:spcBef>
                <a:spcPts val="0"/>
              </a:spcBef>
              <a:buNone/>
            </a:pPr>
            <a:r>
              <a:rPr lang="ru-RU" sz="1100" dirty="0"/>
              <a:t>Если нет ответа на поставленный вопрос – работа продолжается дома. </a:t>
            </a:r>
          </a:p>
          <a:p>
            <a:pPr marL="0" indent="0">
              <a:buNone/>
            </a:pPr>
            <a:r>
              <a:rPr lang="ru-RU" sz="1100" b="1" i="1" dirty="0" smtClean="0"/>
              <a:t>Источник</a:t>
            </a:r>
            <a:r>
              <a:rPr lang="ru-RU" sz="1100" b="1" i="1" dirty="0"/>
              <a:t>:</a:t>
            </a:r>
            <a:r>
              <a:rPr lang="ru-RU" sz="1100" dirty="0"/>
              <a:t> </a:t>
            </a:r>
            <a:r>
              <a:rPr lang="ru-RU" sz="1100" dirty="0" err="1"/>
              <a:t>Загашев</a:t>
            </a:r>
            <a:r>
              <a:rPr lang="ru-RU" sz="1100" dirty="0"/>
              <a:t> И.О., Заир-Бек С.И. Критическое мышление. Критическое мышление</a:t>
            </a:r>
            <a:r>
              <a:rPr lang="ru-RU" sz="1100" dirty="0" smtClean="0"/>
              <a:t>:                                                                             </a:t>
            </a:r>
            <a:r>
              <a:rPr lang="ru-RU" sz="1100" dirty="0"/>
              <a:t>технология развития. – СПб: Альянс-Дельта, 2003. </a:t>
            </a:r>
          </a:p>
          <a:p>
            <a:pPr marL="0" indent="0">
              <a:buNone/>
            </a:pPr>
            <a:endParaRPr lang="ru-RU" sz="1100" dirty="0"/>
          </a:p>
        </p:txBody>
      </p:sp>
      <p:sp>
        <p:nvSpPr>
          <p:cNvPr id="4" name="Управляющая кнопка: домой 3">
            <a:hlinkClick r:id="rId2" action="ppaction://hlinksldjump" highlightClick="1"/>
          </p:cNvPr>
          <p:cNvSpPr/>
          <p:nvPr/>
        </p:nvSpPr>
        <p:spPr>
          <a:xfrm>
            <a:off x="8100392" y="6093296"/>
            <a:ext cx="648072" cy="648072"/>
          </a:xfrm>
          <a:prstGeom prst="actionButtonHom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5861171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18864" y="0"/>
            <a:ext cx="8229600" cy="1143000"/>
          </a:xfrm>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ru-RU" sz="5400" b="1" spc="50" dirty="0" smtClean="0">
                <a:ln w="11430"/>
                <a:solidFill>
                  <a:srgbClr val="002060"/>
                </a:solidFill>
                <a:effectLst>
                  <a:outerShdw blurRad="76200" dist="50800" dir="5400000" algn="tl" rotWithShape="0">
                    <a:srgbClr val="000000">
                      <a:alpha val="65000"/>
                    </a:srgbClr>
                  </a:outerShdw>
                </a:effectLst>
              </a:rPr>
              <a:t>1. Начало урока</a:t>
            </a:r>
            <a:endParaRPr lang="ru-RU" sz="5400" b="1" u="sng" spc="50" dirty="0">
              <a:ln w="11430"/>
              <a:solidFill>
                <a:srgbClr val="002060"/>
              </a:solidFill>
              <a:effectLst>
                <a:outerShdw blurRad="76200" dist="50800" dir="5400000" algn="tl" rotWithShape="0">
                  <a:srgbClr val="000000">
                    <a:alpha val="65000"/>
                  </a:srgbClr>
                </a:outerShdw>
              </a:effectLst>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365782337"/>
              </p:ext>
            </p:extLst>
          </p:nvPr>
        </p:nvGraphicFramePr>
        <p:xfrm>
          <a:off x="251520" y="1628800"/>
          <a:ext cx="8507288" cy="3931920"/>
        </p:xfrm>
        <a:graphic>
          <a:graphicData uri="http://schemas.openxmlformats.org/drawingml/2006/table">
            <a:tbl>
              <a:tblPr firstRow="1" bandRow="1">
                <a:tableStyleId>{BC89EF96-8CEA-46FF-86C4-4CE0E7609802}</a:tableStyleId>
              </a:tblPr>
              <a:tblGrid>
                <a:gridCol w="4253644">
                  <a:extLst>
                    <a:ext uri="{9D8B030D-6E8A-4147-A177-3AD203B41FA5}">
                      <a16:colId xmlns:a16="http://schemas.microsoft.com/office/drawing/2014/main" val="20000"/>
                    </a:ext>
                  </a:extLst>
                </a:gridCol>
                <a:gridCol w="4253644">
                  <a:extLst>
                    <a:ext uri="{9D8B030D-6E8A-4147-A177-3AD203B41FA5}">
                      <a16:colId xmlns:a16="http://schemas.microsoft.com/office/drawing/2014/main" val="20001"/>
                    </a:ext>
                  </a:extLst>
                </a:gridCol>
              </a:tblGrid>
              <a:tr h="2225040">
                <a:tc>
                  <a:txBody>
                    <a:bodyPr/>
                    <a:lstStyle/>
                    <a:p>
                      <a:r>
                        <a:rPr lang="ru-RU" sz="2800" kern="1200" dirty="0" smtClean="0">
                          <a:effectLst/>
                        </a:rPr>
                        <a:t>Грамотная организация начала урока позволит не только привлечь внимание учащихся к учителю, заинтересовать учащихся, но и включить детей в активную </a:t>
                      </a:r>
                      <a:r>
                        <a:rPr lang="ru-RU" sz="2800" kern="1200" dirty="0" err="1" smtClean="0">
                          <a:effectLst/>
                        </a:rPr>
                        <a:t>мыследеятельность</a:t>
                      </a:r>
                      <a:r>
                        <a:rPr lang="ru-RU" sz="2800" kern="1200" dirty="0" smtClean="0">
                          <a:effectLst/>
                        </a:rPr>
                        <a:t> с первых минут занятия</a:t>
                      </a:r>
                      <a:endParaRPr lang="ru-RU" sz="2800" dirty="0"/>
                    </a:p>
                  </a:txBody>
                  <a:tcPr/>
                </a:tc>
                <a:tc>
                  <a:txBody>
                    <a:bodyPr/>
                    <a:lstStyle/>
                    <a:p>
                      <a:r>
                        <a:rPr lang="ru-RU" sz="2800" u="none" kern="1200" dirty="0" smtClean="0">
                          <a:effectLst/>
                          <a:hlinkClick r:id="rId3" action="ppaction://hlinksldjump"/>
                        </a:rPr>
                        <a:t>Нестандартный вход в урок</a:t>
                      </a:r>
                      <a:endParaRPr lang="ru-RU" sz="2800" b="0" u="none" dirty="0"/>
                    </a:p>
                    <a:p>
                      <a:r>
                        <a:rPr lang="ru-RU" sz="2800" u="none" kern="1200" dirty="0" smtClean="0">
                          <a:effectLst/>
                          <a:hlinkClick r:id="rId4" action="ppaction://hlinksldjump"/>
                        </a:rPr>
                        <a:t>Отсроченная отгадка</a:t>
                      </a:r>
                      <a:endParaRPr lang="ru-RU" sz="2800" b="0" u="none" dirty="0"/>
                    </a:p>
                    <a:p>
                      <a:r>
                        <a:rPr lang="ru-RU" sz="2800" u="none" kern="1200" dirty="0" smtClean="0">
                          <a:effectLst/>
                          <a:hlinkClick r:id="rId5" action="ppaction://hlinksldjump"/>
                        </a:rPr>
                        <a:t>Ассоциативный ряд</a:t>
                      </a:r>
                      <a:endParaRPr lang="ru-RU" sz="2800" b="0" u="none" dirty="0"/>
                    </a:p>
                    <a:p>
                      <a:r>
                        <a:rPr lang="ru-RU" sz="2800" u="none" kern="1200" dirty="0" smtClean="0">
                          <a:solidFill>
                            <a:srgbClr val="C00000"/>
                          </a:solidFill>
                          <a:effectLst/>
                          <a:hlinkClick r:id="rId6" action="ppaction://hlinksldjump"/>
                        </a:rPr>
                        <a:t>Удивляй</a:t>
                      </a:r>
                      <a:endParaRPr lang="ru-RU" sz="2800" b="0" u="none" dirty="0">
                        <a:solidFill>
                          <a:srgbClr val="C00000"/>
                        </a:solidFill>
                      </a:endParaRPr>
                    </a:p>
                    <a:p>
                      <a:r>
                        <a:rPr lang="ru-RU" sz="2800" u="none" kern="1200" dirty="0" smtClean="0">
                          <a:effectLst/>
                          <a:hlinkClick r:id="rId7" action="ppaction://hlinksldjump"/>
                        </a:rPr>
                        <a:t>Фантастическая добавка</a:t>
                      </a:r>
                      <a:endParaRPr lang="en-US" sz="2800" u="none" kern="1200" dirty="0" smtClean="0">
                        <a:effectLst/>
                      </a:endParaRPr>
                    </a:p>
                    <a:p>
                      <a:r>
                        <a:rPr lang="ru-RU" sz="2800" u="none" kern="1200" dirty="0" smtClean="0">
                          <a:effectLst/>
                          <a:hlinkClick r:id="rId8" action="ppaction://hlinksldjump"/>
                        </a:rPr>
                        <a:t>Необъявленная тема</a:t>
                      </a:r>
                      <a:endParaRPr lang="ru-RU" sz="2800" dirty="0"/>
                    </a:p>
                  </a:txBody>
                  <a:tcPr/>
                </a:tc>
                <a:extLst>
                  <a:ext uri="{0D108BD9-81ED-4DB2-BD59-A6C34878D82A}">
                    <a16:rowId xmlns:a16="http://schemas.microsoft.com/office/drawing/2014/main" val="10000"/>
                  </a:ext>
                </a:extLst>
              </a:tr>
            </a:tbl>
          </a:graphicData>
        </a:graphic>
      </p:graphicFrame>
      <p:sp>
        <p:nvSpPr>
          <p:cNvPr id="5" name="Управляющая кнопка: далее 4">
            <a:hlinkClick r:id="rId9" action="ppaction://hlinksldjump" highlightClick="1"/>
          </p:cNvPr>
          <p:cNvSpPr/>
          <p:nvPr/>
        </p:nvSpPr>
        <p:spPr>
          <a:xfrm>
            <a:off x="8100392" y="6093296"/>
            <a:ext cx="648072" cy="648072"/>
          </a:xfrm>
          <a:prstGeom prst="actionButtonForwardNex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6" name="Управляющая кнопка: назад 5">
            <a:hlinkClick r:id="" action="ppaction://hlinkshowjump?jump=previousslide" highlightClick="1"/>
          </p:cNvPr>
          <p:cNvSpPr/>
          <p:nvPr/>
        </p:nvSpPr>
        <p:spPr>
          <a:xfrm>
            <a:off x="7452320" y="6093296"/>
            <a:ext cx="648072" cy="648072"/>
          </a:xfrm>
          <a:prstGeom prst="actionButtonBackPrevious">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80722302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Приём  “Хорошо-плохо”</a:t>
            </a:r>
            <a:br>
              <a:rPr lang="ru-RU" b="1" dirty="0" smtClean="0"/>
            </a:br>
            <a:endParaRPr lang="ru-RU" dirty="0"/>
          </a:p>
        </p:txBody>
      </p:sp>
      <p:sp>
        <p:nvSpPr>
          <p:cNvPr id="3" name="Объект 2"/>
          <p:cNvSpPr>
            <a:spLocks noGrp="1"/>
          </p:cNvSpPr>
          <p:nvPr>
            <p:ph idx="1"/>
          </p:nvPr>
        </p:nvSpPr>
        <p:spPr>
          <a:xfrm>
            <a:off x="323528" y="764704"/>
            <a:ext cx="8424936" cy="4525963"/>
          </a:xfrm>
        </p:spPr>
        <p:txBody>
          <a:bodyPr>
            <a:noAutofit/>
          </a:bodyPr>
          <a:lstStyle/>
          <a:p>
            <a:pPr marL="0" indent="0">
              <a:spcBef>
                <a:spcPts val="0"/>
              </a:spcBef>
              <a:buNone/>
            </a:pPr>
            <a:r>
              <a:rPr lang="ru-RU" sz="1000" b="1" i="1" dirty="0" smtClean="0"/>
              <a:t>Описание</a:t>
            </a:r>
            <a:r>
              <a:rPr lang="ru-RU" sz="1000" b="1" i="1" dirty="0"/>
              <a:t>:</a:t>
            </a:r>
            <a:r>
              <a:rPr lang="ru-RU" sz="1000" dirty="0"/>
              <a:t> универсальный приём ТРИЗ, направленный на активизацию мыслительной деятельности учащихся на уроке, формирующий представление о том, как устроено противоречие. </a:t>
            </a:r>
          </a:p>
          <a:p>
            <a:pPr marL="0" indent="0">
              <a:spcBef>
                <a:spcPts val="0"/>
              </a:spcBef>
              <a:buNone/>
            </a:pPr>
            <a:r>
              <a:rPr lang="ru-RU" sz="1000" dirty="0"/>
              <a:t>Формирует: </a:t>
            </a:r>
          </a:p>
          <a:p>
            <a:pPr marL="0" lvl="0" indent="0">
              <a:spcBef>
                <a:spcPts val="0"/>
              </a:spcBef>
              <a:buNone/>
            </a:pPr>
            <a:r>
              <a:rPr lang="ru-RU" sz="1000" dirty="0"/>
              <a:t>умение находить положительные и отрицательные стороны в любом объекте, ситуации; </a:t>
            </a:r>
          </a:p>
          <a:p>
            <a:pPr marL="0" lvl="0" indent="0">
              <a:spcBef>
                <a:spcPts val="0"/>
              </a:spcBef>
              <a:buNone/>
            </a:pPr>
            <a:r>
              <a:rPr lang="ru-RU" sz="1000" dirty="0"/>
              <a:t>умение разрешать противоречия (убирать «минусы», сохраняя «плюсы»); </a:t>
            </a:r>
          </a:p>
          <a:p>
            <a:pPr marL="0" lvl="0" indent="0">
              <a:spcBef>
                <a:spcPts val="0"/>
              </a:spcBef>
              <a:buNone/>
            </a:pPr>
            <a:r>
              <a:rPr lang="ru-RU" sz="1000" dirty="0"/>
              <a:t>умение оценивать объект, ситуацию с разных позиций, учитывая разные роли. </a:t>
            </a:r>
          </a:p>
          <a:p>
            <a:pPr marL="0" indent="0">
              <a:spcBef>
                <a:spcPts val="0"/>
              </a:spcBef>
              <a:buNone/>
            </a:pPr>
            <a:r>
              <a:rPr lang="ru-RU" sz="1000" i="1" dirty="0"/>
              <a:t>Вариант 1</a:t>
            </a:r>
            <a:r>
              <a:rPr lang="ru-RU" sz="1000" dirty="0"/>
              <a:t> </a:t>
            </a:r>
          </a:p>
          <a:p>
            <a:pPr marL="0" indent="0">
              <a:spcBef>
                <a:spcPts val="0"/>
              </a:spcBef>
              <a:buNone/>
            </a:pPr>
            <a:r>
              <a:rPr lang="ru-RU" sz="1000" dirty="0"/>
              <a:t>Учитель задает объект или ситуацию. Учащиеся (группы) по очереди называют «плюсы» и «минусы». Вариант 2 </a:t>
            </a:r>
          </a:p>
          <a:p>
            <a:pPr marL="0" indent="0">
              <a:spcBef>
                <a:spcPts val="0"/>
              </a:spcBef>
              <a:buNone/>
            </a:pPr>
            <a:r>
              <a:rPr lang="ru-RU" sz="1000" dirty="0"/>
              <a:t>Учитель задает объект (ситуацию). Ученик описывает ситуацию, для которой это полезно. Следующий ученик ищет, чем вредна эта последняя ситуация и т. д. </a:t>
            </a:r>
          </a:p>
          <a:p>
            <a:pPr marL="0" indent="0">
              <a:spcBef>
                <a:spcPts val="0"/>
              </a:spcBef>
              <a:buNone/>
            </a:pPr>
            <a:r>
              <a:rPr lang="ru-RU" sz="1000" i="1" dirty="0"/>
              <a:t>Вариант 3</a:t>
            </a:r>
            <a:r>
              <a:rPr lang="ru-RU" sz="1000" dirty="0"/>
              <a:t> </a:t>
            </a:r>
          </a:p>
          <a:p>
            <a:pPr marL="0" indent="0">
              <a:spcBef>
                <a:spcPts val="0"/>
              </a:spcBef>
              <a:buNone/>
            </a:pPr>
            <a:r>
              <a:rPr lang="ru-RU" sz="1000" dirty="0"/>
              <a:t>Ученики делятся на продавцов и покупателей. И те и другие представляют каких-то известных персонажей. Дальше играют по схеме. Только «плюсы» ищут с позиции персонажа – продавца, а «минусы» – с позиции персонажа – покупателя. </a:t>
            </a:r>
          </a:p>
          <a:p>
            <a:pPr marL="0" indent="0">
              <a:spcBef>
                <a:spcPts val="0"/>
              </a:spcBef>
              <a:buNone/>
            </a:pPr>
            <a:r>
              <a:rPr lang="ru-RU" sz="1000" i="1" dirty="0"/>
              <a:t>Вариант 4</a:t>
            </a:r>
            <a:r>
              <a:rPr lang="ru-RU" sz="1000" dirty="0"/>
              <a:t> </a:t>
            </a:r>
          </a:p>
          <a:p>
            <a:pPr marL="0" indent="0">
              <a:spcBef>
                <a:spcPts val="0"/>
              </a:spcBef>
              <a:buNone/>
            </a:pPr>
            <a:r>
              <a:rPr lang="ru-RU" sz="1000" dirty="0"/>
              <a:t>Ученики делятся на три группы: «прокуроры», «адвокаты», «судьи». Первые обвиняют (ищут минусы), вторые защищают (ищут плюсы), третьи пытаются разрешить противоречие (оставить «плюс» и убрать «минус»). </a:t>
            </a:r>
          </a:p>
          <a:p>
            <a:pPr marL="0" indent="0">
              <a:spcBef>
                <a:spcPts val="0"/>
              </a:spcBef>
              <a:buNone/>
            </a:pPr>
            <a:r>
              <a:rPr lang="ru-RU" sz="1000" b="1" i="1" dirty="0"/>
              <a:t>Пример1.</a:t>
            </a:r>
            <a:r>
              <a:rPr lang="ru-RU" sz="1000" dirty="0"/>
              <a:t> </a:t>
            </a:r>
          </a:p>
          <a:p>
            <a:pPr marL="0" indent="0">
              <a:spcBef>
                <a:spcPts val="0"/>
              </a:spcBef>
              <a:buNone/>
            </a:pPr>
            <a:r>
              <a:rPr lang="ru-RU" sz="1000" dirty="0"/>
              <a:t>Класс делится на две команды. Первая будет находить «плюсы» в предложенном объекте или ситуации, вторая – «минусы». Отвечаем по очереди, до первой остановки. </a:t>
            </a:r>
          </a:p>
          <a:p>
            <a:pPr marL="0" indent="0">
              <a:spcBef>
                <a:spcPts val="0"/>
              </a:spcBef>
              <a:buNone/>
            </a:pPr>
            <a:r>
              <a:rPr lang="ru-RU" sz="1000" dirty="0"/>
              <a:t>У: Сегодня идет дождь. Это хорошо. Почему? </a:t>
            </a:r>
          </a:p>
          <a:p>
            <a:pPr marL="0" indent="0">
              <a:spcBef>
                <a:spcPts val="0"/>
              </a:spcBef>
              <a:buNone/>
            </a:pPr>
            <a:r>
              <a:rPr lang="ru-RU" sz="1000" dirty="0"/>
              <a:t>Д: Потому что быстрее вырастут грибы. </a:t>
            </a:r>
          </a:p>
          <a:p>
            <a:pPr marL="0" indent="0">
              <a:spcBef>
                <a:spcPts val="0"/>
              </a:spcBef>
              <a:buNone/>
            </a:pPr>
            <a:r>
              <a:rPr lang="ru-RU" sz="1000" dirty="0"/>
              <a:t>У: То, что грибы быстро вырастут, плохо, почему? </a:t>
            </a:r>
          </a:p>
          <a:p>
            <a:pPr marL="0" indent="0">
              <a:spcBef>
                <a:spcPts val="0"/>
              </a:spcBef>
              <a:buNone/>
            </a:pPr>
            <a:r>
              <a:rPr lang="ru-RU" sz="1000" dirty="0"/>
              <a:t>Д: Потому что люди не успеют их собрать, они станут червивыми. </a:t>
            </a:r>
          </a:p>
          <a:p>
            <a:pPr marL="0" indent="0">
              <a:spcBef>
                <a:spcPts val="0"/>
              </a:spcBef>
              <a:buNone/>
            </a:pPr>
            <a:r>
              <a:rPr lang="ru-RU" sz="1000" dirty="0"/>
              <a:t>У: То, что грибы станут червивыми, хорошо. Почему? </a:t>
            </a:r>
          </a:p>
          <a:p>
            <a:pPr marL="0" indent="0">
              <a:spcBef>
                <a:spcPts val="0"/>
              </a:spcBef>
              <a:buNone/>
            </a:pPr>
            <a:r>
              <a:rPr lang="ru-RU" sz="1000" dirty="0"/>
              <a:t>Д: Это хорошо для червячков, они смогут вырастить больше потомства... и т. д. </a:t>
            </a:r>
          </a:p>
          <a:p>
            <a:pPr marL="0" indent="0">
              <a:spcBef>
                <a:spcPts val="0"/>
              </a:spcBef>
              <a:buNone/>
            </a:pPr>
            <a:r>
              <a:rPr lang="ru-RU" sz="1000" b="1" i="1" dirty="0" smtClean="0"/>
              <a:t>Пример </a:t>
            </a:r>
            <a:r>
              <a:rPr lang="ru-RU" sz="1000" b="1" i="1" dirty="0"/>
              <a:t>2.</a:t>
            </a:r>
            <a:r>
              <a:rPr lang="ru-RU" sz="1000" dirty="0"/>
              <a:t> </a:t>
            </a:r>
          </a:p>
          <a:p>
            <a:pPr marL="0" indent="0">
              <a:spcBef>
                <a:spcPts val="0"/>
              </a:spcBef>
              <a:buNone/>
            </a:pPr>
            <a:r>
              <a:rPr lang="ru-RU" sz="1000" dirty="0"/>
              <a:t>Сюжет «магазин». В магазине Мальвина продает книжку. Покупатель – Буратино. Одна группа играет за Буратино, другая – за Мальвину. </a:t>
            </a:r>
          </a:p>
          <a:p>
            <a:pPr marL="0" indent="0">
              <a:spcBef>
                <a:spcPts val="0"/>
              </a:spcBef>
              <a:buNone/>
            </a:pPr>
            <a:r>
              <a:rPr lang="ru-RU" sz="1000" dirty="0"/>
              <a:t>Д (Буратино): («сбивают цену», ругая товар): тетрадки слишком толстые, они не влезут в мой портфель. </a:t>
            </a:r>
          </a:p>
          <a:p>
            <a:pPr marL="0" indent="0">
              <a:spcBef>
                <a:spcPts val="0"/>
              </a:spcBef>
              <a:buNone/>
            </a:pPr>
            <a:r>
              <a:rPr lang="ru-RU" sz="1000" dirty="0"/>
              <a:t>Д (Мальвина): (защищают товар): зато в них поместится больше полезных записей. </a:t>
            </a:r>
          </a:p>
          <a:p>
            <a:pPr marL="0" indent="0">
              <a:spcBef>
                <a:spcPts val="0"/>
              </a:spcBef>
              <a:buNone/>
            </a:pPr>
            <a:r>
              <a:rPr lang="ru-RU" sz="1000" dirty="0"/>
              <a:t>Д (Буратино): Бумага непрочная, они легко продырявятся моим носом. </a:t>
            </a:r>
          </a:p>
          <a:p>
            <a:pPr marL="0" indent="0">
              <a:spcBef>
                <a:spcPts val="0"/>
              </a:spcBef>
              <a:buNone/>
            </a:pPr>
            <a:r>
              <a:rPr lang="ru-RU" sz="1000" dirty="0"/>
              <a:t>Д (Мальвина): Это специальная бумага, она помогает учиться аккуратному письму... </a:t>
            </a:r>
          </a:p>
          <a:p>
            <a:pPr marL="0" indent="0">
              <a:spcBef>
                <a:spcPts val="0"/>
              </a:spcBef>
              <a:buNone/>
            </a:pPr>
            <a:r>
              <a:rPr lang="ru-RU" sz="1000" dirty="0"/>
              <a:t>и т.д. </a:t>
            </a:r>
          </a:p>
          <a:p>
            <a:pPr marL="0" indent="0">
              <a:spcBef>
                <a:spcPts val="0"/>
              </a:spcBef>
              <a:buNone/>
            </a:pPr>
            <a:r>
              <a:rPr lang="ru-RU" sz="1000" b="1" i="1" dirty="0"/>
              <a:t>Пример 3.</a:t>
            </a:r>
            <a:r>
              <a:rPr lang="ru-RU" sz="1000" dirty="0"/>
              <a:t> Игра «суд». Класс делится на три команды: адвокаты, прокуроры, судьи. </a:t>
            </a:r>
          </a:p>
          <a:p>
            <a:pPr marL="0" indent="0">
              <a:spcBef>
                <a:spcPts val="0"/>
              </a:spcBef>
              <a:buNone/>
            </a:pPr>
            <a:r>
              <a:rPr lang="ru-RU" sz="1000" dirty="0"/>
              <a:t>У: Объявляем суд над портфелем. Прокуроры, ваше обвинение. </a:t>
            </a:r>
          </a:p>
          <a:p>
            <a:pPr marL="0" indent="0">
              <a:spcBef>
                <a:spcPts val="0"/>
              </a:spcBef>
              <a:buNone/>
            </a:pPr>
            <a:r>
              <a:rPr lang="ru-RU" sz="1000" dirty="0"/>
              <a:t>Д (прокуроры): Портфель тяжелый, его трудно носить с собой – это плохо. </a:t>
            </a:r>
          </a:p>
          <a:p>
            <a:pPr marL="0" indent="0">
              <a:spcBef>
                <a:spcPts val="0"/>
              </a:spcBef>
              <a:buNone/>
            </a:pPr>
            <a:r>
              <a:rPr lang="ru-RU" sz="1000" dirty="0"/>
              <a:t>Д (адвокаты): Он тяжелый, потому что в нем все учебники, которые в школе нужны – это хорошо. </a:t>
            </a:r>
          </a:p>
          <a:p>
            <a:pPr marL="0" indent="0">
              <a:spcBef>
                <a:spcPts val="0"/>
              </a:spcBef>
              <a:buNone/>
            </a:pPr>
            <a:r>
              <a:rPr lang="ru-RU" sz="1000" dirty="0"/>
              <a:t>У: Судьи, как сделать, чтобы в портфеле были все учебники – и его можно было легко носить с собой. </a:t>
            </a:r>
          </a:p>
          <a:p>
            <a:pPr marL="0" indent="0">
              <a:spcBef>
                <a:spcPts val="0"/>
              </a:spcBef>
              <a:buNone/>
            </a:pPr>
            <a:r>
              <a:rPr lang="ru-RU" sz="1000" dirty="0"/>
              <a:t>Д (судьи): сделать портфель на колесиках. и т. Д </a:t>
            </a:r>
          </a:p>
          <a:p>
            <a:pPr marL="0" indent="0">
              <a:spcBef>
                <a:spcPts val="0"/>
              </a:spcBef>
              <a:buNone/>
            </a:pPr>
            <a:r>
              <a:rPr lang="ru-RU" sz="1000" b="1" i="1" dirty="0"/>
              <a:t>Источник:</a:t>
            </a:r>
            <a:r>
              <a:rPr lang="ru-RU" sz="1000" dirty="0"/>
              <a:t> </a:t>
            </a:r>
            <a:r>
              <a:rPr lang="ru-RU" sz="1000" dirty="0" err="1"/>
              <a:t>Е.В.Андреева</a:t>
            </a:r>
            <a:r>
              <a:rPr lang="ru-RU" sz="1000" dirty="0"/>
              <a:t>, </a:t>
            </a:r>
            <a:r>
              <a:rPr lang="ru-RU" sz="1000" dirty="0" err="1"/>
              <a:t>С.В.Лелюх</a:t>
            </a:r>
            <a:r>
              <a:rPr lang="ru-RU" sz="1000" dirty="0"/>
              <a:t>, </a:t>
            </a:r>
            <a:r>
              <a:rPr lang="ru-RU" sz="1000" dirty="0" err="1"/>
              <a:t>Т.А.Сидорчук</a:t>
            </a:r>
            <a:r>
              <a:rPr lang="ru-RU" sz="1000" dirty="0"/>
              <a:t>, </a:t>
            </a:r>
            <a:r>
              <a:rPr lang="ru-RU" sz="1000" dirty="0" err="1"/>
              <a:t>Н.А.Яковлева</a:t>
            </a:r>
            <a:r>
              <a:rPr lang="ru-RU" sz="1000" dirty="0"/>
              <a:t>. Творческие задания Золотого ключика. / </a:t>
            </a:r>
            <a:r>
              <a:rPr lang="ru-RU" sz="1000" u="sng" dirty="0">
                <a:hlinkClick r:id="rId2"/>
              </a:rPr>
              <a:t>http://www.trizminsk.org/e/prs/233021.htm</a:t>
            </a:r>
            <a:r>
              <a:rPr lang="ru-RU" sz="1000" dirty="0"/>
              <a:t> </a:t>
            </a:r>
          </a:p>
          <a:p>
            <a:pPr marL="0" indent="0">
              <a:spcBef>
                <a:spcPts val="0"/>
              </a:spcBef>
              <a:buNone/>
            </a:pPr>
            <a:r>
              <a:rPr lang="ru-RU" sz="1000" dirty="0"/>
              <a:t> </a:t>
            </a:r>
          </a:p>
          <a:p>
            <a:pPr marL="0" indent="0">
              <a:spcBef>
                <a:spcPts val="0"/>
              </a:spcBef>
              <a:buNone/>
            </a:pPr>
            <a:endParaRPr lang="ru-RU" sz="1000" dirty="0"/>
          </a:p>
        </p:txBody>
      </p:sp>
      <p:sp>
        <p:nvSpPr>
          <p:cNvPr id="4" name="Управляющая кнопка: домой 3">
            <a:hlinkClick r:id="rId3" action="ppaction://hlinksldjump" highlightClick="1"/>
          </p:cNvPr>
          <p:cNvSpPr/>
          <p:nvPr/>
        </p:nvSpPr>
        <p:spPr>
          <a:xfrm>
            <a:off x="8100392" y="6093296"/>
            <a:ext cx="648072" cy="648072"/>
          </a:xfrm>
          <a:prstGeom prst="actionButtonHom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80359287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18864" y="0"/>
            <a:ext cx="8229600" cy="1143000"/>
          </a:xfrm>
        </p:spPr>
        <p:txBody>
          <a:bodyPr>
            <a:normAutofit fontScale="90000"/>
          </a:bodyPr>
          <a:lstStyle/>
          <a:p>
            <a:r>
              <a:rPr lang="ru-RU" b="1" dirty="0" smtClean="0"/>
              <a:t>Приём «Связи» </a:t>
            </a:r>
            <a:r>
              <a:rPr lang="ru-RU" dirty="0" smtClean="0"/>
              <a:t/>
            </a:r>
            <a:br>
              <a:rPr lang="ru-RU" dirty="0" smtClean="0"/>
            </a:br>
            <a:endParaRPr lang="ru-RU" dirty="0"/>
          </a:p>
        </p:txBody>
      </p:sp>
      <p:sp>
        <p:nvSpPr>
          <p:cNvPr id="3" name="Объект 2"/>
          <p:cNvSpPr>
            <a:spLocks noGrp="1"/>
          </p:cNvSpPr>
          <p:nvPr>
            <p:ph idx="1"/>
          </p:nvPr>
        </p:nvSpPr>
        <p:spPr>
          <a:xfrm>
            <a:off x="504305" y="620688"/>
            <a:ext cx="8229600" cy="4525963"/>
          </a:xfrm>
        </p:spPr>
        <p:txBody>
          <a:bodyPr>
            <a:noAutofit/>
          </a:bodyPr>
          <a:lstStyle/>
          <a:p>
            <a:pPr marL="0" indent="0">
              <a:buNone/>
            </a:pPr>
            <a:r>
              <a:rPr lang="ru-RU" sz="1100" dirty="0" smtClean="0"/>
              <a:t>Универсальный </a:t>
            </a:r>
            <a:r>
              <a:rPr lang="ru-RU" sz="1100" dirty="0"/>
              <a:t>прием-игра ТРИЗ, предложен мастером ТРИЗ Г.И. Ивановым. Независимо от контекста ТРИЗ немного в другой интерпретации подобную игру предложила преподаватель Карельского ИПК Л.И. Фрадкова (она разработала эту игру для занятий по экологии). </a:t>
            </a:r>
          </a:p>
          <a:p>
            <a:pPr marL="0" indent="0">
              <a:buNone/>
            </a:pPr>
            <a:r>
              <a:rPr lang="ru-RU" sz="1100" dirty="0"/>
              <a:t>Формирует: </a:t>
            </a:r>
          </a:p>
          <a:p>
            <a:pPr marL="0" lvl="0" indent="0">
              <a:buNone/>
            </a:pPr>
            <a:r>
              <a:rPr lang="ru-RU" sz="1100" dirty="0"/>
              <a:t>умение находить связи между объектами в системе; </a:t>
            </a:r>
          </a:p>
          <a:p>
            <a:pPr marL="0" lvl="0" indent="0">
              <a:buNone/>
            </a:pPr>
            <a:r>
              <a:rPr lang="ru-RU" sz="1100" dirty="0"/>
              <a:t>умение устанавливать связи между объектами, находящимися в различных надсистемах путем построения цепочки связанных объектов; </a:t>
            </a:r>
          </a:p>
          <a:p>
            <a:pPr marL="0" lvl="0" indent="0">
              <a:buNone/>
            </a:pPr>
            <a:r>
              <a:rPr lang="ru-RU" sz="1100" dirty="0"/>
              <a:t>умение устанавливать связи между любыми объектами. </a:t>
            </a:r>
          </a:p>
          <a:p>
            <a:pPr marL="0" indent="0">
              <a:buNone/>
            </a:pPr>
            <a:r>
              <a:rPr lang="ru-RU" sz="1100" dirty="0"/>
              <a:t>Учитель задает (или ученики выбирают) два объекта, на первый взгляд никак не связанные между собой (как вариант, объекты выбираются случайным образом, например, с помощью кубика). Дети строят цепочку объектов и взаимодействий между ними так, чтобы первое взаимодействие начиналось от одного из исходных объектов, а последнее заканчивалось вторым объектом. </a:t>
            </a:r>
          </a:p>
          <a:p>
            <a:pPr marL="0" indent="0">
              <a:buNone/>
            </a:pPr>
            <a:r>
              <a:rPr lang="ru-RU" sz="1100" b="1" i="1" dirty="0"/>
              <a:t>Пример1.</a:t>
            </a:r>
            <a:r>
              <a:rPr lang="ru-RU" sz="1100" dirty="0"/>
              <a:t> </a:t>
            </a:r>
          </a:p>
          <a:p>
            <a:pPr marL="0" indent="0">
              <a:buNone/>
            </a:pPr>
            <a:r>
              <a:rPr lang="ru-RU" sz="1100" dirty="0"/>
              <a:t>У: Древние мудрецы говорили: «Трогая траву, не потревожь звезду...». Согласны ли вы с этим утверждением, можете ли его объяснить... Действительно, в мире все связано со всем, и мы попробуем сейчас это доказать. Назовите два как можно более различных, далеких друг от друга, объекта. </a:t>
            </a:r>
          </a:p>
          <a:p>
            <a:pPr marL="0" indent="0">
              <a:buNone/>
            </a:pPr>
            <a:r>
              <a:rPr lang="ru-RU" sz="1100" dirty="0"/>
              <a:t>Д: Вулкан – тетрадь. </a:t>
            </a:r>
          </a:p>
          <a:p>
            <a:pPr marL="0" indent="0">
              <a:buNone/>
            </a:pPr>
            <a:r>
              <a:rPr lang="ru-RU" sz="1100" dirty="0"/>
              <a:t>У: Принимается. Наша задача построить цепочку, которая показала бы, как связаны эти два объекта. </a:t>
            </a:r>
          </a:p>
          <a:p>
            <a:pPr marL="0" indent="0">
              <a:buNone/>
            </a:pPr>
            <a:r>
              <a:rPr lang="ru-RU" sz="1100" dirty="0"/>
              <a:t>Д: Слово «вулкан» написали в тетради. </a:t>
            </a:r>
          </a:p>
          <a:p>
            <a:pPr marL="0" indent="0">
              <a:buNone/>
            </a:pPr>
            <a:r>
              <a:rPr lang="ru-RU" sz="1100" dirty="0"/>
              <a:t>У: Хорошо. А теперь давайте все же попробуем связать реальный вулкан с реальной тетрадью, например, с той, что лежит у меня на столе. Не обязательно искать прямую связь, можно связать их через другие объекты, построить длинную цепочку. </a:t>
            </a:r>
          </a:p>
          <a:p>
            <a:pPr marL="0" indent="0">
              <a:buNone/>
            </a:pPr>
            <a:r>
              <a:rPr lang="ru-RU" sz="1100" dirty="0"/>
              <a:t>Д: Из вулкана сыпется пепел, он летит по воздуху. Кусочек пепла примешался к капельке воды. Эта капелька попала в океан, а оттуда – в Белое море. Потом она испарилась, был ветер, поток воздуха принесло к нам, он залетел в форточку и попал на тетрадь... </a:t>
            </a:r>
          </a:p>
          <a:p>
            <a:pPr marL="0" indent="0">
              <a:buNone/>
            </a:pPr>
            <a:r>
              <a:rPr lang="ru-RU" sz="1100" dirty="0"/>
              <a:t>У: Замечательно. Кто предложит другие варианты...? </a:t>
            </a:r>
          </a:p>
          <a:p>
            <a:pPr marL="0" indent="0">
              <a:buNone/>
            </a:pPr>
            <a:r>
              <a:rPr lang="ru-RU" sz="1100" b="1" i="1" dirty="0"/>
              <a:t>Пример 2.</a:t>
            </a:r>
            <a:r>
              <a:rPr lang="ru-RU" sz="1100" dirty="0"/>
              <a:t> </a:t>
            </a:r>
          </a:p>
          <a:p>
            <a:pPr marL="0" indent="0">
              <a:buNone/>
            </a:pPr>
            <a:r>
              <a:rPr lang="ru-RU" sz="1100" dirty="0"/>
              <a:t>У: Мы будем играть в игру «связи в природе». Для этого нам потребуются два кубика. На каждой грани написано название какого-то природного объекта: солнце, воздух, почва и т. Бросаем кубики. Дети подбрасывают кубики, на одном выпадает почва, на другом – птица. </a:t>
            </a:r>
          </a:p>
          <a:p>
            <a:pPr marL="0" indent="0">
              <a:buNone/>
            </a:pPr>
            <a:r>
              <a:rPr lang="ru-RU" sz="1100" dirty="0"/>
              <a:t>У: Ваша задача – найти связи между этими природными объектами. Кто найдет, к тому переходит ход. </a:t>
            </a:r>
          </a:p>
          <a:p>
            <a:pPr marL="0" indent="0">
              <a:buNone/>
            </a:pPr>
            <a:r>
              <a:rPr lang="ru-RU" sz="1100" dirty="0"/>
              <a:t>Д: В земле развиваются гусеницы, а птицы их клюют. </a:t>
            </a:r>
          </a:p>
          <a:p>
            <a:pPr marL="0" indent="0">
              <a:buNone/>
            </a:pPr>
            <a:r>
              <a:rPr lang="ru-RU" sz="1100" dirty="0"/>
              <a:t>У: Принимается. Бросай кубики... и т. д. </a:t>
            </a:r>
          </a:p>
          <a:p>
            <a:pPr marL="0" indent="0">
              <a:buNone/>
            </a:pPr>
            <a:r>
              <a:rPr lang="ru-RU" sz="1100" b="1" i="1" dirty="0"/>
              <a:t>Источник:</a:t>
            </a:r>
            <a:r>
              <a:rPr lang="ru-RU" sz="1100" dirty="0"/>
              <a:t> </a:t>
            </a:r>
            <a:r>
              <a:rPr lang="ru-RU" sz="1100" dirty="0" err="1"/>
              <a:t>Е.В.Андреева</a:t>
            </a:r>
            <a:r>
              <a:rPr lang="ru-RU" sz="1100" dirty="0"/>
              <a:t>, </a:t>
            </a:r>
            <a:r>
              <a:rPr lang="ru-RU" sz="1100" dirty="0" err="1"/>
              <a:t>С.В.Лелюх</a:t>
            </a:r>
            <a:r>
              <a:rPr lang="ru-RU" sz="1100" dirty="0"/>
              <a:t>, </a:t>
            </a:r>
            <a:r>
              <a:rPr lang="ru-RU" sz="1100" dirty="0" err="1"/>
              <a:t>Т.А.Сидорчук</a:t>
            </a:r>
            <a:r>
              <a:rPr lang="ru-RU" sz="1100" dirty="0"/>
              <a:t>, </a:t>
            </a:r>
            <a:r>
              <a:rPr lang="ru-RU" sz="1100" dirty="0" err="1"/>
              <a:t>Н.А.Яковлева</a:t>
            </a:r>
            <a:r>
              <a:rPr lang="ru-RU" sz="1100" dirty="0"/>
              <a:t>. Творческие задания Золотого ключика. / </a:t>
            </a:r>
            <a:r>
              <a:rPr lang="ru-RU" sz="1100" u="sng" dirty="0">
                <a:hlinkClick r:id="rId2"/>
              </a:rPr>
              <a:t>http://www.trizminsk.org/e/prs/233021.htm</a:t>
            </a:r>
            <a:r>
              <a:rPr lang="ru-RU" sz="1100" dirty="0"/>
              <a:t> </a:t>
            </a:r>
          </a:p>
          <a:p>
            <a:pPr marL="0" indent="0">
              <a:buNone/>
            </a:pPr>
            <a:r>
              <a:rPr lang="ru-RU" sz="1100" dirty="0"/>
              <a:t> </a:t>
            </a:r>
          </a:p>
          <a:p>
            <a:pPr marL="0" indent="0">
              <a:buNone/>
            </a:pPr>
            <a:endParaRPr lang="ru-RU" sz="1100" dirty="0"/>
          </a:p>
        </p:txBody>
      </p:sp>
      <p:sp>
        <p:nvSpPr>
          <p:cNvPr id="4" name="Управляющая кнопка: домой 3">
            <a:hlinkClick r:id="rId3" action="ppaction://hlinksldjump" highlightClick="1"/>
          </p:cNvPr>
          <p:cNvSpPr/>
          <p:nvPr/>
        </p:nvSpPr>
        <p:spPr>
          <a:xfrm>
            <a:off x="8100392" y="6093296"/>
            <a:ext cx="648072" cy="648072"/>
          </a:xfrm>
          <a:prstGeom prst="actionButtonHom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34438685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Приём  </a:t>
            </a:r>
            <a:r>
              <a:rPr lang="en-US" b="1" dirty="0" smtClean="0"/>
              <a:t>“</a:t>
            </a:r>
            <a:r>
              <a:rPr lang="ru-RU" b="1" dirty="0" smtClean="0"/>
              <a:t>Зигзаг</a:t>
            </a:r>
            <a:r>
              <a:rPr lang="en-US" b="1" dirty="0" smtClean="0"/>
              <a:t>”</a:t>
            </a:r>
            <a:r>
              <a:rPr lang="ru-RU" b="1" dirty="0" smtClean="0"/>
              <a:t/>
            </a:r>
            <a:br>
              <a:rPr lang="ru-RU" b="1" dirty="0" smtClean="0"/>
            </a:br>
            <a:endParaRPr lang="ru-RU" dirty="0"/>
          </a:p>
        </p:txBody>
      </p:sp>
      <p:sp>
        <p:nvSpPr>
          <p:cNvPr id="3" name="Объект 2"/>
          <p:cNvSpPr>
            <a:spLocks noGrp="1"/>
          </p:cNvSpPr>
          <p:nvPr>
            <p:ph idx="1"/>
          </p:nvPr>
        </p:nvSpPr>
        <p:spPr>
          <a:xfrm>
            <a:off x="518864" y="836712"/>
            <a:ext cx="8229600" cy="4525963"/>
          </a:xfrm>
        </p:spPr>
        <p:txBody>
          <a:bodyPr>
            <a:noAutofit/>
          </a:bodyPr>
          <a:lstStyle/>
          <a:p>
            <a:pPr marL="0" indent="0">
              <a:buNone/>
            </a:pPr>
            <a:r>
              <a:rPr lang="ru-RU" sz="2200" dirty="0" smtClean="0"/>
              <a:t>Данную </a:t>
            </a:r>
            <a:r>
              <a:rPr lang="ru-RU" sz="2200" dirty="0"/>
              <a:t>стратегию уместно использовать для развития у школьников следующих умений: </a:t>
            </a:r>
          </a:p>
          <a:p>
            <a:pPr marL="0" indent="0">
              <a:buNone/>
            </a:pPr>
            <a:r>
              <a:rPr lang="ru-RU" sz="2200" dirty="0"/>
              <a:t>• анализировать текст совместно с другими людьми; </a:t>
            </a:r>
          </a:p>
          <a:p>
            <a:pPr marL="0" indent="0">
              <a:buNone/>
            </a:pPr>
            <a:r>
              <a:rPr lang="ru-RU" sz="2200" dirty="0"/>
              <a:t>• вести исследовательскую работу в группе;</a:t>
            </a:r>
          </a:p>
          <a:p>
            <a:pPr marL="0" indent="0">
              <a:buNone/>
            </a:pPr>
            <a:r>
              <a:rPr lang="ru-RU" sz="2200" dirty="0"/>
              <a:t> • доступно передавать информацию другому человеку; </a:t>
            </a:r>
          </a:p>
          <a:p>
            <a:pPr marL="0" indent="0">
              <a:buNone/>
            </a:pPr>
            <a:r>
              <a:rPr lang="ru-RU" sz="2200" dirty="0"/>
              <a:t>• самостоятельно определять направление в изучении какого-то предмета с учетом интересов группы. </a:t>
            </a:r>
          </a:p>
          <a:p>
            <a:pPr marL="0" indent="0">
              <a:buNone/>
            </a:pPr>
            <a:r>
              <a:rPr lang="ru-RU" sz="2200" b="1" i="1" dirty="0"/>
              <a:t>Пример.</a:t>
            </a:r>
            <a:r>
              <a:rPr lang="ru-RU" sz="2200" dirty="0"/>
              <a:t> </a:t>
            </a:r>
          </a:p>
          <a:p>
            <a:pPr marL="0" indent="0">
              <a:buNone/>
            </a:pPr>
            <a:r>
              <a:rPr lang="ru-RU" sz="2200" dirty="0"/>
              <a:t>Прием используется для изучения и систематизации большого по объему материала. Для этого предстоит сначала разбить текст на смысловые отрывки для </a:t>
            </a:r>
            <a:r>
              <a:rPr lang="ru-RU" sz="2200" dirty="0" err="1"/>
              <a:t>взаимообучения</a:t>
            </a:r>
            <a:r>
              <a:rPr lang="ru-RU" sz="2200" dirty="0"/>
              <a:t>. Количество отрывков должно совпадать с количеством членов групп. Например, если текст разбит на 5 смысловых отрывков, то в группах (назовем их условно рабочими) - 5 человек. </a:t>
            </a:r>
          </a:p>
          <a:p>
            <a:pPr marL="0" indent="0">
              <a:buNone/>
            </a:pPr>
            <a:r>
              <a:rPr lang="ru-RU" sz="2200" b="1" i="1" dirty="0"/>
              <a:t>Источник:</a:t>
            </a:r>
            <a:r>
              <a:rPr lang="ru-RU" sz="2200" dirty="0"/>
              <a:t> Материал из </a:t>
            </a:r>
            <a:r>
              <a:rPr lang="ru-RU" sz="2200" dirty="0" err="1"/>
              <a:t>Letopisi.Ru</a:t>
            </a:r>
            <a:r>
              <a:rPr lang="ru-RU" sz="2200" dirty="0"/>
              <a:t> </a:t>
            </a:r>
            <a:r>
              <a:rPr lang="ru-RU" sz="2200" u="sng" dirty="0">
                <a:hlinkClick r:id="rId2"/>
              </a:rPr>
              <a:t>[33]</a:t>
            </a:r>
            <a:r>
              <a:rPr lang="ru-RU" sz="2200" dirty="0"/>
              <a:t> </a:t>
            </a:r>
          </a:p>
          <a:p>
            <a:pPr marL="0" indent="0">
              <a:buNone/>
            </a:pPr>
            <a:endParaRPr lang="ru-RU" sz="2200" dirty="0"/>
          </a:p>
        </p:txBody>
      </p:sp>
      <p:sp>
        <p:nvSpPr>
          <p:cNvPr id="4" name="Управляющая кнопка: домой 3">
            <a:hlinkClick r:id="rId3" action="ppaction://hlinksldjump" highlightClick="1"/>
          </p:cNvPr>
          <p:cNvSpPr/>
          <p:nvPr/>
        </p:nvSpPr>
        <p:spPr>
          <a:xfrm>
            <a:off x="8100392" y="6093296"/>
            <a:ext cx="648072" cy="648072"/>
          </a:xfrm>
          <a:prstGeom prst="actionButtonHom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57508542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Приём “ИДЕАЛ”</a:t>
            </a:r>
            <a:br>
              <a:rPr lang="ru-RU" b="1" dirty="0" smtClean="0"/>
            </a:br>
            <a:endParaRPr lang="ru-RU" dirty="0"/>
          </a:p>
        </p:txBody>
      </p:sp>
      <p:sp>
        <p:nvSpPr>
          <p:cNvPr id="3" name="Объект 2"/>
          <p:cNvSpPr>
            <a:spLocks noGrp="1"/>
          </p:cNvSpPr>
          <p:nvPr>
            <p:ph idx="1"/>
          </p:nvPr>
        </p:nvSpPr>
        <p:spPr>
          <a:xfrm>
            <a:off x="483269" y="980728"/>
            <a:ext cx="8229600" cy="4525963"/>
          </a:xfrm>
        </p:spPr>
        <p:txBody>
          <a:bodyPr>
            <a:noAutofit/>
          </a:bodyPr>
          <a:lstStyle/>
          <a:p>
            <a:pPr marL="0" indent="0">
              <a:buNone/>
            </a:pPr>
            <a:r>
              <a:rPr lang="ru-RU" sz="1600" dirty="0" smtClean="0"/>
              <a:t>Это </a:t>
            </a:r>
            <a:r>
              <a:rPr lang="ru-RU" sz="1600" dirty="0"/>
              <a:t>стратегия технологии развития критического мышления. </a:t>
            </a:r>
          </a:p>
          <a:p>
            <a:pPr marL="0" indent="0">
              <a:buNone/>
            </a:pPr>
            <a:r>
              <a:rPr lang="ru-RU" sz="1600" dirty="0"/>
              <a:t>Стратегия позволяет формировать: </a:t>
            </a:r>
          </a:p>
          <a:p>
            <a:pPr marL="0" lvl="0" indent="0">
              <a:buNone/>
            </a:pPr>
            <a:r>
              <a:rPr lang="ru-RU" sz="1600" dirty="0"/>
              <a:t>умения определять проблему; </a:t>
            </a:r>
          </a:p>
          <a:p>
            <a:pPr marL="0" lvl="0" indent="0">
              <a:buNone/>
            </a:pPr>
            <a:r>
              <a:rPr lang="ru-RU" sz="1600" dirty="0"/>
              <a:t>умение находить и формулировать пути решения проблемы; </a:t>
            </a:r>
          </a:p>
          <a:p>
            <a:pPr marL="0" lvl="0" indent="0">
              <a:buNone/>
            </a:pPr>
            <a:r>
              <a:rPr lang="ru-RU" sz="1600" dirty="0"/>
              <a:t>умение выбирать сильное решение. </a:t>
            </a:r>
          </a:p>
          <a:p>
            <a:pPr marL="0" indent="0">
              <a:buNone/>
            </a:pPr>
            <a:r>
              <a:rPr lang="ru-RU" sz="1600" b="1" i="1" dirty="0"/>
              <a:t>Пример.</a:t>
            </a:r>
            <a:r>
              <a:rPr lang="ru-RU" sz="1600" dirty="0"/>
              <a:t> </a:t>
            </a:r>
          </a:p>
          <a:p>
            <a:pPr marL="0" indent="0">
              <a:buNone/>
            </a:pPr>
            <a:r>
              <a:rPr lang="ru-RU" sz="1600" b="1" dirty="0"/>
              <a:t>И</a:t>
            </a:r>
            <a:r>
              <a:rPr lang="ru-RU" sz="1600" dirty="0"/>
              <a:t>нтересно в чем проблема? Необходимо сформулировать проблему. Лучше, если формулировка будет начинаться со слова  </a:t>
            </a:r>
            <a:r>
              <a:rPr lang="ru-RU" sz="1600" b="1" dirty="0"/>
              <a:t>Как</a:t>
            </a:r>
            <a:r>
              <a:rPr lang="ru-RU" sz="1600" dirty="0"/>
              <a:t>. </a:t>
            </a:r>
          </a:p>
          <a:p>
            <a:pPr marL="0" indent="0">
              <a:buNone/>
            </a:pPr>
            <a:r>
              <a:rPr lang="ru-RU" sz="1600" b="1" dirty="0"/>
              <a:t>Д</a:t>
            </a:r>
            <a:r>
              <a:rPr lang="ru-RU" sz="1600" dirty="0"/>
              <a:t>авайте найдем как можно больше решений данной проблемы. Предлагаются все возможные способы и пути решения стоящей проблемы. </a:t>
            </a:r>
          </a:p>
          <a:p>
            <a:pPr marL="0" indent="0">
              <a:buNone/>
            </a:pPr>
            <a:r>
              <a:rPr lang="ru-RU" sz="1600" b="1" dirty="0"/>
              <a:t>Е</a:t>
            </a:r>
            <a:r>
              <a:rPr lang="ru-RU" sz="1600" dirty="0"/>
              <a:t>сть ли хорошие решения? Выбираются из множества предложенных решений хорошие, эффективные. </a:t>
            </a:r>
          </a:p>
          <a:p>
            <a:pPr marL="0" indent="0">
              <a:buNone/>
            </a:pPr>
            <a:r>
              <a:rPr lang="ru-RU" sz="1600" b="1" dirty="0"/>
              <a:t>А</a:t>
            </a:r>
            <a:r>
              <a:rPr lang="ru-RU" sz="1600" dirty="0"/>
              <a:t> теперь выберем единственное решение. Выбирается самое сильное решение проблемы. </a:t>
            </a:r>
          </a:p>
          <a:p>
            <a:pPr marL="0" indent="0">
              <a:buNone/>
            </a:pPr>
            <a:r>
              <a:rPr lang="ru-RU" sz="1600" b="1" dirty="0"/>
              <a:t>Л</a:t>
            </a:r>
            <a:r>
              <a:rPr lang="ru-RU" sz="1600" dirty="0"/>
              <a:t>юбопытно, а как это будет выглядеть на практике? Планируется работа по претворению выбранного решения в жизнь. </a:t>
            </a:r>
          </a:p>
          <a:p>
            <a:pPr marL="0" indent="0">
              <a:buNone/>
            </a:pPr>
            <a:r>
              <a:rPr lang="ru-RU" sz="1600" b="1" i="1" dirty="0"/>
              <a:t>Источник:</a:t>
            </a:r>
            <a:r>
              <a:rPr lang="ru-RU" sz="1600" dirty="0"/>
              <a:t> </a:t>
            </a:r>
            <a:r>
              <a:rPr lang="ru-RU" sz="1600" dirty="0" err="1"/>
              <a:t>Загашев</a:t>
            </a:r>
            <a:r>
              <a:rPr lang="ru-RU" sz="1600" dirty="0"/>
              <a:t> И.О., Заир-Бек С.И. Критическое мышление. Критическое мышление: технология развития. – СПб: Альянс-Дельта, 2003. </a:t>
            </a:r>
          </a:p>
          <a:p>
            <a:pPr marL="0" indent="0">
              <a:buNone/>
            </a:pPr>
            <a:r>
              <a:rPr lang="ru-RU" sz="1600" dirty="0"/>
              <a:t> </a:t>
            </a:r>
          </a:p>
          <a:p>
            <a:pPr marL="0" indent="0">
              <a:buNone/>
            </a:pPr>
            <a:endParaRPr lang="ru-RU" sz="1600" dirty="0"/>
          </a:p>
        </p:txBody>
      </p:sp>
      <p:sp>
        <p:nvSpPr>
          <p:cNvPr id="4" name="Управляющая кнопка: домой 3">
            <a:hlinkClick r:id="rId2" action="ppaction://hlinksldjump" highlightClick="1"/>
          </p:cNvPr>
          <p:cNvSpPr/>
          <p:nvPr/>
        </p:nvSpPr>
        <p:spPr>
          <a:xfrm>
            <a:off x="8100392" y="6093296"/>
            <a:ext cx="648072" cy="648072"/>
          </a:xfrm>
          <a:prstGeom prst="actionButtonHom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99107821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Приём  </a:t>
            </a:r>
            <a:r>
              <a:rPr lang="en-US" b="1" dirty="0" smtClean="0"/>
              <a:t>“</a:t>
            </a:r>
            <a:r>
              <a:rPr lang="ru-RU" b="1" dirty="0" smtClean="0"/>
              <a:t>Своя опора</a:t>
            </a:r>
            <a:r>
              <a:rPr lang="en-US" b="1" dirty="0" smtClean="0"/>
              <a:t>“</a:t>
            </a:r>
            <a:r>
              <a:rPr lang="ru-RU" b="1" dirty="0" smtClean="0"/>
              <a:t/>
            </a:r>
            <a:br>
              <a:rPr lang="ru-RU" b="1" dirty="0" smtClean="0"/>
            </a:br>
            <a:endParaRPr lang="ru-RU" dirty="0"/>
          </a:p>
        </p:txBody>
      </p:sp>
      <p:sp>
        <p:nvSpPr>
          <p:cNvPr id="3" name="Объект 2"/>
          <p:cNvSpPr>
            <a:spLocks noGrp="1"/>
          </p:cNvSpPr>
          <p:nvPr>
            <p:ph idx="1"/>
          </p:nvPr>
        </p:nvSpPr>
        <p:spPr>
          <a:xfrm>
            <a:off x="518864" y="980728"/>
            <a:ext cx="8229600" cy="4525963"/>
          </a:xfrm>
        </p:spPr>
        <p:txBody>
          <a:bodyPr>
            <a:noAutofit/>
          </a:bodyPr>
          <a:lstStyle/>
          <a:p>
            <a:pPr marL="0" indent="0">
              <a:buNone/>
            </a:pPr>
            <a:r>
              <a:rPr lang="ru-RU" sz="1600" dirty="0" smtClean="0"/>
              <a:t>Универсальный </a:t>
            </a:r>
            <a:r>
              <a:rPr lang="ru-RU" sz="1600" dirty="0"/>
              <a:t>приём, сворачивающий информацию. Автор приема преподаватель и разработчик ТРИЗ-методик из Ростова-на-Дону Сергей Сычев. </a:t>
            </a:r>
          </a:p>
          <a:p>
            <a:pPr marL="0" indent="0">
              <a:buNone/>
            </a:pPr>
            <a:r>
              <a:rPr lang="ru-RU" sz="1600" dirty="0"/>
              <a:t>Формирует: </a:t>
            </a:r>
          </a:p>
          <a:p>
            <a:pPr marL="0" lvl="0" indent="0">
              <a:buNone/>
            </a:pPr>
            <a:r>
              <a:rPr lang="ru-RU" sz="1600" dirty="0"/>
              <a:t>умение выделять главную мысль; </a:t>
            </a:r>
          </a:p>
          <a:p>
            <a:pPr marL="0" lvl="0" indent="0">
              <a:buNone/>
            </a:pPr>
            <a:r>
              <a:rPr lang="ru-RU" sz="1600" dirty="0"/>
              <a:t>умение устанавливать связи между объектами; </a:t>
            </a:r>
          </a:p>
          <a:p>
            <a:pPr marL="0" lvl="0" indent="0">
              <a:buNone/>
            </a:pPr>
            <a:r>
              <a:rPr lang="ru-RU" sz="1600" dirty="0"/>
              <a:t>умение представлять информацию в «свернутом виде». </a:t>
            </a:r>
          </a:p>
          <a:p>
            <a:pPr marL="0" indent="0">
              <a:buNone/>
            </a:pPr>
            <a:r>
              <a:rPr lang="ru-RU" sz="1600" dirty="0"/>
              <a:t/>
            </a:r>
            <a:br>
              <a:rPr lang="ru-RU" sz="1600" dirty="0"/>
            </a:br>
            <a:r>
              <a:rPr lang="ru-RU" sz="1600" dirty="0"/>
              <a:t>Ученик составляет собственный опорный конспект по новому материалу. Конечно, этот прием уместен в тех случаях, когда учитель сам применяет подобные конспекты и учит пользоваться ими учеников. Как ослабленный вариант приема можно рекомендовать составление развернутого плана ответа (как на экзамене). Замечательно, если ученики успеют объяснить друг другу свои опорные конспекты, хотя бы частично. И не беда, если их опорные конспекты почти не отличаются друг от друга. </a:t>
            </a:r>
          </a:p>
          <a:p>
            <a:pPr marL="0" indent="0">
              <a:buNone/>
            </a:pPr>
            <a:r>
              <a:rPr lang="ru-RU" sz="1600" dirty="0"/>
              <a:t/>
            </a:r>
            <a:br>
              <a:rPr lang="ru-RU" sz="1600" dirty="0"/>
            </a:br>
            <a:r>
              <a:rPr lang="ru-RU" sz="1600" b="1" i="1" dirty="0"/>
              <a:t>Пример.</a:t>
            </a:r>
            <a:r>
              <a:rPr lang="ru-RU" sz="1600" dirty="0"/>
              <a:t> </a:t>
            </a:r>
          </a:p>
          <a:p>
            <a:pPr marL="0" indent="0">
              <a:buNone/>
            </a:pPr>
            <a:r>
              <a:rPr lang="ru-RU" sz="1600" dirty="0"/>
              <a:t>Ученики обмениваются опорными конспектами и проговаривают тему по соседскому опорному конспекту. </a:t>
            </a:r>
          </a:p>
          <a:p>
            <a:pPr marL="0" indent="0">
              <a:buNone/>
            </a:pPr>
            <a:r>
              <a:rPr lang="ru-RU" sz="1600" b="1" i="1" dirty="0"/>
              <a:t>Источник:</a:t>
            </a:r>
            <a:r>
              <a:rPr lang="ru-RU" sz="1600" dirty="0"/>
              <a:t> </a:t>
            </a:r>
            <a:r>
              <a:rPr lang="ru-RU" sz="1600" dirty="0" err="1"/>
              <a:t>Е.В.Андреева</a:t>
            </a:r>
            <a:r>
              <a:rPr lang="ru-RU" sz="1600" dirty="0"/>
              <a:t>, </a:t>
            </a:r>
            <a:r>
              <a:rPr lang="ru-RU" sz="1600" dirty="0" err="1"/>
              <a:t>С.В.Лелюх</a:t>
            </a:r>
            <a:r>
              <a:rPr lang="ru-RU" sz="1600" dirty="0"/>
              <a:t>, </a:t>
            </a:r>
            <a:r>
              <a:rPr lang="ru-RU" sz="1600" dirty="0" err="1"/>
              <a:t>Т.А.Сидорчук</a:t>
            </a:r>
            <a:r>
              <a:rPr lang="ru-RU" sz="1600" dirty="0"/>
              <a:t>, </a:t>
            </a:r>
            <a:r>
              <a:rPr lang="ru-RU" sz="1600" dirty="0" err="1"/>
              <a:t>Н.А.Яковлева</a:t>
            </a:r>
            <a:r>
              <a:rPr lang="ru-RU" sz="1600" dirty="0"/>
              <a:t>. Творческие задания Золотого ключика. / </a:t>
            </a:r>
            <a:r>
              <a:rPr lang="ru-RU" sz="1600" u="sng" dirty="0">
                <a:hlinkClick r:id="rId2"/>
              </a:rPr>
              <a:t>http://www.trizminsk.org/e/prs/233021.htm</a:t>
            </a:r>
            <a:r>
              <a:rPr lang="ru-RU" sz="1600" dirty="0"/>
              <a:t> </a:t>
            </a:r>
          </a:p>
          <a:p>
            <a:pPr marL="0" indent="0">
              <a:buNone/>
            </a:pPr>
            <a:endParaRPr lang="ru-RU" sz="1600" dirty="0"/>
          </a:p>
        </p:txBody>
      </p:sp>
      <p:sp>
        <p:nvSpPr>
          <p:cNvPr id="4" name="Управляющая кнопка: домой 3">
            <a:hlinkClick r:id="rId3" action="ppaction://hlinksldjump" highlightClick="1"/>
          </p:cNvPr>
          <p:cNvSpPr/>
          <p:nvPr/>
        </p:nvSpPr>
        <p:spPr>
          <a:xfrm>
            <a:off x="8100392" y="6093296"/>
            <a:ext cx="648072" cy="648072"/>
          </a:xfrm>
          <a:prstGeom prst="actionButtonHom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45122408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Приём “Целое-часть. Часть- целое”</a:t>
            </a:r>
            <a:br>
              <a:rPr lang="ru-RU" b="1" dirty="0" smtClean="0"/>
            </a:br>
            <a:endParaRPr lang="ru-RU" dirty="0"/>
          </a:p>
        </p:txBody>
      </p:sp>
      <p:sp>
        <p:nvSpPr>
          <p:cNvPr id="3" name="Объект 2"/>
          <p:cNvSpPr>
            <a:spLocks noGrp="1"/>
          </p:cNvSpPr>
          <p:nvPr>
            <p:ph idx="1"/>
          </p:nvPr>
        </p:nvSpPr>
        <p:spPr>
          <a:xfrm>
            <a:off x="488470" y="1340768"/>
            <a:ext cx="8229600" cy="4525963"/>
          </a:xfrm>
        </p:spPr>
        <p:txBody>
          <a:bodyPr>
            <a:normAutofit fontScale="70000" lnSpcReduction="20000"/>
          </a:bodyPr>
          <a:lstStyle/>
          <a:p>
            <a:pPr marL="0" indent="0">
              <a:buNone/>
            </a:pPr>
            <a:r>
              <a:rPr lang="ru-RU" dirty="0" smtClean="0"/>
              <a:t>Прием </a:t>
            </a:r>
            <a:r>
              <a:rPr lang="ru-RU" dirty="0"/>
              <a:t>на развитие логического </a:t>
            </a:r>
            <a:r>
              <a:rPr lang="ru-RU" dirty="0" err="1"/>
              <a:t>мышления.По</a:t>
            </a:r>
            <a:r>
              <a:rPr lang="ru-RU" dirty="0"/>
              <a:t> первой паре слов вам следует определить, какое правило имеет здесь место: целое-часть или часть-целое. Для слова второй пары нужно из предложенных вариантов указать тот, который соответствует найденному правилу </a:t>
            </a:r>
          </a:p>
          <a:p>
            <a:pPr marL="0" indent="0">
              <a:buNone/>
            </a:pPr>
            <a:r>
              <a:rPr lang="ru-RU" b="1" i="1" dirty="0"/>
              <a:t>Пример.</a:t>
            </a:r>
            <a:r>
              <a:rPr lang="ru-RU" dirty="0"/>
              <a:t> </a:t>
            </a:r>
          </a:p>
          <a:p>
            <a:pPr marL="0" indent="0">
              <a:buNone/>
            </a:pPr>
            <a:r>
              <a:rPr lang="ru-RU" dirty="0"/>
              <a:t>1. Автомобиль - колесо; </a:t>
            </a:r>
          </a:p>
          <a:p>
            <a:pPr marL="0" indent="0">
              <a:buNone/>
            </a:pPr>
            <a:r>
              <a:rPr lang="ru-RU" dirty="0"/>
              <a:t>ружье - </a:t>
            </a:r>
          </a:p>
          <a:p>
            <a:pPr marL="0" indent="0">
              <a:buNone/>
            </a:pPr>
            <a:r>
              <a:rPr lang="ru-RU" dirty="0"/>
              <a:t>а) стрелять б) курок в) оружие </a:t>
            </a:r>
          </a:p>
          <a:p>
            <a:pPr marL="0" indent="0">
              <a:buNone/>
            </a:pPr>
            <a:r>
              <a:rPr lang="ru-RU" dirty="0"/>
              <a:t>2. копейка - рубль; </a:t>
            </a:r>
          </a:p>
          <a:p>
            <a:pPr marL="0" indent="0">
              <a:buNone/>
            </a:pPr>
            <a:r>
              <a:rPr lang="ru-RU" dirty="0"/>
              <a:t>рукав - </a:t>
            </a:r>
          </a:p>
          <a:p>
            <a:pPr marL="0" indent="0">
              <a:buNone/>
            </a:pPr>
            <a:r>
              <a:rPr lang="ru-RU" dirty="0"/>
              <a:t>а) пришивать б) пуговица в) рубашка </a:t>
            </a:r>
          </a:p>
          <a:p>
            <a:pPr marL="0" indent="0">
              <a:buNone/>
            </a:pPr>
            <a:r>
              <a:rPr lang="ru-RU" b="1" i="1" dirty="0"/>
              <a:t>Источник:</a:t>
            </a:r>
            <a:r>
              <a:rPr lang="ru-RU" dirty="0"/>
              <a:t> Фестиваль "Первое сентября". </a:t>
            </a:r>
          </a:p>
          <a:p>
            <a:pPr marL="0" indent="0">
              <a:buNone/>
            </a:pPr>
            <a:endParaRPr lang="ru-RU" dirty="0"/>
          </a:p>
        </p:txBody>
      </p:sp>
      <p:sp>
        <p:nvSpPr>
          <p:cNvPr id="4" name="Управляющая кнопка: домой 3">
            <a:hlinkClick r:id="rId2" action="ppaction://hlinksldjump" highlightClick="1"/>
          </p:cNvPr>
          <p:cNvSpPr/>
          <p:nvPr/>
        </p:nvSpPr>
        <p:spPr>
          <a:xfrm>
            <a:off x="8100392" y="6093296"/>
            <a:ext cx="648072" cy="648072"/>
          </a:xfrm>
          <a:prstGeom prst="actionButtonHom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8017174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16632"/>
            <a:ext cx="8229600" cy="1143000"/>
          </a:xfrm>
        </p:spPr>
        <p:txBody>
          <a:bodyPr>
            <a:normAutofit fontScale="90000"/>
          </a:bodyPr>
          <a:lstStyle/>
          <a:p>
            <a:r>
              <a:rPr lang="ru-RU" dirty="0" smtClean="0"/>
              <a:t>Изобретательская задача</a:t>
            </a:r>
            <a:br>
              <a:rPr lang="ru-RU" dirty="0" smtClean="0"/>
            </a:br>
            <a:endParaRPr lang="ru-RU" dirty="0"/>
          </a:p>
        </p:txBody>
      </p:sp>
      <p:sp>
        <p:nvSpPr>
          <p:cNvPr id="3" name="Объект 2"/>
          <p:cNvSpPr>
            <a:spLocks noGrp="1"/>
          </p:cNvSpPr>
          <p:nvPr>
            <p:ph idx="1"/>
          </p:nvPr>
        </p:nvSpPr>
        <p:spPr>
          <a:xfrm>
            <a:off x="179512" y="764704"/>
            <a:ext cx="8568952" cy="4525963"/>
          </a:xfrm>
        </p:spPr>
        <p:txBody>
          <a:bodyPr>
            <a:noAutofit/>
          </a:bodyPr>
          <a:lstStyle/>
          <a:p>
            <a:pPr marL="0" indent="0">
              <a:buNone/>
            </a:pPr>
            <a:r>
              <a:rPr lang="ru-RU" sz="1200" dirty="0"/>
              <a:t> </a:t>
            </a:r>
            <a:r>
              <a:rPr lang="ru-RU" sz="1200" dirty="0" smtClean="0"/>
              <a:t>Работа </a:t>
            </a:r>
            <a:r>
              <a:rPr lang="ru-RU" sz="1200" dirty="0"/>
              <a:t>с компьютером требует от глаз значительных энергетических затрат - больших, чем при обычном чтении. Долгая работа или игра перед монитором может привести к близорукости и астенопии - отсутствию силы зрения. Тем не менее, по данным ВОЗ  90% пользователей нарушают режим непрерывной работы за компьютером, а 52%  пользователей при посадке не соблюдают расстояния «вытянутой руки» от глаз до монитора. Многочисленные напоминания, рекомендации,  развешанные на стенах,  не помогли решить данную проблему.</a:t>
            </a:r>
          </a:p>
          <a:p>
            <a:pPr marL="0" indent="0">
              <a:buNone/>
            </a:pPr>
            <a:r>
              <a:rPr lang="ru-RU" sz="1200" dirty="0"/>
              <a:t>Предложите способ борьбы за сохранение здоровья пользователей персонального компьютера.</a:t>
            </a:r>
          </a:p>
          <a:p>
            <a:pPr marL="0" indent="0">
              <a:buNone/>
            </a:pPr>
            <a:r>
              <a:rPr lang="ru-RU" sz="1200" dirty="0"/>
              <a:t> </a:t>
            </a:r>
          </a:p>
          <a:p>
            <a:pPr marL="0" indent="0">
              <a:buNone/>
            </a:pPr>
            <a:r>
              <a:rPr lang="ru-RU" sz="1200" b="1" dirty="0"/>
              <a:t>Решение задачи</a:t>
            </a:r>
            <a:endParaRPr lang="ru-RU" sz="1200" dirty="0"/>
          </a:p>
          <a:p>
            <a:pPr marL="0" lvl="0" indent="0">
              <a:buNone/>
            </a:pPr>
            <a:r>
              <a:rPr lang="ru-RU" sz="1200" dirty="0"/>
              <a:t>Переформулируем задачу в</a:t>
            </a:r>
            <a:r>
              <a:rPr lang="ru-RU" sz="1200" b="1" dirty="0"/>
              <a:t> изобретательскую</a:t>
            </a:r>
            <a:r>
              <a:rPr lang="ru-RU" sz="1200" dirty="0"/>
              <a:t>: Как  научить пользователей соблюдать правила работы за монитором и заботиться о своем здоровье?</a:t>
            </a:r>
          </a:p>
          <a:p>
            <a:pPr marL="0" lvl="0" indent="0">
              <a:buNone/>
            </a:pPr>
            <a:r>
              <a:rPr lang="ru-RU" sz="1200" b="1" dirty="0"/>
              <a:t>Сформулируем противоречие</a:t>
            </a:r>
            <a:r>
              <a:rPr lang="ru-RU" sz="1200" dirty="0"/>
              <a:t>: Пользователю необходимо много времени проводить за компьютером. Пользователю нельзя долго работать перед монитором без перерыва.</a:t>
            </a:r>
          </a:p>
          <a:p>
            <a:pPr marL="0" indent="0">
              <a:buNone/>
            </a:pPr>
            <a:r>
              <a:rPr lang="ru-RU" sz="1200" b="1" dirty="0"/>
              <a:t>Идеальный Конечный Результат</a:t>
            </a:r>
            <a:r>
              <a:rPr lang="ru-RU" sz="1200" dirty="0"/>
              <a:t>: Пользователи проводят перед монитор столько времени, сколько необходимо, но при этом регулярно делают перерыв и приближаю монитор к глазам ближе 50 см.</a:t>
            </a:r>
          </a:p>
          <a:p>
            <a:pPr marL="0" lvl="0" indent="0">
              <a:buNone/>
            </a:pPr>
            <a:r>
              <a:rPr lang="ru-RU" sz="1200" b="1" dirty="0"/>
              <a:t>Ресурсы</a:t>
            </a:r>
            <a:r>
              <a:rPr lang="ru-RU" sz="1200" dirty="0"/>
              <a:t>. Возможны варианты использования следующих ресурсов:</a:t>
            </a:r>
          </a:p>
          <a:p>
            <a:pPr marL="0" indent="0">
              <a:buNone/>
            </a:pPr>
            <a:r>
              <a:rPr lang="ru-RU" sz="1200" b="1" dirty="0"/>
              <a:t>человеческие</a:t>
            </a:r>
            <a:r>
              <a:rPr lang="ru-RU" sz="1200" dirty="0"/>
              <a:t>: в штат введена должность служащего, который будет регулярно напоминать пользователям  о необходимости сделать перерыв и следить за правилами посадки перед монитором;</a:t>
            </a:r>
          </a:p>
          <a:p>
            <a:pPr marL="0" indent="0">
              <a:buNone/>
            </a:pPr>
            <a:r>
              <a:rPr lang="ru-RU" sz="1200" b="1" dirty="0"/>
              <a:t>материальные</a:t>
            </a:r>
            <a:r>
              <a:rPr lang="ru-RU" sz="1200" dirty="0"/>
              <a:t>: поставить перед монитором на расстоянии 50 см второй экран из прозрачного материала, чтобы пользователи соблюдали безопасное расстояние;</a:t>
            </a:r>
          </a:p>
          <a:p>
            <a:pPr marL="0" indent="0">
              <a:buNone/>
            </a:pPr>
            <a:r>
              <a:rPr lang="ru-RU" sz="1200" b="1" dirty="0"/>
              <a:t>энергетические</a:t>
            </a:r>
            <a:r>
              <a:rPr lang="ru-RU" sz="1200" dirty="0"/>
              <a:t>: встроить в монитор устройство, которое будет самостоятельно отключать монитор через определенные промежутки времени, делая тем сам принудительный перерыв в работе.</a:t>
            </a:r>
          </a:p>
          <a:p>
            <a:pPr marL="0" indent="0">
              <a:buNone/>
            </a:pPr>
            <a:r>
              <a:rPr lang="ru-RU" sz="1200" dirty="0"/>
              <a:t>Из указанных ресурсов наиболее эффективным является энергетический ресурс.</a:t>
            </a:r>
          </a:p>
          <a:p>
            <a:pPr marL="0" lvl="0" indent="0">
              <a:buNone/>
            </a:pPr>
            <a:r>
              <a:rPr lang="ru-RU" sz="1200" dirty="0"/>
              <a:t>Способ разрешения противоречия: разрешение в структуре. Встроить в монитор тепловой датчик, который будет отключать монитор, если человек приблизится  к монитору ближе 50 см, а так же будет отключать через равные промежутки времени, устраивая, таким образом, перерыв в работе пользователя.</a:t>
            </a:r>
          </a:p>
          <a:p>
            <a:pPr marL="0" lvl="0" indent="0">
              <a:buNone/>
            </a:pPr>
            <a:r>
              <a:rPr lang="ru-RU" sz="1200" dirty="0"/>
              <a:t>Оценка решения: решение требует в любом случае затрат, наиболее эффективно использовать возможности самой системы – монитора.</a:t>
            </a:r>
          </a:p>
          <a:p>
            <a:pPr marL="0" indent="0">
              <a:buNone/>
            </a:pPr>
            <a:endParaRPr lang="ru-RU" sz="1200" dirty="0"/>
          </a:p>
        </p:txBody>
      </p:sp>
      <p:sp>
        <p:nvSpPr>
          <p:cNvPr id="4" name="Управляющая кнопка: домой 3">
            <a:hlinkClick r:id="rId2" action="ppaction://hlinksldjump" highlightClick="1"/>
          </p:cNvPr>
          <p:cNvSpPr/>
          <p:nvPr/>
        </p:nvSpPr>
        <p:spPr>
          <a:xfrm>
            <a:off x="8100392" y="6093296"/>
            <a:ext cx="648072" cy="648072"/>
          </a:xfrm>
          <a:prstGeom prst="actionButtonHom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67072741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960"/>
            <a:ext cx="8229600" cy="1143000"/>
          </a:xfrm>
        </p:spPr>
        <p:txBody>
          <a:bodyPr>
            <a:normAutofit fontScale="90000"/>
          </a:bodyPr>
          <a:lstStyle/>
          <a:p>
            <a:pPr lvl="0"/>
            <a:r>
              <a:rPr kumimoji="0" lang="ru-RU" altLang="ru-RU" b="1" i="0" u="none" strike="noStrike" cap="none" normalizeH="0" baseline="0" dirty="0" smtClean="0">
                <a:ln>
                  <a:noFill/>
                </a:ln>
                <a:solidFill>
                  <a:schemeClr val="tx1"/>
                </a:solidFill>
                <a:effectLst/>
                <a:latin typeface="Times New Roman" pitchFamily="18" charset="0"/>
                <a:cs typeface="Times New Roman" pitchFamily="18" charset="0"/>
              </a:rPr>
              <a:t>Конструктор «События»</a:t>
            </a:r>
            <a:br>
              <a:rPr kumimoji="0" lang="ru-RU" altLang="ru-RU" b="1" i="0" u="none" strike="noStrike" cap="none" normalizeH="0" baseline="0" dirty="0" smtClean="0">
                <a:ln>
                  <a:noFill/>
                </a:ln>
                <a:solidFill>
                  <a:schemeClr val="tx1"/>
                </a:solidFill>
                <a:effectLst/>
                <a:latin typeface="Times New Roman" pitchFamily="18" charset="0"/>
                <a:cs typeface="Times New Roman" pitchFamily="18" charset="0"/>
              </a:rPr>
            </a:br>
            <a:endParaRPr lang="ru-RU" dirty="0"/>
          </a:p>
        </p:txBody>
      </p:sp>
      <p:sp>
        <p:nvSpPr>
          <p:cNvPr id="3" name="Объект 2"/>
          <p:cNvSpPr>
            <a:spLocks noGrp="1"/>
          </p:cNvSpPr>
          <p:nvPr>
            <p:ph idx="1"/>
          </p:nvPr>
        </p:nvSpPr>
        <p:spPr>
          <a:xfrm>
            <a:off x="439022" y="620688"/>
            <a:ext cx="8229600" cy="4525963"/>
          </a:xfrm>
        </p:spPr>
        <p:txBody>
          <a:bodyPr>
            <a:normAutofit/>
          </a:bodyPr>
          <a:lstStyle/>
          <a:p>
            <a:pPr marL="0" indent="0">
              <a:buNone/>
            </a:pPr>
            <a:r>
              <a:rPr lang="ru-RU" sz="1400" dirty="0" smtClean="0"/>
              <a:t>Универсальный </a:t>
            </a:r>
            <a:r>
              <a:rPr lang="ru-RU" sz="1400" dirty="0"/>
              <a:t>конструктор ТРИЗ для разработки  заданий двух типов: узнать возможные следствия по заданной причине и узнать возможные причины по заданному следствию. Кроме того, конструктор помогает строить задания, позволяющие детям работать с уже известными им закономерностями, т.е. дополнять утверждения известной им информацией. </a:t>
            </a:r>
          </a:p>
          <a:p>
            <a:r>
              <a:rPr lang="ru-RU" sz="1400" dirty="0"/>
              <a:t>Опорные слова для синтеза заданий: «что будет, если...», «что следует из того, что...», «какой вывод можно сделать из того, что...», «закончите фразу...» и «при каком условии</a:t>
            </a:r>
            <a:r>
              <a:rPr lang="ru-RU" sz="1400" dirty="0" smtClean="0"/>
              <a:t>...».</a:t>
            </a:r>
          </a:p>
          <a:p>
            <a:endParaRPr lang="ru-RU" sz="1400" dirty="0"/>
          </a:p>
        </p:txBody>
      </p:sp>
      <p:graphicFrame>
        <p:nvGraphicFramePr>
          <p:cNvPr id="9" name="Таблица 8"/>
          <p:cNvGraphicFramePr>
            <a:graphicFrameLocks noGrp="1"/>
          </p:cNvGraphicFramePr>
          <p:nvPr>
            <p:extLst>
              <p:ext uri="{D42A27DB-BD31-4B8C-83A1-F6EECF244321}">
                <p14:modId xmlns:p14="http://schemas.microsoft.com/office/powerpoint/2010/main" val="339974813"/>
              </p:ext>
            </p:extLst>
          </p:nvPr>
        </p:nvGraphicFramePr>
        <p:xfrm>
          <a:off x="899591" y="2348880"/>
          <a:ext cx="2800809" cy="1008111"/>
        </p:xfrm>
        <a:graphic>
          <a:graphicData uri="http://schemas.openxmlformats.org/drawingml/2006/table">
            <a:tbl>
              <a:tblPr>
                <a:tableStyleId>{5C22544A-7EE6-4342-B048-85BDC9FD1C3A}</a:tableStyleId>
              </a:tblPr>
              <a:tblGrid>
                <a:gridCol w="1008112">
                  <a:extLst>
                    <a:ext uri="{9D8B030D-6E8A-4147-A177-3AD203B41FA5}">
                      <a16:colId xmlns:a16="http://schemas.microsoft.com/office/drawing/2014/main" val="20000"/>
                    </a:ext>
                  </a:extLst>
                </a:gridCol>
                <a:gridCol w="792088">
                  <a:extLst>
                    <a:ext uri="{9D8B030D-6E8A-4147-A177-3AD203B41FA5}">
                      <a16:colId xmlns:a16="http://schemas.microsoft.com/office/drawing/2014/main" val="20001"/>
                    </a:ext>
                  </a:extLst>
                </a:gridCol>
                <a:gridCol w="1000609">
                  <a:extLst>
                    <a:ext uri="{9D8B030D-6E8A-4147-A177-3AD203B41FA5}">
                      <a16:colId xmlns:a16="http://schemas.microsoft.com/office/drawing/2014/main" val="20002"/>
                    </a:ext>
                  </a:extLst>
                </a:gridCol>
              </a:tblGrid>
              <a:tr h="241947">
                <a:tc>
                  <a:txBody>
                    <a:bodyPr/>
                    <a:lstStyle/>
                    <a:p>
                      <a:pPr algn="ctr"/>
                      <a:r>
                        <a:rPr lang="ru-RU" sz="1000" dirty="0">
                          <a:effectLst/>
                        </a:rPr>
                        <a:t>Было</a:t>
                      </a:r>
                      <a:endParaRPr lang="ru-RU" sz="1000" dirty="0">
                        <a:effectLst/>
                        <a:latin typeface="Times New Roman"/>
                        <a:ea typeface="Times New Roman"/>
                      </a:endParaRPr>
                    </a:p>
                  </a:txBody>
                  <a:tcPr marL="38100" marR="38100" marT="38100" marB="38100"/>
                </a:tc>
                <a:tc>
                  <a:txBody>
                    <a:bodyPr/>
                    <a:lstStyle/>
                    <a:p>
                      <a:pPr algn="ctr"/>
                      <a:r>
                        <a:rPr lang="ru-RU" sz="1000">
                          <a:effectLst/>
                        </a:rPr>
                        <a:t>Стало</a:t>
                      </a:r>
                      <a:endParaRPr lang="ru-RU" sz="1000">
                        <a:effectLst/>
                        <a:latin typeface="Times New Roman"/>
                        <a:ea typeface="Times New Roman"/>
                      </a:endParaRPr>
                    </a:p>
                  </a:txBody>
                  <a:tcPr marL="38100" marR="38100" marT="38100" marB="38100"/>
                </a:tc>
                <a:tc>
                  <a:txBody>
                    <a:bodyPr/>
                    <a:lstStyle/>
                    <a:p>
                      <a:pPr algn="ctr"/>
                      <a:r>
                        <a:rPr lang="ru-RU" sz="1000">
                          <a:effectLst/>
                        </a:rPr>
                        <a:t>Изменилось</a:t>
                      </a:r>
                      <a:endParaRPr lang="ru-RU" sz="1000">
                        <a:effectLst/>
                        <a:latin typeface="Times New Roman"/>
                        <a:ea typeface="Times New Roman"/>
                      </a:endParaRPr>
                    </a:p>
                  </a:txBody>
                  <a:tcPr marL="38100" marR="38100" marT="38100" marB="38100"/>
                </a:tc>
                <a:extLst>
                  <a:ext uri="{0D108BD9-81ED-4DB2-BD59-A6C34878D82A}">
                    <a16:rowId xmlns:a16="http://schemas.microsoft.com/office/drawing/2014/main" val="10000"/>
                  </a:ext>
                </a:extLst>
              </a:tr>
              <a:tr h="255388">
                <a:tc>
                  <a:txBody>
                    <a:bodyPr/>
                    <a:lstStyle/>
                    <a:p>
                      <a:pPr marL="95250" marR="95250" algn="ctr">
                        <a:lnSpc>
                          <a:spcPts val="1275"/>
                        </a:lnSpc>
                        <a:spcBef>
                          <a:spcPts val="825"/>
                        </a:spcBef>
                        <a:spcAft>
                          <a:spcPts val="825"/>
                        </a:spcAft>
                      </a:pPr>
                      <a:r>
                        <a:rPr lang="ru-RU" sz="900">
                          <a:effectLst/>
                        </a:rPr>
                        <a:t>+</a:t>
                      </a:r>
                      <a:endParaRPr lang="ru-RU" sz="900">
                        <a:solidFill>
                          <a:srgbClr val="000000"/>
                        </a:solidFill>
                        <a:effectLst/>
                        <a:latin typeface="Verdana"/>
                        <a:ea typeface="Times New Roman"/>
                        <a:cs typeface="Times New Roman"/>
                      </a:endParaRPr>
                    </a:p>
                  </a:txBody>
                  <a:tcPr marL="38100" marR="38100" marT="38100" marB="38100"/>
                </a:tc>
                <a:tc>
                  <a:txBody>
                    <a:bodyPr/>
                    <a:lstStyle/>
                    <a:p>
                      <a:pPr marL="95250" marR="95250" algn="ctr">
                        <a:lnSpc>
                          <a:spcPts val="1275"/>
                        </a:lnSpc>
                        <a:spcBef>
                          <a:spcPts val="825"/>
                        </a:spcBef>
                        <a:spcAft>
                          <a:spcPts val="825"/>
                        </a:spcAft>
                      </a:pPr>
                      <a:r>
                        <a:rPr lang="ru-RU" sz="900">
                          <a:effectLst/>
                        </a:rPr>
                        <a:t>+</a:t>
                      </a:r>
                      <a:endParaRPr lang="ru-RU" sz="900">
                        <a:solidFill>
                          <a:srgbClr val="000000"/>
                        </a:solidFill>
                        <a:effectLst/>
                        <a:latin typeface="Verdana"/>
                        <a:ea typeface="Times New Roman"/>
                        <a:cs typeface="Times New Roman"/>
                      </a:endParaRPr>
                    </a:p>
                  </a:txBody>
                  <a:tcPr marL="38100" marR="38100" marT="38100" marB="38100"/>
                </a:tc>
                <a:tc>
                  <a:txBody>
                    <a:bodyPr/>
                    <a:lstStyle/>
                    <a:p>
                      <a:pPr marL="95250" marR="95250" algn="ctr">
                        <a:lnSpc>
                          <a:spcPts val="1275"/>
                        </a:lnSpc>
                        <a:spcBef>
                          <a:spcPts val="825"/>
                        </a:spcBef>
                        <a:spcAft>
                          <a:spcPts val="825"/>
                        </a:spcAft>
                      </a:pPr>
                      <a:r>
                        <a:rPr lang="ru-RU" sz="900" dirty="0">
                          <a:effectLst/>
                        </a:rPr>
                        <a:t>?</a:t>
                      </a:r>
                      <a:endParaRPr lang="ru-RU" sz="900" dirty="0">
                        <a:solidFill>
                          <a:srgbClr val="000000"/>
                        </a:solidFill>
                        <a:effectLst/>
                        <a:latin typeface="Verdana"/>
                        <a:ea typeface="Times New Roman"/>
                        <a:cs typeface="Times New Roman"/>
                      </a:endParaRPr>
                    </a:p>
                  </a:txBody>
                  <a:tcPr marL="38100" marR="38100" marT="38100" marB="38100"/>
                </a:tc>
                <a:extLst>
                  <a:ext uri="{0D108BD9-81ED-4DB2-BD59-A6C34878D82A}">
                    <a16:rowId xmlns:a16="http://schemas.microsoft.com/office/drawing/2014/main" val="10001"/>
                  </a:ext>
                </a:extLst>
              </a:tr>
              <a:tr h="255388">
                <a:tc>
                  <a:txBody>
                    <a:bodyPr/>
                    <a:lstStyle/>
                    <a:p>
                      <a:pPr marL="95250" marR="95250" algn="ctr">
                        <a:lnSpc>
                          <a:spcPts val="1275"/>
                        </a:lnSpc>
                        <a:spcBef>
                          <a:spcPts val="825"/>
                        </a:spcBef>
                        <a:spcAft>
                          <a:spcPts val="825"/>
                        </a:spcAft>
                      </a:pPr>
                      <a:r>
                        <a:rPr lang="ru-RU" sz="900">
                          <a:effectLst/>
                        </a:rPr>
                        <a:t>+</a:t>
                      </a:r>
                      <a:endParaRPr lang="ru-RU" sz="900">
                        <a:solidFill>
                          <a:srgbClr val="000000"/>
                        </a:solidFill>
                        <a:effectLst/>
                        <a:latin typeface="Verdana"/>
                        <a:ea typeface="Times New Roman"/>
                        <a:cs typeface="Times New Roman"/>
                      </a:endParaRPr>
                    </a:p>
                  </a:txBody>
                  <a:tcPr marL="38100" marR="38100" marT="38100" marB="38100"/>
                </a:tc>
                <a:tc>
                  <a:txBody>
                    <a:bodyPr/>
                    <a:lstStyle/>
                    <a:p>
                      <a:pPr marL="95250" marR="95250" algn="ctr">
                        <a:lnSpc>
                          <a:spcPts val="1275"/>
                        </a:lnSpc>
                        <a:spcBef>
                          <a:spcPts val="825"/>
                        </a:spcBef>
                        <a:spcAft>
                          <a:spcPts val="825"/>
                        </a:spcAft>
                      </a:pPr>
                      <a:r>
                        <a:rPr lang="ru-RU" sz="900">
                          <a:effectLst/>
                        </a:rPr>
                        <a:t>?</a:t>
                      </a:r>
                      <a:endParaRPr lang="ru-RU" sz="900">
                        <a:solidFill>
                          <a:srgbClr val="000000"/>
                        </a:solidFill>
                        <a:effectLst/>
                        <a:latin typeface="Verdana"/>
                        <a:ea typeface="Times New Roman"/>
                        <a:cs typeface="Times New Roman"/>
                      </a:endParaRPr>
                    </a:p>
                  </a:txBody>
                  <a:tcPr marL="38100" marR="38100" marT="38100" marB="38100"/>
                </a:tc>
                <a:tc>
                  <a:txBody>
                    <a:bodyPr/>
                    <a:lstStyle/>
                    <a:p>
                      <a:pPr marL="95250" marR="95250" algn="ctr">
                        <a:lnSpc>
                          <a:spcPts val="1275"/>
                        </a:lnSpc>
                        <a:spcBef>
                          <a:spcPts val="825"/>
                        </a:spcBef>
                        <a:spcAft>
                          <a:spcPts val="825"/>
                        </a:spcAft>
                      </a:pPr>
                      <a:r>
                        <a:rPr lang="ru-RU" sz="900">
                          <a:effectLst/>
                        </a:rPr>
                        <a:t>+</a:t>
                      </a:r>
                      <a:endParaRPr lang="ru-RU" sz="900">
                        <a:solidFill>
                          <a:srgbClr val="000000"/>
                        </a:solidFill>
                        <a:effectLst/>
                        <a:latin typeface="Verdana"/>
                        <a:ea typeface="Times New Roman"/>
                        <a:cs typeface="Times New Roman"/>
                      </a:endParaRPr>
                    </a:p>
                  </a:txBody>
                  <a:tcPr marL="38100" marR="38100" marT="38100" marB="38100"/>
                </a:tc>
                <a:extLst>
                  <a:ext uri="{0D108BD9-81ED-4DB2-BD59-A6C34878D82A}">
                    <a16:rowId xmlns:a16="http://schemas.microsoft.com/office/drawing/2014/main" val="10002"/>
                  </a:ext>
                </a:extLst>
              </a:tr>
              <a:tr h="255388">
                <a:tc>
                  <a:txBody>
                    <a:bodyPr/>
                    <a:lstStyle/>
                    <a:p>
                      <a:pPr marL="95250" marR="95250" algn="ctr">
                        <a:lnSpc>
                          <a:spcPts val="1275"/>
                        </a:lnSpc>
                        <a:spcBef>
                          <a:spcPts val="825"/>
                        </a:spcBef>
                        <a:spcAft>
                          <a:spcPts val="825"/>
                        </a:spcAft>
                      </a:pPr>
                      <a:r>
                        <a:rPr lang="ru-RU" sz="900">
                          <a:effectLst/>
                        </a:rPr>
                        <a:t>?</a:t>
                      </a:r>
                      <a:endParaRPr lang="ru-RU" sz="900">
                        <a:solidFill>
                          <a:srgbClr val="000000"/>
                        </a:solidFill>
                        <a:effectLst/>
                        <a:latin typeface="Verdana"/>
                        <a:ea typeface="Times New Roman"/>
                        <a:cs typeface="Times New Roman"/>
                      </a:endParaRPr>
                    </a:p>
                  </a:txBody>
                  <a:tcPr marL="38100" marR="38100" marT="38100" marB="38100"/>
                </a:tc>
                <a:tc>
                  <a:txBody>
                    <a:bodyPr/>
                    <a:lstStyle/>
                    <a:p>
                      <a:pPr marL="95250" marR="95250" algn="ctr">
                        <a:lnSpc>
                          <a:spcPts val="1275"/>
                        </a:lnSpc>
                        <a:spcBef>
                          <a:spcPts val="825"/>
                        </a:spcBef>
                        <a:spcAft>
                          <a:spcPts val="825"/>
                        </a:spcAft>
                      </a:pPr>
                      <a:r>
                        <a:rPr lang="ru-RU" sz="900">
                          <a:effectLst/>
                        </a:rPr>
                        <a:t>+</a:t>
                      </a:r>
                      <a:endParaRPr lang="ru-RU" sz="900">
                        <a:solidFill>
                          <a:srgbClr val="000000"/>
                        </a:solidFill>
                        <a:effectLst/>
                        <a:latin typeface="Verdana"/>
                        <a:ea typeface="Times New Roman"/>
                        <a:cs typeface="Times New Roman"/>
                      </a:endParaRPr>
                    </a:p>
                  </a:txBody>
                  <a:tcPr marL="38100" marR="38100" marT="38100" marB="38100"/>
                </a:tc>
                <a:tc>
                  <a:txBody>
                    <a:bodyPr/>
                    <a:lstStyle/>
                    <a:p>
                      <a:pPr marL="95250" marR="95250" algn="ctr">
                        <a:lnSpc>
                          <a:spcPts val="1275"/>
                        </a:lnSpc>
                        <a:spcBef>
                          <a:spcPts val="825"/>
                        </a:spcBef>
                        <a:spcAft>
                          <a:spcPts val="825"/>
                        </a:spcAft>
                      </a:pPr>
                      <a:r>
                        <a:rPr lang="ru-RU" sz="900" dirty="0">
                          <a:effectLst/>
                        </a:rPr>
                        <a:t>+</a:t>
                      </a:r>
                      <a:endParaRPr lang="ru-RU" sz="900" dirty="0">
                        <a:solidFill>
                          <a:srgbClr val="000000"/>
                        </a:solidFill>
                        <a:effectLst/>
                        <a:latin typeface="Verdana"/>
                        <a:ea typeface="Times New Roman"/>
                        <a:cs typeface="Times New Roman"/>
                      </a:endParaRPr>
                    </a:p>
                  </a:txBody>
                  <a:tcPr marL="38100" marR="38100" marT="38100" marB="38100"/>
                </a:tc>
                <a:extLst>
                  <a:ext uri="{0D108BD9-81ED-4DB2-BD59-A6C34878D82A}">
                    <a16:rowId xmlns:a16="http://schemas.microsoft.com/office/drawing/2014/main" val="10003"/>
                  </a:ext>
                </a:extLst>
              </a:tr>
            </a:tbl>
          </a:graphicData>
        </a:graphic>
      </p:graphicFrame>
      <p:graphicFrame>
        <p:nvGraphicFramePr>
          <p:cNvPr id="10" name="Таблица 9"/>
          <p:cNvGraphicFramePr>
            <a:graphicFrameLocks noGrp="1"/>
          </p:cNvGraphicFramePr>
          <p:nvPr>
            <p:extLst>
              <p:ext uri="{D42A27DB-BD31-4B8C-83A1-F6EECF244321}">
                <p14:modId xmlns:p14="http://schemas.microsoft.com/office/powerpoint/2010/main" val="3994513299"/>
              </p:ext>
            </p:extLst>
          </p:nvPr>
        </p:nvGraphicFramePr>
        <p:xfrm>
          <a:off x="4067944" y="2299747"/>
          <a:ext cx="4176464" cy="838200"/>
        </p:xfrm>
        <a:graphic>
          <a:graphicData uri="http://schemas.openxmlformats.org/drawingml/2006/table">
            <a:tbl>
              <a:tblPr>
                <a:tableStyleId>{5C22544A-7EE6-4342-B048-85BDC9FD1C3A}</a:tableStyleId>
              </a:tblPr>
              <a:tblGrid>
                <a:gridCol w="494604">
                  <a:extLst>
                    <a:ext uri="{9D8B030D-6E8A-4147-A177-3AD203B41FA5}">
                      <a16:colId xmlns:a16="http://schemas.microsoft.com/office/drawing/2014/main" val="20000"/>
                    </a:ext>
                  </a:extLst>
                </a:gridCol>
                <a:gridCol w="1593628">
                  <a:extLst>
                    <a:ext uri="{9D8B030D-6E8A-4147-A177-3AD203B41FA5}">
                      <a16:colId xmlns:a16="http://schemas.microsoft.com/office/drawing/2014/main" val="20001"/>
                    </a:ext>
                  </a:extLst>
                </a:gridCol>
                <a:gridCol w="576064">
                  <a:extLst>
                    <a:ext uri="{9D8B030D-6E8A-4147-A177-3AD203B41FA5}">
                      <a16:colId xmlns:a16="http://schemas.microsoft.com/office/drawing/2014/main" val="20002"/>
                    </a:ext>
                  </a:extLst>
                </a:gridCol>
                <a:gridCol w="1512168">
                  <a:extLst>
                    <a:ext uri="{9D8B030D-6E8A-4147-A177-3AD203B41FA5}">
                      <a16:colId xmlns:a16="http://schemas.microsoft.com/office/drawing/2014/main" val="20003"/>
                    </a:ext>
                  </a:extLst>
                </a:gridCol>
              </a:tblGrid>
              <a:tr h="0">
                <a:tc>
                  <a:txBody>
                    <a:bodyPr/>
                    <a:lstStyle/>
                    <a:p>
                      <a:r>
                        <a:rPr lang="ru-RU" sz="1000" dirty="0">
                          <a:effectLst/>
                        </a:rPr>
                        <a:t> </a:t>
                      </a:r>
                      <a:endParaRPr lang="ru-RU" sz="1000" dirty="0">
                        <a:effectLst/>
                        <a:latin typeface="Times New Roman"/>
                        <a:ea typeface="Times New Roman"/>
                      </a:endParaRPr>
                    </a:p>
                  </a:txBody>
                  <a:tcPr marL="38100" marR="38100" marT="38100" marB="38100"/>
                </a:tc>
                <a:tc>
                  <a:txBody>
                    <a:bodyPr/>
                    <a:lstStyle/>
                    <a:p>
                      <a:r>
                        <a:rPr lang="ru-RU" sz="1000">
                          <a:effectLst/>
                        </a:rPr>
                        <a:t>событие или состояние 1 (причина)</a:t>
                      </a:r>
                      <a:endParaRPr lang="ru-RU" sz="1000">
                        <a:effectLst/>
                        <a:latin typeface="Times New Roman"/>
                        <a:ea typeface="Times New Roman"/>
                      </a:endParaRPr>
                    </a:p>
                  </a:txBody>
                  <a:tcPr marL="38100" marR="38100" marT="38100" marB="38100"/>
                </a:tc>
                <a:tc>
                  <a:txBody>
                    <a:bodyPr/>
                    <a:lstStyle/>
                    <a:p>
                      <a:r>
                        <a:rPr lang="ru-RU" sz="1000" dirty="0">
                          <a:effectLst/>
                        </a:rPr>
                        <a:t> </a:t>
                      </a:r>
                      <a:endParaRPr lang="ru-RU" sz="1000" dirty="0">
                        <a:effectLst/>
                        <a:latin typeface="Times New Roman"/>
                        <a:ea typeface="Times New Roman"/>
                      </a:endParaRPr>
                    </a:p>
                  </a:txBody>
                  <a:tcPr marL="38100" marR="38100" marT="38100" marB="38100"/>
                </a:tc>
                <a:tc>
                  <a:txBody>
                    <a:bodyPr/>
                    <a:lstStyle/>
                    <a:p>
                      <a:r>
                        <a:rPr lang="ru-RU" sz="1000">
                          <a:effectLst/>
                        </a:rPr>
                        <a:t>событие или состояние 2 (следствие)</a:t>
                      </a:r>
                      <a:endParaRPr lang="ru-RU" sz="1000">
                        <a:effectLst/>
                        <a:latin typeface="Times New Roman"/>
                        <a:ea typeface="Times New Roman"/>
                      </a:endParaRPr>
                    </a:p>
                  </a:txBody>
                  <a:tcPr marL="38100" marR="38100" marT="38100" marB="38100"/>
                </a:tc>
                <a:extLst>
                  <a:ext uri="{0D108BD9-81ED-4DB2-BD59-A6C34878D82A}">
                    <a16:rowId xmlns:a16="http://schemas.microsoft.com/office/drawing/2014/main" val="10000"/>
                  </a:ext>
                </a:extLst>
              </a:tr>
              <a:tr h="0">
                <a:tc>
                  <a:txBody>
                    <a:bodyPr/>
                    <a:lstStyle/>
                    <a:p>
                      <a:pPr algn="ctr"/>
                      <a:r>
                        <a:rPr lang="ru-RU" sz="1000">
                          <a:effectLst/>
                        </a:rPr>
                        <a:t>Если</a:t>
                      </a:r>
                      <a:endParaRPr lang="ru-RU" sz="1000">
                        <a:effectLst/>
                        <a:latin typeface="Times New Roman"/>
                        <a:ea typeface="Times New Roman"/>
                      </a:endParaRPr>
                    </a:p>
                  </a:txBody>
                  <a:tcPr marL="38100" marR="38100" marT="38100" marB="38100"/>
                </a:tc>
                <a:tc>
                  <a:txBody>
                    <a:bodyPr/>
                    <a:lstStyle/>
                    <a:p>
                      <a:pPr algn="ctr"/>
                      <a:r>
                        <a:rPr lang="ru-RU" sz="1000">
                          <a:effectLst/>
                        </a:rPr>
                        <a:t>+</a:t>
                      </a:r>
                      <a:endParaRPr lang="ru-RU" sz="1000">
                        <a:effectLst/>
                        <a:latin typeface="Times New Roman"/>
                        <a:ea typeface="Times New Roman"/>
                      </a:endParaRPr>
                    </a:p>
                  </a:txBody>
                  <a:tcPr marL="38100" marR="38100" marT="38100" marB="38100"/>
                </a:tc>
                <a:tc>
                  <a:txBody>
                    <a:bodyPr/>
                    <a:lstStyle/>
                    <a:p>
                      <a:pPr algn="ctr"/>
                      <a:r>
                        <a:rPr lang="ru-RU" sz="1000">
                          <a:effectLst/>
                        </a:rPr>
                        <a:t>то</a:t>
                      </a:r>
                      <a:endParaRPr lang="ru-RU" sz="1000">
                        <a:effectLst/>
                        <a:latin typeface="Times New Roman"/>
                        <a:ea typeface="Times New Roman"/>
                      </a:endParaRPr>
                    </a:p>
                  </a:txBody>
                  <a:tcPr marL="38100" marR="38100" marT="38100" marB="38100"/>
                </a:tc>
                <a:tc>
                  <a:txBody>
                    <a:bodyPr/>
                    <a:lstStyle/>
                    <a:p>
                      <a:pPr algn="ctr"/>
                      <a:r>
                        <a:rPr lang="ru-RU" sz="1000">
                          <a:effectLst/>
                        </a:rPr>
                        <a:t>?</a:t>
                      </a:r>
                      <a:endParaRPr lang="ru-RU" sz="1000">
                        <a:effectLst/>
                        <a:latin typeface="Times New Roman"/>
                        <a:ea typeface="Times New Roman"/>
                      </a:endParaRPr>
                    </a:p>
                  </a:txBody>
                  <a:tcPr marL="38100" marR="38100" marT="38100" marB="38100"/>
                </a:tc>
                <a:extLst>
                  <a:ext uri="{0D108BD9-81ED-4DB2-BD59-A6C34878D82A}">
                    <a16:rowId xmlns:a16="http://schemas.microsoft.com/office/drawing/2014/main" val="10001"/>
                  </a:ext>
                </a:extLst>
              </a:tr>
              <a:tr h="0">
                <a:tc>
                  <a:txBody>
                    <a:bodyPr/>
                    <a:lstStyle/>
                    <a:p>
                      <a:pPr algn="ctr"/>
                      <a:r>
                        <a:rPr lang="ru-RU" sz="1000">
                          <a:effectLst/>
                        </a:rPr>
                        <a:t> </a:t>
                      </a:r>
                      <a:endParaRPr lang="ru-RU" sz="1000">
                        <a:effectLst/>
                        <a:latin typeface="Times New Roman"/>
                        <a:ea typeface="Times New Roman"/>
                      </a:endParaRPr>
                    </a:p>
                  </a:txBody>
                  <a:tcPr marL="38100" marR="38100" marT="38100" marB="38100"/>
                </a:tc>
                <a:tc>
                  <a:txBody>
                    <a:bodyPr/>
                    <a:lstStyle/>
                    <a:p>
                      <a:pPr algn="ctr"/>
                      <a:r>
                        <a:rPr lang="ru-RU" sz="1000" dirty="0">
                          <a:effectLst/>
                        </a:rPr>
                        <a:t>?</a:t>
                      </a:r>
                      <a:endParaRPr lang="ru-RU" sz="1000" dirty="0">
                        <a:effectLst/>
                        <a:latin typeface="Times New Roman"/>
                        <a:ea typeface="Times New Roman"/>
                      </a:endParaRPr>
                    </a:p>
                  </a:txBody>
                  <a:tcPr marL="38100" marR="38100" marT="38100" marB="38100"/>
                </a:tc>
                <a:tc>
                  <a:txBody>
                    <a:bodyPr/>
                    <a:lstStyle/>
                    <a:p>
                      <a:pPr algn="ctr"/>
                      <a:r>
                        <a:rPr lang="ru-RU" sz="1000">
                          <a:effectLst/>
                        </a:rPr>
                        <a:t> </a:t>
                      </a:r>
                      <a:endParaRPr lang="ru-RU" sz="1000">
                        <a:effectLst/>
                        <a:latin typeface="Times New Roman"/>
                        <a:ea typeface="Times New Roman"/>
                      </a:endParaRPr>
                    </a:p>
                  </a:txBody>
                  <a:tcPr marL="38100" marR="38100" marT="38100" marB="38100"/>
                </a:tc>
                <a:tc>
                  <a:txBody>
                    <a:bodyPr/>
                    <a:lstStyle/>
                    <a:p>
                      <a:pPr algn="ctr"/>
                      <a:r>
                        <a:rPr lang="ru-RU" sz="1000" dirty="0">
                          <a:effectLst/>
                        </a:rPr>
                        <a:t>+</a:t>
                      </a:r>
                      <a:endParaRPr lang="ru-RU" sz="1000" dirty="0">
                        <a:effectLst/>
                        <a:latin typeface="Times New Roman"/>
                        <a:ea typeface="Times New Roman"/>
                      </a:endParaRPr>
                    </a:p>
                  </a:txBody>
                  <a:tcPr marL="38100" marR="38100" marT="38100" marB="38100"/>
                </a:tc>
                <a:extLst>
                  <a:ext uri="{0D108BD9-81ED-4DB2-BD59-A6C34878D82A}">
                    <a16:rowId xmlns:a16="http://schemas.microsoft.com/office/drawing/2014/main" val="10002"/>
                  </a:ext>
                </a:extLst>
              </a:tr>
            </a:tbl>
          </a:graphicData>
        </a:graphic>
      </p:graphicFrame>
      <p:graphicFrame>
        <p:nvGraphicFramePr>
          <p:cNvPr id="11" name="Таблица 10"/>
          <p:cNvGraphicFramePr>
            <a:graphicFrameLocks noGrp="1"/>
          </p:cNvGraphicFramePr>
          <p:nvPr>
            <p:extLst>
              <p:ext uri="{D42A27DB-BD31-4B8C-83A1-F6EECF244321}">
                <p14:modId xmlns:p14="http://schemas.microsoft.com/office/powerpoint/2010/main" val="604806409"/>
              </p:ext>
            </p:extLst>
          </p:nvPr>
        </p:nvGraphicFramePr>
        <p:xfrm>
          <a:off x="683568" y="3688650"/>
          <a:ext cx="5366718" cy="482600"/>
        </p:xfrm>
        <a:graphic>
          <a:graphicData uri="http://schemas.openxmlformats.org/drawingml/2006/table">
            <a:tbl>
              <a:tblPr>
                <a:tableStyleId>{5C22544A-7EE6-4342-B048-85BDC9FD1C3A}</a:tableStyleId>
              </a:tblPr>
              <a:tblGrid>
                <a:gridCol w="606856">
                  <a:extLst>
                    <a:ext uri="{9D8B030D-6E8A-4147-A177-3AD203B41FA5}">
                      <a16:colId xmlns:a16="http://schemas.microsoft.com/office/drawing/2014/main" val="20000"/>
                    </a:ext>
                  </a:extLst>
                </a:gridCol>
                <a:gridCol w="2048138">
                  <a:extLst>
                    <a:ext uri="{9D8B030D-6E8A-4147-A177-3AD203B41FA5}">
                      <a16:colId xmlns:a16="http://schemas.microsoft.com/office/drawing/2014/main" val="20001"/>
                    </a:ext>
                  </a:extLst>
                </a:gridCol>
                <a:gridCol w="455142">
                  <a:extLst>
                    <a:ext uri="{9D8B030D-6E8A-4147-A177-3AD203B41FA5}">
                      <a16:colId xmlns:a16="http://schemas.microsoft.com/office/drawing/2014/main" val="20002"/>
                    </a:ext>
                  </a:extLst>
                </a:gridCol>
                <a:gridCol w="2256582">
                  <a:extLst>
                    <a:ext uri="{9D8B030D-6E8A-4147-A177-3AD203B41FA5}">
                      <a16:colId xmlns:a16="http://schemas.microsoft.com/office/drawing/2014/main" val="20003"/>
                    </a:ext>
                  </a:extLst>
                </a:gridCol>
              </a:tblGrid>
              <a:tr h="0">
                <a:tc>
                  <a:txBody>
                    <a:bodyPr/>
                    <a:lstStyle/>
                    <a:p>
                      <a:pPr marL="95250" marR="95250" algn="just">
                        <a:lnSpc>
                          <a:spcPts val="1275"/>
                        </a:lnSpc>
                        <a:spcBef>
                          <a:spcPts val="825"/>
                        </a:spcBef>
                        <a:spcAft>
                          <a:spcPts val="825"/>
                        </a:spcAft>
                      </a:pPr>
                      <a:r>
                        <a:rPr lang="ru-RU" sz="900" dirty="0">
                          <a:effectLst/>
                        </a:rPr>
                        <a:t> </a:t>
                      </a:r>
                      <a:endParaRPr lang="ru-RU" sz="900" dirty="0">
                        <a:solidFill>
                          <a:srgbClr val="000000"/>
                        </a:solidFill>
                        <a:effectLst/>
                        <a:latin typeface="Verdana"/>
                        <a:ea typeface="Times New Roman"/>
                        <a:cs typeface="Times New Roman"/>
                      </a:endParaRPr>
                    </a:p>
                  </a:txBody>
                  <a:tcPr marL="38100" marR="38100" marT="38100" marB="38100"/>
                </a:tc>
                <a:tc>
                  <a:txBody>
                    <a:bodyPr/>
                    <a:lstStyle/>
                    <a:p>
                      <a:r>
                        <a:rPr lang="ru-RU" sz="1000">
                          <a:effectLst/>
                        </a:rPr>
                        <a:t>событие или состояние 1 (причина)</a:t>
                      </a:r>
                      <a:endParaRPr lang="ru-RU" sz="1000">
                        <a:effectLst/>
                        <a:latin typeface="Times New Roman"/>
                        <a:ea typeface="Times New Roman"/>
                      </a:endParaRPr>
                    </a:p>
                  </a:txBody>
                  <a:tcPr marL="38100" marR="38100" marT="38100" marB="38100"/>
                </a:tc>
                <a:tc>
                  <a:txBody>
                    <a:bodyPr/>
                    <a:lstStyle/>
                    <a:p>
                      <a:r>
                        <a:rPr lang="ru-RU" sz="1000">
                          <a:effectLst/>
                        </a:rPr>
                        <a:t> </a:t>
                      </a:r>
                      <a:endParaRPr lang="ru-RU" sz="1000">
                        <a:effectLst/>
                        <a:latin typeface="Times New Roman"/>
                        <a:ea typeface="Times New Roman"/>
                      </a:endParaRPr>
                    </a:p>
                  </a:txBody>
                  <a:tcPr marL="38100" marR="38100" marT="38100" marB="38100"/>
                </a:tc>
                <a:tc>
                  <a:txBody>
                    <a:bodyPr/>
                    <a:lstStyle/>
                    <a:p>
                      <a:r>
                        <a:rPr lang="ru-RU" sz="1000" dirty="0">
                          <a:effectLst/>
                        </a:rPr>
                        <a:t>событие или состояние 2 (следствие)</a:t>
                      </a:r>
                      <a:endParaRPr lang="ru-RU" sz="1000" dirty="0">
                        <a:effectLst/>
                        <a:latin typeface="Times New Roman"/>
                        <a:ea typeface="Times New Roman"/>
                      </a:endParaRPr>
                    </a:p>
                  </a:txBody>
                  <a:tcPr marL="38100" marR="38100" marT="38100" marB="38100"/>
                </a:tc>
                <a:extLst>
                  <a:ext uri="{0D108BD9-81ED-4DB2-BD59-A6C34878D82A}">
                    <a16:rowId xmlns:a16="http://schemas.microsoft.com/office/drawing/2014/main" val="10000"/>
                  </a:ext>
                </a:extLst>
              </a:tr>
              <a:tr h="0">
                <a:tc>
                  <a:txBody>
                    <a:bodyPr/>
                    <a:lstStyle/>
                    <a:p>
                      <a:pPr marL="95250" marR="95250" algn="just">
                        <a:lnSpc>
                          <a:spcPts val="1275"/>
                        </a:lnSpc>
                        <a:spcBef>
                          <a:spcPts val="825"/>
                        </a:spcBef>
                        <a:spcAft>
                          <a:spcPts val="825"/>
                        </a:spcAft>
                      </a:pPr>
                      <a:r>
                        <a:rPr lang="ru-RU" sz="900">
                          <a:effectLst/>
                        </a:rPr>
                        <a:t>Если</a:t>
                      </a:r>
                      <a:endParaRPr lang="ru-RU" sz="900">
                        <a:solidFill>
                          <a:srgbClr val="000000"/>
                        </a:solidFill>
                        <a:effectLst/>
                        <a:latin typeface="Verdana"/>
                        <a:ea typeface="Times New Roman"/>
                        <a:cs typeface="Times New Roman"/>
                      </a:endParaRPr>
                    </a:p>
                  </a:txBody>
                  <a:tcPr marL="38100" marR="38100" marT="38100" marB="38100"/>
                </a:tc>
                <a:tc>
                  <a:txBody>
                    <a:bodyPr/>
                    <a:lstStyle/>
                    <a:p>
                      <a:pPr marL="95250" marR="95250" algn="just">
                        <a:lnSpc>
                          <a:spcPts val="1275"/>
                        </a:lnSpc>
                        <a:spcBef>
                          <a:spcPts val="825"/>
                        </a:spcBef>
                        <a:spcAft>
                          <a:spcPts val="825"/>
                        </a:spcAft>
                      </a:pPr>
                      <a:r>
                        <a:rPr lang="ru-RU" sz="900">
                          <a:effectLst/>
                        </a:rPr>
                        <a:t>В треугольнике есть прямой угол</a:t>
                      </a:r>
                      <a:endParaRPr lang="ru-RU" sz="900">
                        <a:solidFill>
                          <a:srgbClr val="000000"/>
                        </a:solidFill>
                        <a:effectLst/>
                        <a:latin typeface="Verdana"/>
                        <a:ea typeface="Times New Roman"/>
                        <a:cs typeface="Times New Roman"/>
                      </a:endParaRPr>
                    </a:p>
                  </a:txBody>
                  <a:tcPr marL="38100" marR="38100" marT="38100" marB="38100"/>
                </a:tc>
                <a:tc>
                  <a:txBody>
                    <a:bodyPr/>
                    <a:lstStyle/>
                    <a:p>
                      <a:pPr marL="95250" marR="95250" algn="just">
                        <a:lnSpc>
                          <a:spcPts val="1275"/>
                        </a:lnSpc>
                        <a:spcBef>
                          <a:spcPts val="825"/>
                        </a:spcBef>
                        <a:spcAft>
                          <a:spcPts val="825"/>
                        </a:spcAft>
                      </a:pPr>
                      <a:r>
                        <a:rPr lang="ru-RU" sz="900">
                          <a:effectLst/>
                        </a:rPr>
                        <a:t>то</a:t>
                      </a:r>
                      <a:endParaRPr lang="ru-RU" sz="900">
                        <a:solidFill>
                          <a:srgbClr val="000000"/>
                        </a:solidFill>
                        <a:effectLst/>
                        <a:latin typeface="Verdana"/>
                        <a:ea typeface="Times New Roman"/>
                        <a:cs typeface="Times New Roman"/>
                      </a:endParaRPr>
                    </a:p>
                  </a:txBody>
                  <a:tcPr marL="38100" marR="38100" marT="38100" marB="38100"/>
                </a:tc>
                <a:tc>
                  <a:txBody>
                    <a:bodyPr/>
                    <a:lstStyle/>
                    <a:p>
                      <a:pPr marL="95250" marR="95250" algn="just">
                        <a:lnSpc>
                          <a:spcPts val="1275"/>
                        </a:lnSpc>
                        <a:spcBef>
                          <a:spcPts val="825"/>
                        </a:spcBef>
                        <a:spcAft>
                          <a:spcPts val="825"/>
                        </a:spcAft>
                      </a:pPr>
                      <a:r>
                        <a:rPr lang="ru-RU" sz="900" dirty="0">
                          <a:effectLst/>
                        </a:rPr>
                        <a:t>?</a:t>
                      </a:r>
                      <a:endParaRPr lang="ru-RU" sz="900" dirty="0">
                        <a:solidFill>
                          <a:srgbClr val="000000"/>
                        </a:solidFill>
                        <a:effectLst/>
                        <a:latin typeface="Verdana"/>
                        <a:ea typeface="Times New Roman"/>
                        <a:cs typeface="Times New Roman"/>
                      </a:endParaRPr>
                    </a:p>
                  </a:txBody>
                  <a:tcPr marL="38100" marR="38100" marT="38100" marB="38100"/>
                </a:tc>
                <a:extLst>
                  <a:ext uri="{0D108BD9-81ED-4DB2-BD59-A6C34878D82A}">
                    <a16:rowId xmlns:a16="http://schemas.microsoft.com/office/drawing/2014/main" val="10001"/>
                  </a:ext>
                </a:extLst>
              </a:tr>
            </a:tbl>
          </a:graphicData>
        </a:graphic>
      </p:graphicFrame>
      <p:sp>
        <p:nvSpPr>
          <p:cNvPr id="12" name="Rectangle 2"/>
          <p:cNvSpPr>
            <a:spLocks noChangeArrowheads="1"/>
          </p:cNvSpPr>
          <p:nvPr/>
        </p:nvSpPr>
        <p:spPr bwMode="auto">
          <a:xfrm>
            <a:off x="755576" y="1844824"/>
            <a:ext cx="8213157" cy="2085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152352" rIns="91440" bIns="38088" numCol="1" anchor="ctr" anchorCtr="0" compatLnSpc="1">
            <a:prstTxWarp prst="textNoShape">
              <a:avLst/>
            </a:prstTxWarp>
            <a:spAutoFit/>
          </a:bodyPr>
          <a:lstStyle/>
          <a:p>
            <a:pPr fontAlgn="base">
              <a:spcBef>
                <a:spcPct val="0"/>
              </a:spcBef>
              <a:spcAft>
                <a:spcPct val="0"/>
              </a:spcAft>
            </a:pPr>
            <a:r>
              <a:rPr kumimoji="0" lang="ru-RU" altLang="ru-RU" sz="1300" b="1" i="0" u="none" strike="noStrike" cap="none" normalizeH="0" baseline="0" dirty="0" smtClean="0">
                <a:ln>
                  <a:noFill/>
                </a:ln>
                <a:solidFill>
                  <a:schemeClr val="tx1"/>
                </a:solidFill>
                <a:effectLst/>
                <a:latin typeface="Arial" pitchFamily="34" charset="0"/>
                <a:cs typeface="Arial" pitchFamily="34" charset="0"/>
              </a:rPr>
              <a:t>Конструктор  1 вида                                                              Конструктор 2 вида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3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ru-RU" altLang="ru-RU" sz="1300" b="1" dirty="0">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3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ru-RU" altLang="ru-RU" sz="1300" b="1" dirty="0">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3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3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1" i="0" u="none" strike="noStrike" cap="none" normalizeH="0" baseline="0" dirty="0" smtClean="0">
                <a:ln>
                  <a:noFill/>
                </a:ln>
                <a:solidFill>
                  <a:schemeClr val="tx1"/>
                </a:solidFill>
                <a:effectLst/>
                <a:latin typeface="Times New Roman" pitchFamily="18" charset="0"/>
                <a:cs typeface="Times New Roman" pitchFamily="18" charset="0"/>
              </a:rPr>
              <a:t>Пример заданий по математике 1</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3" name="TextBox 12"/>
          <p:cNvSpPr txBox="1"/>
          <p:nvPr/>
        </p:nvSpPr>
        <p:spPr>
          <a:xfrm>
            <a:off x="146625" y="4293096"/>
            <a:ext cx="8519505" cy="1954381"/>
          </a:xfrm>
          <a:prstGeom prst="rect">
            <a:avLst/>
          </a:prstGeom>
          <a:noFill/>
        </p:spPr>
        <p:txBody>
          <a:bodyPr wrap="square" rtlCol="0">
            <a:spAutoFit/>
          </a:bodyPr>
          <a:lstStyle/>
          <a:p>
            <a:r>
              <a:rPr lang="ru-RU" sz="1100" b="1" dirty="0"/>
              <a:t>Задание </a:t>
            </a:r>
          </a:p>
          <a:p>
            <a:r>
              <a:rPr lang="ru-RU" sz="1100" dirty="0"/>
              <a:t>1. Закончите утверждение: «Если в треугольнике есть прямой угол, то...»</a:t>
            </a:r>
          </a:p>
          <a:p>
            <a:r>
              <a:rPr lang="ru-RU" sz="1100" dirty="0"/>
              <a:t>2. Какие выводы можно сделать, выяснив, что треугольник имеет прямой угол?</a:t>
            </a:r>
          </a:p>
          <a:p>
            <a:r>
              <a:rPr lang="ru-RU" sz="1100" b="1" i="1" dirty="0"/>
              <a:t>Результат выполнения задания</a:t>
            </a:r>
          </a:p>
          <a:p>
            <a:r>
              <a:rPr lang="ru-RU" sz="1100" dirty="0"/>
              <a:t>Возможны варианты</a:t>
            </a:r>
          </a:p>
          <a:p>
            <a:pPr lvl="0"/>
            <a:r>
              <a:rPr lang="ru-RU" sz="1100" dirty="0"/>
              <a:t>Если треугольник – прямоугольный, то его наибольший угол – прямой. </a:t>
            </a:r>
          </a:p>
          <a:p>
            <a:pPr lvl="0"/>
            <a:r>
              <a:rPr lang="ru-RU" sz="1100" dirty="0"/>
              <a:t>Если треугольник – прямоугольный, то наибольшая по длине сторона лежит против прямого угла. </a:t>
            </a:r>
          </a:p>
          <a:p>
            <a:pPr lvl="0"/>
            <a:r>
              <a:rPr lang="ru-RU" sz="1100" dirty="0"/>
              <a:t>Если треугольник – прямоугольный, то из двух таких треугольников можно сложить прямоугольник. </a:t>
            </a:r>
          </a:p>
          <a:p>
            <a:pPr lvl="0"/>
            <a:r>
              <a:rPr lang="ru-RU" sz="1100" dirty="0"/>
              <a:t>Если треугольник – прямоугольный, то его площадь равна половине произведения катетов. </a:t>
            </a:r>
          </a:p>
          <a:p>
            <a:r>
              <a:rPr lang="ru-RU" sz="1100" b="1" dirty="0"/>
              <a:t>Пример заданий по математике 2</a:t>
            </a:r>
          </a:p>
          <a:p>
            <a:endParaRPr lang="ru-RU" sz="1100" dirty="0"/>
          </a:p>
        </p:txBody>
      </p:sp>
      <p:graphicFrame>
        <p:nvGraphicFramePr>
          <p:cNvPr id="14" name="Таблица 13"/>
          <p:cNvGraphicFramePr>
            <a:graphicFrameLocks noGrp="1"/>
          </p:cNvGraphicFramePr>
          <p:nvPr>
            <p:extLst>
              <p:ext uri="{D42A27DB-BD31-4B8C-83A1-F6EECF244321}">
                <p14:modId xmlns:p14="http://schemas.microsoft.com/office/powerpoint/2010/main" val="2453635130"/>
              </p:ext>
            </p:extLst>
          </p:nvPr>
        </p:nvGraphicFramePr>
        <p:xfrm>
          <a:off x="467544" y="6087689"/>
          <a:ext cx="7920879" cy="581671"/>
        </p:xfrm>
        <a:graphic>
          <a:graphicData uri="http://schemas.openxmlformats.org/drawingml/2006/table">
            <a:tbl>
              <a:tblPr>
                <a:tableStyleId>{5C22544A-7EE6-4342-B048-85BDC9FD1C3A}</a:tableStyleId>
              </a:tblPr>
              <a:tblGrid>
                <a:gridCol w="504056">
                  <a:extLst>
                    <a:ext uri="{9D8B030D-6E8A-4147-A177-3AD203B41FA5}">
                      <a16:colId xmlns:a16="http://schemas.microsoft.com/office/drawing/2014/main" val="20000"/>
                    </a:ext>
                  </a:extLst>
                </a:gridCol>
                <a:gridCol w="2088232">
                  <a:extLst>
                    <a:ext uri="{9D8B030D-6E8A-4147-A177-3AD203B41FA5}">
                      <a16:colId xmlns:a16="http://schemas.microsoft.com/office/drawing/2014/main" val="20001"/>
                    </a:ext>
                  </a:extLst>
                </a:gridCol>
                <a:gridCol w="432047">
                  <a:extLst>
                    <a:ext uri="{9D8B030D-6E8A-4147-A177-3AD203B41FA5}">
                      <a16:colId xmlns:a16="http://schemas.microsoft.com/office/drawing/2014/main" val="20002"/>
                    </a:ext>
                  </a:extLst>
                </a:gridCol>
                <a:gridCol w="4896544">
                  <a:extLst>
                    <a:ext uri="{9D8B030D-6E8A-4147-A177-3AD203B41FA5}">
                      <a16:colId xmlns:a16="http://schemas.microsoft.com/office/drawing/2014/main" val="20003"/>
                    </a:ext>
                  </a:extLst>
                </a:gridCol>
              </a:tblGrid>
              <a:tr h="273183">
                <a:tc>
                  <a:txBody>
                    <a:bodyPr/>
                    <a:lstStyle/>
                    <a:p>
                      <a:pPr marL="95250" marR="95250" algn="just">
                        <a:lnSpc>
                          <a:spcPts val="1275"/>
                        </a:lnSpc>
                        <a:spcBef>
                          <a:spcPts val="825"/>
                        </a:spcBef>
                        <a:spcAft>
                          <a:spcPts val="825"/>
                        </a:spcAft>
                      </a:pPr>
                      <a:r>
                        <a:rPr lang="ru-RU" sz="900">
                          <a:effectLst/>
                        </a:rPr>
                        <a:t> </a:t>
                      </a:r>
                      <a:endParaRPr lang="ru-RU" sz="900">
                        <a:solidFill>
                          <a:srgbClr val="000000"/>
                        </a:solidFill>
                        <a:effectLst/>
                        <a:latin typeface="Verdana"/>
                        <a:ea typeface="Times New Roman"/>
                        <a:cs typeface="Times New Roman"/>
                      </a:endParaRPr>
                    </a:p>
                  </a:txBody>
                  <a:tcPr marL="38100" marR="38100" marT="38100" marB="38100"/>
                </a:tc>
                <a:tc>
                  <a:txBody>
                    <a:bodyPr/>
                    <a:lstStyle/>
                    <a:p>
                      <a:r>
                        <a:rPr lang="ru-RU" sz="1000">
                          <a:effectLst/>
                        </a:rPr>
                        <a:t>событие или состояние 1 (причина)</a:t>
                      </a:r>
                      <a:endParaRPr lang="ru-RU" sz="1000">
                        <a:effectLst/>
                        <a:latin typeface="Times New Roman"/>
                        <a:ea typeface="Times New Roman"/>
                      </a:endParaRPr>
                    </a:p>
                  </a:txBody>
                  <a:tcPr marL="38100" marR="38100" marT="38100" marB="38100"/>
                </a:tc>
                <a:tc>
                  <a:txBody>
                    <a:bodyPr/>
                    <a:lstStyle/>
                    <a:p>
                      <a:r>
                        <a:rPr lang="ru-RU" sz="1000" dirty="0">
                          <a:effectLst/>
                        </a:rPr>
                        <a:t> </a:t>
                      </a:r>
                      <a:endParaRPr lang="ru-RU" sz="1000" dirty="0">
                        <a:effectLst/>
                        <a:latin typeface="Times New Roman"/>
                        <a:ea typeface="Times New Roman"/>
                      </a:endParaRPr>
                    </a:p>
                  </a:txBody>
                  <a:tcPr marL="38100" marR="38100" marT="38100" marB="38100"/>
                </a:tc>
                <a:tc>
                  <a:txBody>
                    <a:bodyPr/>
                    <a:lstStyle/>
                    <a:p>
                      <a:r>
                        <a:rPr lang="ru-RU" sz="1000">
                          <a:effectLst/>
                        </a:rPr>
                        <a:t>событие или состояние 2 (следствие)</a:t>
                      </a:r>
                      <a:endParaRPr lang="ru-RU" sz="1000">
                        <a:effectLst/>
                        <a:latin typeface="Times New Roman"/>
                        <a:ea typeface="Times New Roman"/>
                      </a:endParaRPr>
                    </a:p>
                  </a:txBody>
                  <a:tcPr marL="38100" marR="38100" marT="38100" marB="38100"/>
                </a:tc>
                <a:extLst>
                  <a:ext uri="{0D108BD9-81ED-4DB2-BD59-A6C34878D82A}">
                    <a16:rowId xmlns:a16="http://schemas.microsoft.com/office/drawing/2014/main" val="10000"/>
                  </a:ext>
                </a:extLst>
              </a:tr>
              <a:tr h="308488">
                <a:tc>
                  <a:txBody>
                    <a:bodyPr/>
                    <a:lstStyle/>
                    <a:p>
                      <a:pPr marL="95250" marR="95250" algn="just">
                        <a:lnSpc>
                          <a:spcPts val="1275"/>
                        </a:lnSpc>
                        <a:spcBef>
                          <a:spcPts val="825"/>
                        </a:spcBef>
                        <a:spcAft>
                          <a:spcPts val="825"/>
                        </a:spcAft>
                      </a:pPr>
                      <a:r>
                        <a:rPr lang="ru-RU" sz="900">
                          <a:effectLst/>
                        </a:rPr>
                        <a:t>Если</a:t>
                      </a:r>
                      <a:endParaRPr lang="ru-RU" sz="900">
                        <a:solidFill>
                          <a:srgbClr val="000000"/>
                        </a:solidFill>
                        <a:effectLst/>
                        <a:latin typeface="Verdana"/>
                        <a:ea typeface="Times New Roman"/>
                        <a:cs typeface="Times New Roman"/>
                      </a:endParaRPr>
                    </a:p>
                  </a:txBody>
                  <a:tcPr marL="38100" marR="38100" marT="38100" marB="38100"/>
                </a:tc>
                <a:tc>
                  <a:txBody>
                    <a:bodyPr/>
                    <a:lstStyle/>
                    <a:p>
                      <a:pPr marL="95250" marR="95250" algn="just">
                        <a:lnSpc>
                          <a:spcPts val="1275"/>
                        </a:lnSpc>
                        <a:spcBef>
                          <a:spcPts val="825"/>
                        </a:spcBef>
                        <a:spcAft>
                          <a:spcPts val="825"/>
                        </a:spcAft>
                      </a:pPr>
                      <a:r>
                        <a:rPr lang="ru-RU" sz="900">
                          <a:effectLst/>
                        </a:rPr>
                        <a:t>?</a:t>
                      </a:r>
                      <a:endParaRPr lang="ru-RU" sz="900">
                        <a:solidFill>
                          <a:srgbClr val="000000"/>
                        </a:solidFill>
                        <a:effectLst/>
                        <a:latin typeface="Verdana"/>
                        <a:ea typeface="Times New Roman"/>
                        <a:cs typeface="Times New Roman"/>
                      </a:endParaRPr>
                    </a:p>
                  </a:txBody>
                  <a:tcPr marL="38100" marR="38100" marT="38100" marB="38100"/>
                </a:tc>
                <a:tc>
                  <a:txBody>
                    <a:bodyPr/>
                    <a:lstStyle/>
                    <a:p>
                      <a:pPr marL="95250" marR="95250" algn="just">
                        <a:lnSpc>
                          <a:spcPts val="1275"/>
                        </a:lnSpc>
                        <a:spcBef>
                          <a:spcPts val="825"/>
                        </a:spcBef>
                        <a:spcAft>
                          <a:spcPts val="825"/>
                        </a:spcAft>
                      </a:pPr>
                      <a:r>
                        <a:rPr lang="ru-RU" sz="900" dirty="0">
                          <a:effectLst/>
                        </a:rPr>
                        <a:t>то</a:t>
                      </a:r>
                      <a:endParaRPr lang="ru-RU" sz="900" dirty="0">
                        <a:solidFill>
                          <a:srgbClr val="000000"/>
                        </a:solidFill>
                        <a:effectLst/>
                        <a:latin typeface="Verdana"/>
                        <a:ea typeface="Times New Roman"/>
                        <a:cs typeface="Times New Roman"/>
                      </a:endParaRPr>
                    </a:p>
                  </a:txBody>
                  <a:tcPr marL="38100" marR="38100" marT="38100" marB="38100"/>
                </a:tc>
                <a:tc>
                  <a:txBody>
                    <a:bodyPr/>
                    <a:lstStyle/>
                    <a:p>
                      <a:pPr marL="95250" marR="95250" algn="just">
                        <a:lnSpc>
                          <a:spcPts val="1275"/>
                        </a:lnSpc>
                        <a:spcBef>
                          <a:spcPts val="825"/>
                        </a:spcBef>
                        <a:spcAft>
                          <a:spcPts val="825"/>
                        </a:spcAft>
                      </a:pPr>
                      <a:r>
                        <a:rPr lang="ru-RU" sz="900" dirty="0">
                          <a:effectLst/>
                        </a:rPr>
                        <a:t>его площадь равна половине произведения катетов (т.е. двух меньших смежных сторон)</a:t>
                      </a:r>
                      <a:endParaRPr lang="ru-RU" sz="900" dirty="0">
                        <a:solidFill>
                          <a:srgbClr val="000000"/>
                        </a:solidFill>
                        <a:effectLst/>
                        <a:latin typeface="Verdana"/>
                        <a:ea typeface="Times New Roman"/>
                        <a:cs typeface="Times New Roman"/>
                      </a:endParaRPr>
                    </a:p>
                  </a:txBody>
                  <a:tcPr marL="38100" marR="38100" marT="38100" marB="38100"/>
                </a:tc>
                <a:extLst>
                  <a:ext uri="{0D108BD9-81ED-4DB2-BD59-A6C34878D82A}">
                    <a16:rowId xmlns:a16="http://schemas.microsoft.com/office/drawing/2014/main" val="10001"/>
                  </a:ext>
                </a:extLst>
              </a:tr>
            </a:tbl>
          </a:graphicData>
        </a:graphic>
      </p:graphicFrame>
      <p:sp>
        <p:nvSpPr>
          <p:cNvPr id="15" name="TextBox 14"/>
          <p:cNvSpPr txBox="1"/>
          <p:nvPr/>
        </p:nvSpPr>
        <p:spPr>
          <a:xfrm>
            <a:off x="6358267" y="3277685"/>
            <a:ext cx="2610465" cy="3016210"/>
          </a:xfrm>
          <a:prstGeom prst="rect">
            <a:avLst/>
          </a:prstGeom>
          <a:noFill/>
        </p:spPr>
        <p:txBody>
          <a:bodyPr wrap="square" rtlCol="0">
            <a:spAutoFit/>
          </a:bodyPr>
          <a:lstStyle/>
          <a:p>
            <a:r>
              <a:rPr lang="ru-RU" sz="1000" b="1" i="1" dirty="0"/>
              <a:t>Текст задания</a:t>
            </a:r>
          </a:p>
          <a:p>
            <a:r>
              <a:rPr lang="ru-RU" sz="1000" dirty="0"/>
              <a:t>Какими свойствами должен обладать треугольник, чтобы его площадь была равна половине произведения двух меньших смежных сторон?</a:t>
            </a:r>
          </a:p>
          <a:p>
            <a:r>
              <a:rPr lang="ru-RU" sz="1000" b="1" i="1" dirty="0"/>
              <a:t>Результат выполнения задания</a:t>
            </a:r>
          </a:p>
          <a:p>
            <a:pPr lvl="0"/>
            <a:r>
              <a:rPr lang="ru-RU" sz="1000" dirty="0"/>
              <a:t>«Если треугольник прямоугольный....» или </a:t>
            </a:r>
          </a:p>
          <a:p>
            <a:pPr lvl="0"/>
            <a:r>
              <a:rPr lang="ru-RU" sz="1000" dirty="0"/>
              <a:t>«Если из двух равных фигур можно сложить прямоугольник, то площадь каждой из них равна половине произведения смежных сторон этого прямоугольника» </a:t>
            </a:r>
          </a:p>
          <a:p>
            <a:r>
              <a:rPr lang="ru-RU" sz="1000" dirty="0"/>
              <a:t>Данный способ конструирования заданий дает больше возможностей, чем традиционный способ опроса материала. Оно заставляет задуматься о реальных ограничениях, наложенных моделью и о возможных обобщениях известных правил.</a:t>
            </a:r>
          </a:p>
          <a:p>
            <a:r>
              <a:rPr lang="ru-RU" sz="1000" dirty="0"/>
              <a:t> </a:t>
            </a:r>
          </a:p>
          <a:p>
            <a:endParaRPr lang="ru-RU" sz="1000" dirty="0"/>
          </a:p>
        </p:txBody>
      </p:sp>
      <p:sp>
        <p:nvSpPr>
          <p:cNvPr id="16" name="Управляющая кнопка: домой 15">
            <a:hlinkClick r:id="rId2" action="ppaction://hlinksldjump" highlightClick="1"/>
          </p:cNvPr>
          <p:cNvSpPr/>
          <p:nvPr/>
        </p:nvSpPr>
        <p:spPr>
          <a:xfrm>
            <a:off x="8100392" y="6093296"/>
            <a:ext cx="648072" cy="648072"/>
          </a:xfrm>
          <a:prstGeom prst="actionButtonHom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75346480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334" y="24674"/>
            <a:ext cx="9006162" cy="812038"/>
          </a:xfrm>
        </p:spPr>
        <p:txBody>
          <a:bodyPr>
            <a:normAutofit/>
          </a:bodyPr>
          <a:lstStyle/>
          <a:p>
            <a:pPr lvl="0"/>
            <a:r>
              <a:rPr kumimoji="0" lang="ru-RU" altLang="ru-RU" sz="2400" b="1" i="0" u="none" strike="noStrike" cap="none" normalizeH="0" baseline="0" dirty="0" smtClean="0">
                <a:ln>
                  <a:noFill/>
                </a:ln>
                <a:solidFill>
                  <a:schemeClr val="tx1"/>
                </a:solidFill>
                <a:effectLst/>
                <a:latin typeface="Times New Roman" pitchFamily="18" charset="0"/>
                <a:cs typeface="Times New Roman" pitchFamily="18" charset="0"/>
              </a:rPr>
              <a:t>Конструктор  «Совмещение противоположностей»</a:t>
            </a:r>
            <a:endParaRPr lang="ru-RU" sz="2400"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2096926306"/>
              </p:ext>
            </p:extLst>
          </p:nvPr>
        </p:nvGraphicFramePr>
        <p:xfrm>
          <a:off x="899592" y="1772816"/>
          <a:ext cx="6624736" cy="1104900"/>
        </p:xfrm>
        <a:graphic>
          <a:graphicData uri="http://schemas.openxmlformats.org/drawingml/2006/table">
            <a:tbl>
              <a:tblPr>
                <a:tableStyleId>{5C22544A-7EE6-4342-B048-85BDC9FD1C3A}</a:tableStyleId>
              </a:tblPr>
              <a:tblGrid>
                <a:gridCol w="1388554">
                  <a:extLst>
                    <a:ext uri="{9D8B030D-6E8A-4147-A177-3AD203B41FA5}">
                      <a16:colId xmlns:a16="http://schemas.microsoft.com/office/drawing/2014/main" val="20000"/>
                    </a:ext>
                  </a:extLst>
                </a:gridCol>
                <a:gridCol w="2961965">
                  <a:extLst>
                    <a:ext uri="{9D8B030D-6E8A-4147-A177-3AD203B41FA5}">
                      <a16:colId xmlns:a16="http://schemas.microsoft.com/office/drawing/2014/main" val="20001"/>
                    </a:ext>
                  </a:extLst>
                </a:gridCol>
                <a:gridCol w="2274217">
                  <a:extLst>
                    <a:ext uri="{9D8B030D-6E8A-4147-A177-3AD203B41FA5}">
                      <a16:colId xmlns:a16="http://schemas.microsoft.com/office/drawing/2014/main" val="20002"/>
                    </a:ext>
                  </a:extLst>
                </a:gridCol>
              </a:tblGrid>
              <a:tr h="0">
                <a:tc>
                  <a:txBody>
                    <a:bodyPr/>
                    <a:lstStyle/>
                    <a:p>
                      <a:r>
                        <a:rPr lang="ru-RU" sz="1000" dirty="0">
                          <a:effectLst/>
                        </a:rPr>
                        <a:t>Элемент (объект)</a:t>
                      </a:r>
                      <a:endParaRPr lang="ru-RU" sz="1000" dirty="0">
                        <a:effectLst/>
                        <a:latin typeface="Times New Roman"/>
                        <a:ea typeface="Times New Roman"/>
                      </a:endParaRPr>
                    </a:p>
                  </a:txBody>
                  <a:tcPr marL="38100" marR="38100" marT="38100" marB="38100"/>
                </a:tc>
                <a:tc>
                  <a:txBody>
                    <a:bodyPr/>
                    <a:lstStyle/>
                    <a:p>
                      <a:r>
                        <a:rPr lang="ru-RU" sz="1000">
                          <a:effectLst/>
                        </a:rPr>
                        <a:t>Разрешение (противоположные / разные) значения признака</a:t>
                      </a:r>
                      <a:endParaRPr lang="ru-RU" sz="1000">
                        <a:effectLst/>
                        <a:latin typeface="Times New Roman"/>
                        <a:ea typeface="Times New Roman"/>
                      </a:endParaRPr>
                    </a:p>
                  </a:txBody>
                  <a:tcPr marL="38100" marR="38100" marT="38100" marB="38100"/>
                </a:tc>
                <a:tc>
                  <a:txBody>
                    <a:bodyPr/>
                    <a:lstStyle/>
                    <a:p>
                      <a:r>
                        <a:rPr lang="ru-RU" sz="1000">
                          <a:effectLst/>
                        </a:rPr>
                        <a:t>опора для разрешения противоречия</a:t>
                      </a:r>
                      <a:endParaRPr lang="ru-RU" sz="1000">
                        <a:effectLst/>
                        <a:latin typeface="Times New Roman"/>
                        <a:ea typeface="Times New Roman"/>
                      </a:endParaRPr>
                    </a:p>
                  </a:txBody>
                  <a:tcPr marL="38100" marR="38100" marT="38100" marB="38100"/>
                </a:tc>
                <a:extLst>
                  <a:ext uri="{0D108BD9-81ED-4DB2-BD59-A6C34878D82A}">
                    <a16:rowId xmlns:a16="http://schemas.microsoft.com/office/drawing/2014/main" val="10000"/>
                  </a:ext>
                </a:extLst>
              </a:tr>
              <a:tr h="0">
                <a:tc>
                  <a:txBody>
                    <a:bodyPr/>
                    <a:lstStyle/>
                    <a:p>
                      <a:pPr marL="95250" marR="95250" algn="ctr">
                        <a:lnSpc>
                          <a:spcPts val="1275"/>
                        </a:lnSpc>
                        <a:spcBef>
                          <a:spcPts val="825"/>
                        </a:spcBef>
                        <a:spcAft>
                          <a:spcPts val="825"/>
                        </a:spcAft>
                      </a:pPr>
                      <a:r>
                        <a:rPr lang="ru-RU" sz="900" dirty="0">
                          <a:effectLst/>
                        </a:rPr>
                        <a:t>+</a:t>
                      </a:r>
                      <a:endParaRPr lang="ru-RU" sz="900" dirty="0">
                        <a:solidFill>
                          <a:srgbClr val="000000"/>
                        </a:solidFill>
                        <a:effectLst/>
                        <a:latin typeface="Verdana"/>
                        <a:ea typeface="Times New Roman"/>
                        <a:cs typeface="Times New Roman"/>
                      </a:endParaRPr>
                    </a:p>
                  </a:txBody>
                  <a:tcPr marL="38100" marR="38100" marT="38100" marB="38100"/>
                </a:tc>
                <a:tc>
                  <a:txBody>
                    <a:bodyPr/>
                    <a:lstStyle/>
                    <a:p>
                      <a:pPr marL="95250" marR="95250" algn="ctr">
                        <a:lnSpc>
                          <a:spcPts val="1275"/>
                        </a:lnSpc>
                        <a:spcBef>
                          <a:spcPts val="825"/>
                        </a:spcBef>
                        <a:spcAft>
                          <a:spcPts val="825"/>
                        </a:spcAft>
                      </a:pPr>
                      <a:r>
                        <a:rPr lang="ru-RU" sz="900">
                          <a:effectLst/>
                        </a:rPr>
                        <a:t>+</a:t>
                      </a:r>
                      <a:endParaRPr lang="ru-RU" sz="900">
                        <a:solidFill>
                          <a:srgbClr val="000000"/>
                        </a:solidFill>
                        <a:effectLst/>
                        <a:latin typeface="Verdana"/>
                        <a:ea typeface="Times New Roman"/>
                        <a:cs typeface="Times New Roman"/>
                      </a:endParaRPr>
                    </a:p>
                  </a:txBody>
                  <a:tcPr marL="38100" marR="38100" marT="38100" marB="38100"/>
                </a:tc>
                <a:tc>
                  <a:txBody>
                    <a:bodyPr/>
                    <a:lstStyle/>
                    <a:p>
                      <a:pPr marL="95250" marR="95250" algn="ctr">
                        <a:lnSpc>
                          <a:spcPts val="1275"/>
                        </a:lnSpc>
                        <a:spcBef>
                          <a:spcPts val="825"/>
                        </a:spcBef>
                        <a:spcAft>
                          <a:spcPts val="825"/>
                        </a:spcAft>
                      </a:pPr>
                      <a:r>
                        <a:rPr lang="ru-RU" sz="900">
                          <a:effectLst/>
                        </a:rPr>
                        <a:t>?</a:t>
                      </a:r>
                      <a:endParaRPr lang="ru-RU" sz="900">
                        <a:solidFill>
                          <a:srgbClr val="000000"/>
                        </a:solidFill>
                        <a:effectLst/>
                        <a:latin typeface="Verdana"/>
                        <a:ea typeface="Times New Roman"/>
                        <a:cs typeface="Times New Roman"/>
                      </a:endParaRPr>
                    </a:p>
                  </a:txBody>
                  <a:tcPr marL="38100" marR="38100" marT="38100" marB="38100"/>
                </a:tc>
                <a:extLst>
                  <a:ext uri="{0D108BD9-81ED-4DB2-BD59-A6C34878D82A}">
                    <a16:rowId xmlns:a16="http://schemas.microsoft.com/office/drawing/2014/main" val="10001"/>
                  </a:ext>
                </a:extLst>
              </a:tr>
              <a:tr h="0">
                <a:tc>
                  <a:txBody>
                    <a:bodyPr/>
                    <a:lstStyle/>
                    <a:p>
                      <a:pPr marL="95250" marR="95250" algn="ctr">
                        <a:lnSpc>
                          <a:spcPts val="1275"/>
                        </a:lnSpc>
                        <a:spcBef>
                          <a:spcPts val="825"/>
                        </a:spcBef>
                        <a:spcAft>
                          <a:spcPts val="825"/>
                        </a:spcAft>
                      </a:pPr>
                      <a:r>
                        <a:rPr lang="ru-RU" sz="900">
                          <a:effectLst/>
                        </a:rPr>
                        <a:t>?</a:t>
                      </a:r>
                      <a:endParaRPr lang="ru-RU" sz="900">
                        <a:solidFill>
                          <a:srgbClr val="000000"/>
                        </a:solidFill>
                        <a:effectLst/>
                        <a:latin typeface="Verdana"/>
                        <a:ea typeface="Times New Roman"/>
                        <a:cs typeface="Times New Roman"/>
                      </a:endParaRPr>
                    </a:p>
                  </a:txBody>
                  <a:tcPr marL="38100" marR="38100" marT="38100" marB="38100"/>
                </a:tc>
                <a:tc>
                  <a:txBody>
                    <a:bodyPr/>
                    <a:lstStyle/>
                    <a:p>
                      <a:pPr marL="95250" marR="95250" algn="ctr">
                        <a:lnSpc>
                          <a:spcPts val="1275"/>
                        </a:lnSpc>
                        <a:spcBef>
                          <a:spcPts val="825"/>
                        </a:spcBef>
                        <a:spcAft>
                          <a:spcPts val="825"/>
                        </a:spcAft>
                      </a:pPr>
                      <a:r>
                        <a:rPr lang="ru-RU" sz="900">
                          <a:effectLst/>
                        </a:rPr>
                        <a:t>+</a:t>
                      </a:r>
                      <a:endParaRPr lang="ru-RU" sz="900">
                        <a:solidFill>
                          <a:srgbClr val="000000"/>
                        </a:solidFill>
                        <a:effectLst/>
                        <a:latin typeface="Verdana"/>
                        <a:ea typeface="Times New Roman"/>
                        <a:cs typeface="Times New Roman"/>
                      </a:endParaRPr>
                    </a:p>
                  </a:txBody>
                  <a:tcPr marL="38100" marR="38100" marT="38100" marB="38100"/>
                </a:tc>
                <a:tc>
                  <a:txBody>
                    <a:bodyPr/>
                    <a:lstStyle/>
                    <a:p>
                      <a:pPr marL="95250" marR="95250" algn="ctr">
                        <a:lnSpc>
                          <a:spcPts val="1275"/>
                        </a:lnSpc>
                        <a:spcBef>
                          <a:spcPts val="825"/>
                        </a:spcBef>
                        <a:spcAft>
                          <a:spcPts val="825"/>
                        </a:spcAft>
                      </a:pPr>
                      <a:r>
                        <a:rPr lang="ru-RU" sz="900">
                          <a:effectLst/>
                        </a:rPr>
                        <a:t>+</a:t>
                      </a:r>
                      <a:endParaRPr lang="ru-RU" sz="900">
                        <a:solidFill>
                          <a:srgbClr val="000000"/>
                        </a:solidFill>
                        <a:effectLst/>
                        <a:latin typeface="Verdana"/>
                        <a:ea typeface="Times New Roman"/>
                        <a:cs typeface="Times New Roman"/>
                      </a:endParaRPr>
                    </a:p>
                  </a:txBody>
                  <a:tcPr marL="38100" marR="38100" marT="38100" marB="38100"/>
                </a:tc>
                <a:extLst>
                  <a:ext uri="{0D108BD9-81ED-4DB2-BD59-A6C34878D82A}">
                    <a16:rowId xmlns:a16="http://schemas.microsoft.com/office/drawing/2014/main" val="10002"/>
                  </a:ext>
                </a:extLst>
              </a:tr>
              <a:tr h="0">
                <a:tc>
                  <a:txBody>
                    <a:bodyPr/>
                    <a:lstStyle/>
                    <a:p>
                      <a:pPr marL="95250" marR="95250" algn="ctr">
                        <a:lnSpc>
                          <a:spcPts val="1275"/>
                        </a:lnSpc>
                        <a:spcBef>
                          <a:spcPts val="825"/>
                        </a:spcBef>
                        <a:spcAft>
                          <a:spcPts val="825"/>
                        </a:spcAft>
                      </a:pPr>
                      <a:r>
                        <a:rPr lang="ru-RU" sz="900">
                          <a:effectLst/>
                        </a:rPr>
                        <a:t>+</a:t>
                      </a:r>
                      <a:endParaRPr lang="ru-RU" sz="900">
                        <a:solidFill>
                          <a:srgbClr val="000000"/>
                        </a:solidFill>
                        <a:effectLst/>
                        <a:latin typeface="Verdana"/>
                        <a:ea typeface="Times New Roman"/>
                        <a:cs typeface="Times New Roman"/>
                      </a:endParaRPr>
                    </a:p>
                  </a:txBody>
                  <a:tcPr marL="38100" marR="38100" marT="38100" marB="38100"/>
                </a:tc>
                <a:tc>
                  <a:txBody>
                    <a:bodyPr/>
                    <a:lstStyle/>
                    <a:p>
                      <a:pPr marL="95250" marR="95250" algn="ctr">
                        <a:lnSpc>
                          <a:spcPts val="1275"/>
                        </a:lnSpc>
                        <a:spcBef>
                          <a:spcPts val="825"/>
                        </a:spcBef>
                        <a:spcAft>
                          <a:spcPts val="825"/>
                        </a:spcAft>
                      </a:pPr>
                      <a:r>
                        <a:rPr lang="ru-RU" sz="900">
                          <a:effectLst/>
                        </a:rPr>
                        <a:t>?</a:t>
                      </a:r>
                      <a:endParaRPr lang="ru-RU" sz="900">
                        <a:solidFill>
                          <a:srgbClr val="000000"/>
                        </a:solidFill>
                        <a:effectLst/>
                        <a:latin typeface="Verdana"/>
                        <a:ea typeface="Times New Roman"/>
                        <a:cs typeface="Times New Roman"/>
                      </a:endParaRPr>
                    </a:p>
                  </a:txBody>
                  <a:tcPr marL="38100" marR="38100" marT="38100" marB="38100"/>
                </a:tc>
                <a:tc>
                  <a:txBody>
                    <a:bodyPr/>
                    <a:lstStyle/>
                    <a:p>
                      <a:pPr marL="95250" marR="95250" algn="ctr">
                        <a:lnSpc>
                          <a:spcPts val="1275"/>
                        </a:lnSpc>
                        <a:spcBef>
                          <a:spcPts val="825"/>
                        </a:spcBef>
                        <a:spcAft>
                          <a:spcPts val="825"/>
                        </a:spcAft>
                      </a:pPr>
                      <a:r>
                        <a:rPr lang="ru-RU" sz="900" dirty="0">
                          <a:effectLst/>
                        </a:rPr>
                        <a:t>+</a:t>
                      </a:r>
                      <a:endParaRPr lang="ru-RU" sz="900" dirty="0">
                        <a:solidFill>
                          <a:srgbClr val="000000"/>
                        </a:solidFill>
                        <a:effectLst/>
                        <a:latin typeface="Verdana"/>
                        <a:ea typeface="Times New Roman"/>
                        <a:cs typeface="Times New Roman"/>
                      </a:endParaRPr>
                    </a:p>
                  </a:txBody>
                  <a:tcPr marL="38100" marR="38100" marT="38100" marB="38100"/>
                </a:tc>
                <a:extLst>
                  <a:ext uri="{0D108BD9-81ED-4DB2-BD59-A6C34878D82A}">
                    <a16:rowId xmlns:a16="http://schemas.microsoft.com/office/drawing/2014/main" val="10003"/>
                  </a:ext>
                </a:extLst>
              </a:tr>
            </a:tbl>
          </a:graphicData>
        </a:graphic>
      </p:graphicFrame>
      <p:graphicFrame>
        <p:nvGraphicFramePr>
          <p:cNvPr id="5" name="Таблица 4"/>
          <p:cNvGraphicFramePr>
            <a:graphicFrameLocks noGrp="1"/>
          </p:cNvGraphicFramePr>
          <p:nvPr>
            <p:extLst>
              <p:ext uri="{D42A27DB-BD31-4B8C-83A1-F6EECF244321}">
                <p14:modId xmlns:p14="http://schemas.microsoft.com/office/powerpoint/2010/main" val="211851824"/>
              </p:ext>
            </p:extLst>
          </p:nvPr>
        </p:nvGraphicFramePr>
        <p:xfrm>
          <a:off x="1043608" y="4293096"/>
          <a:ext cx="6192688" cy="469900"/>
        </p:xfrm>
        <a:graphic>
          <a:graphicData uri="http://schemas.openxmlformats.org/drawingml/2006/table">
            <a:tbl>
              <a:tblPr>
                <a:tableStyleId>{5C22544A-7EE6-4342-B048-85BDC9FD1C3A}</a:tableStyleId>
              </a:tblPr>
              <a:tblGrid>
                <a:gridCol w="1247607">
                  <a:extLst>
                    <a:ext uri="{9D8B030D-6E8A-4147-A177-3AD203B41FA5}">
                      <a16:colId xmlns:a16="http://schemas.microsoft.com/office/drawing/2014/main" val="20000"/>
                    </a:ext>
                  </a:extLst>
                </a:gridCol>
                <a:gridCol w="2493569">
                  <a:extLst>
                    <a:ext uri="{9D8B030D-6E8A-4147-A177-3AD203B41FA5}">
                      <a16:colId xmlns:a16="http://schemas.microsoft.com/office/drawing/2014/main" val="20001"/>
                    </a:ext>
                  </a:extLst>
                </a:gridCol>
                <a:gridCol w="2451512">
                  <a:extLst>
                    <a:ext uri="{9D8B030D-6E8A-4147-A177-3AD203B41FA5}">
                      <a16:colId xmlns:a16="http://schemas.microsoft.com/office/drawing/2014/main" val="20002"/>
                    </a:ext>
                  </a:extLst>
                </a:gridCol>
              </a:tblGrid>
              <a:tr h="156632">
                <a:tc>
                  <a:txBody>
                    <a:bodyPr/>
                    <a:lstStyle/>
                    <a:p>
                      <a:r>
                        <a:rPr lang="ru-RU" sz="1000" dirty="0">
                          <a:effectLst/>
                        </a:rPr>
                        <a:t>Элемент (объект)</a:t>
                      </a:r>
                      <a:endParaRPr lang="ru-RU" sz="1000" dirty="0">
                        <a:effectLst/>
                        <a:latin typeface="Times New Roman"/>
                        <a:ea typeface="Times New Roman"/>
                      </a:endParaRPr>
                    </a:p>
                  </a:txBody>
                  <a:tcPr marL="38100" marR="38100" marT="38100" marB="38100"/>
                </a:tc>
                <a:tc>
                  <a:txBody>
                    <a:bodyPr/>
                    <a:lstStyle/>
                    <a:p>
                      <a:r>
                        <a:rPr lang="ru-RU" sz="1000">
                          <a:effectLst/>
                        </a:rPr>
                        <a:t>Совмещенные противоположности</a:t>
                      </a:r>
                      <a:endParaRPr lang="ru-RU" sz="1000">
                        <a:effectLst/>
                        <a:latin typeface="Times New Roman"/>
                        <a:ea typeface="Times New Roman"/>
                      </a:endParaRPr>
                    </a:p>
                  </a:txBody>
                  <a:tcPr marL="38100" marR="38100" marT="38100" marB="38100"/>
                </a:tc>
                <a:tc>
                  <a:txBody>
                    <a:bodyPr/>
                    <a:lstStyle/>
                    <a:p>
                      <a:r>
                        <a:rPr lang="ru-RU" sz="1000">
                          <a:effectLst/>
                        </a:rPr>
                        <a:t>Способ совмещения</a:t>
                      </a:r>
                      <a:endParaRPr lang="ru-RU" sz="1000">
                        <a:effectLst/>
                        <a:latin typeface="Times New Roman"/>
                        <a:ea typeface="Times New Roman"/>
                      </a:endParaRPr>
                    </a:p>
                  </a:txBody>
                  <a:tcPr marL="38100" marR="38100" marT="38100" marB="38100"/>
                </a:tc>
                <a:extLst>
                  <a:ext uri="{0D108BD9-81ED-4DB2-BD59-A6C34878D82A}">
                    <a16:rowId xmlns:a16="http://schemas.microsoft.com/office/drawing/2014/main" val="10000"/>
                  </a:ext>
                </a:extLst>
              </a:tr>
              <a:tr h="156806">
                <a:tc>
                  <a:txBody>
                    <a:bodyPr/>
                    <a:lstStyle/>
                    <a:p>
                      <a:pPr marL="95250" marR="95250" algn="just">
                        <a:lnSpc>
                          <a:spcPts val="1275"/>
                        </a:lnSpc>
                        <a:spcBef>
                          <a:spcPts val="825"/>
                        </a:spcBef>
                        <a:spcAft>
                          <a:spcPts val="825"/>
                        </a:spcAft>
                      </a:pPr>
                      <a:r>
                        <a:rPr lang="ru-RU" sz="900">
                          <a:effectLst/>
                        </a:rPr>
                        <a:t>?</a:t>
                      </a:r>
                      <a:endParaRPr lang="ru-RU" sz="900">
                        <a:solidFill>
                          <a:srgbClr val="000000"/>
                        </a:solidFill>
                        <a:effectLst/>
                        <a:latin typeface="Verdana"/>
                        <a:ea typeface="Times New Roman"/>
                        <a:cs typeface="Times New Roman"/>
                      </a:endParaRPr>
                    </a:p>
                  </a:txBody>
                  <a:tcPr marL="38100" marR="38100" marT="38100" marB="38100"/>
                </a:tc>
                <a:tc>
                  <a:txBody>
                    <a:bodyPr/>
                    <a:lstStyle/>
                    <a:p>
                      <a:r>
                        <a:rPr lang="ru-RU" sz="1000">
                          <a:effectLst/>
                        </a:rPr>
                        <a:t>круг и прямоугольник</a:t>
                      </a:r>
                      <a:endParaRPr lang="ru-RU" sz="1000">
                        <a:effectLst/>
                        <a:latin typeface="Times New Roman"/>
                        <a:ea typeface="Times New Roman"/>
                      </a:endParaRPr>
                    </a:p>
                  </a:txBody>
                  <a:tcPr marL="38100" marR="38100" marT="38100" marB="38100"/>
                </a:tc>
                <a:tc>
                  <a:txBody>
                    <a:bodyPr/>
                    <a:lstStyle/>
                    <a:p>
                      <a:r>
                        <a:rPr lang="ru-RU" sz="1000" dirty="0">
                          <a:effectLst/>
                        </a:rPr>
                        <a:t>Сверху круг, спереди – прямоугольник.</a:t>
                      </a:r>
                      <a:endParaRPr lang="ru-RU" sz="1000" dirty="0">
                        <a:effectLst/>
                        <a:latin typeface="Times New Roman"/>
                        <a:ea typeface="Times New Roman"/>
                      </a:endParaRPr>
                    </a:p>
                  </a:txBody>
                  <a:tcPr marL="38100" marR="38100" marT="38100" marB="38100"/>
                </a:tc>
                <a:extLst>
                  <a:ext uri="{0D108BD9-81ED-4DB2-BD59-A6C34878D82A}">
                    <a16:rowId xmlns:a16="http://schemas.microsoft.com/office/drawing/2014/main" val="10001"/>
                  </a:ext>
                </a:extLst>
              </a:tr>
            </a:tbl>
          </a:graphicData>
        </a:graphic>
      </p:graphicFrame>
      <p:graphicFrame>
        <p:nvGraphicFramePr>
          <p:cNvPr id="6" name="Таблица 5"/>
          <p:cNvGraphicFramePr>
            <a:graphicFrameLocks noGrp="1"/>
          </p:cNvGraphicFramePr>
          <p:nvPr>
            <p:extLst>
              <p:ext uri="{D42A27DB-BD31-4B8C-83A1-F6EECF244321}">
                <p14:modId xmlns:p14="http://schemas.microsoft.com/office/powerpoint/2010/main" val="565879607"/>
              </p:ext>
            </p:extLst>
          </p:nvPr>
        </p:nvGraphicFramePr>
        <p:xfrm>
          <a:off x="1187624" y="5382096"/>
          <a:ext cx="5431771" cy="711200"/>
        </p:xfrm>
        <a:graphic>
          <a:graphicData uri="http://schemas.openxmlformats.org/drawingml/2006/table">
            <a:tbl>
              <a:tblPr>
                <a:tableStyleId>{5C22544A-7EE6-4342-B048-85BDC9FD1C3A}</a:tableStyleId>
              </a:tblPr>
              <a:tblGrid>
                <a:gridCol w="1152144">
                  <a:extLst>
                    <a:ext uri="{9D8B030D-6E8A-4147-A177-3AD203B41FA5}">
                      <a16:colId xmlns:a16="http://schemas.microsoft.com/office/drawing/2014/main" val="20000"/>
                    </a:ext>
                  </a:extLst>
                </a:gridCol>
                <a:gridCol w="2386584">
                  <a:extLst>
                    <a:ext uri="{9D8B030D-6E8A-4147-A177-3AD203B41FA5}">
                      <a16:colId xmlns:a16="http://schemas.microsoft.com/office/drawing/2014/main" val="20001"/>
                    </a:ext>
                  </a:extLst>
                </a:gridCol>
                <a:gridCol w="1893043">
                  <a:extLst>
                    <a:ext uri="{9D8B030D-6E8A-4147-A177-3AD203B41FA5}">
                      <a16:colId xmlns:a16="http://schemas.microsoft.com/office/drawing/2014/main" val="20002"/>
                    </a:ext>
                  </a:extLst>
                </a:gridCol>
              </a:tblGrid>
              <a:tr h="0">
                <a:tc>
                  <a:txBody>
                    <a:bodyPr/>
                    <a:lstStyle/>
                    <a:p>
                      <a:r>
                        <a:rPr lang="ru-RU" sz="1000" dirty="0">
                          <a:effectLst/>
                        </a:rPr>
                        <a:t>Элемент (объект)</a:t>
                      </a:r>
                      <a:endParaRPr lang="ru-RU" sz="1000" dirty="0">
                        <a:effectLst/>
                        <a:latin typeface="Times New Roman"/>
                        <a:ea typeface="Times New Roman"/>
                      </a:endParaRPr>
                    </a:p>
                  </a:txBody>
                  <a:tcPr marL="38100" marR="38100" marT="38100" marB="38100"/>
                </a:tc>
                <a:tc>
                  <a:txBody>
                    <a:bodyPr/>
                    <a:lstStyle/>
                    <a:p>
                      <a:r>
                        <a:rPr lang="ru-RU" sz="1000">
                          <a:effectLst/>
                        </a:rPr>
                        <a:t>Совмещенные противоположности</a:t>
                      </a:r>
                      <a:endParaRPr lang="ru-RU" sz="1000">
                        <a:effectLst/>
                        <a:latin typeface="Times New Roman"/>
                        <a:ea typeface="Times New Roman"/>
                      </a:endParaRPr>
                    </a:p>
                  </a:txBody>
                  <a:tcPr marL="38100" marR="38100" marT="38100" marB="38100"/>
                </a:tc>
                <a:tc>
                  <a:txBody>
                    <a:bodyPr/>
                    <a:lstStyle/>
                    <a:p>
                      <a:r>
                        <a:rPr lang="ru-RU" sz="1000">
                          <a:effectLst/>
                        </a:rPr>
                        <a:t>Способ совмещения</a:t>
                      </a:r>
                      <a:endParaRPr lang="ru-RU" sz="1000">
                        <a:effectLst/>
                        <a:latin typeface="Times New Roman"/>
                        <a:ea typeface="Times New Roman"/>
                      </a:endParaRPr>
                    </a:p>
                  </a:txBody>
                  <a:tcPr marL="38100" marR="38100" marT="38100" marB="38100"/>
                </a:tc>
                <a:extLst>
                  <a:ext uri="{0D108BD9-81ED-4DB2-BD59-A6C34878D82A}">
                    <a16:rowId xmlns:a16="http://schemas.microsoft.com/office/drawing/2014/main" val="10000"/>
                  </a:ext>
                </a:extLst>
              </a:tr>
              <a:tr h="0">
                <a:tc>
                  <a:txBody>
                    <a:bodyPr/>
                    <a:lstStyle/>
                    <a:p>
                      <a:pPr marL="95250" marR="95250" algn="just">
                        <a:lnSpc>
                          <a:spcPts val="1275"/>
                        </a:lnSpc>
                        <a:spcBef>
                          <a:spcPts val="825"/>
                        </a:spcBef>
                        <a:spcAft>
                          <a:spcPts val="825"/>
                        </a:spcAft>
                      </a:pPr>
                      <a:r>
                        <a:rPr lang="ru-RU" sz="900" dirty="0">
                          <a:effectLst/>
                        </a:rPr>
                        <a:t>?</a:t>
                      </a:r>
                      <a:endParaRPr lang="ru-RU" sz="900" dirty="0">
                        <a:solidFill>
                          <a:srgbClr val="000000"/>
                        </a:solidFill>
                        <a:effectLst/>
                        <a:latin typeface="Verdana"/>
                        <a:ea typeface="Times New Roman"/>
                        <a:cs typeface="Times New Roman"/>
                      </a:endParaRPr>
                    </a:p>
                  </a:txBody>
                  <a:tcPr marL="38100" marR="38100" marT="38100" marB="38100"/>
                </a:tc>
                <a:tc>
                  <a:txBody>
                    <a:bodyPr/>
                    <a:lstStyle/>
                    <a:p>
                      <a:pPr marL="95250" marR="95250" algn="just">
                        <a:lnSpc>
                          <a:spcPts val="1275"/>
                        </a:lnSpc>
                        <a:spcBef>
                          <a:spcPts val="825"/>
                        </a:spcBef>
                        <a:spcAft>
                          <a:spcPts val="825"/>
                        </a:spcAft>
                      </a:pPr>
                      <a:r>
                        <a:rPr lang="ru-RU" sz="900">
                          <a:effectLst/>
                        </a:rPr>
                        <a:t>!</a:t>
                      </a:r>
                      <a:endParaRPr lang="ru-RU" sz="900">
                        <a:solidFill>
                          <a:srgbClr val="000000"/>
                        </a:solidFill>
                        <a:effectLst/>
                        <a:latin typeface="Verdana"/>
                        <a:ea typeface="Times New Roman"/>
                        <a:cs typeface="Times New Roman"/>
                      </a:endParaRPr>
                    </a:p>
                  </a:txBody>
                  <a:tcPr marL="38100" marR="38100" marT="38100" marB="38100"/>
                </a:tc>
                <a:tc>
                  <a:txBody>
                    <a:bodyPr/>
                    <a:lstStyle/>
                    <a:p>
                      <a:pPr marL="95250" marR="95250" algn="just">
                        <a:lnSpc>
                          <a:spcPts val="1275"/>
                        </a:lnSpc>
                        <a:spcBef>
                          <a:spcPts val="825"/>
                        </a:spcBef>
                        <a:spcAft>
                          <a:spcPts val="825"/>
                        </a:spcAft>
                      </a:pPr>
                      <a:r>
                        <a:rPr lang="ru-RU" sz="900">
                          <a:effectLst/>
                        </a:rPr>
                        <a:t>!</a:t>
                      </a:r>
                      <a:endParaRPr lang="ru-RU" sz="900">
                        <a:solidFill>
                          <a:srgbClr val="000000"/>
                        </a:solidFill>
                        <a:effectLst/>
                        <a:latin typeface="Verdana"/>
                        <a:ea typeface="Times New Roman"/>
                        <a:cs typeface="Times New Roman"/>
                      </a:endParaRPr>
                    </a:p>
                  </a:txBody>
                  <a:tcPr marL="38100" marR="38100" marT="38100" marB="38100"/>
                </a:tc>
                <a:extLst>
                  <a:ext uri="{0D108BD9-81ED-4DB2-BD59-A6C34878D82A}">
                    <a16:rowId xmlns:a16="http://schemas.microsoft.com/office/drawing/2014/main" val="10001"/>
                  </a:ext>
                </a:extLst>
              </a:tr>
              <a:tr h="0">
                <a:tc>
                  <a:txBody>
                    <a:bodyPr/>
                    <a:lstStyle/>
                    <a:p>
                      <a:pPr marL="95250" marR="95250" algn="just">
                        <a:lnSpc>
                          <a:spcPts val="1275"/>
                        </a:lnSpc>
                        <a:spcBef>
                          <a:spcPts val="825"/>
                        </a:spcBef>
                        <a:spcAft>
                          <a:spcPts val="825"/>
                        </a:spcAft>
                      </a:pPr>
                      <a:r>
                        <a:rPr lang="ru-RU" sz="900">
                          <a:effectLst/>
                        </a:rPr>
                        <a:t>цилиндр</a:t>
                      </a:r>
                      <a:endParaRPr lang="ru-RU" sz="900">
                        <a:solidFill>
                          <a:srgbClr val="000000"/>
                        </a:solidFill>
                        <a:effectLst/>
                        <a:latin typeface="Verdana"/>
                        <a:ea typeface="Times New Roman"/>
                        <a:cs typeface="Times New Roman"/>
                      </a:endParaRPr>
                    </a:p>
                  </a:txBody>
                  <a:tcPr marL="38100" marR="38100" marT="38100" marB="38100"/>
                </a:tc>
                <a:tc>
                  <a:txBody>
                    <a:bodyPr/>
                    <a:lstStyle/>
                    <a:p>
                      <a:pPr marL="95250" marR="95250" algn="just">
                        <a:lnSpc>
                          <a:spcPts val="1275"/>
                        </a:lnSpc>
                        <a:spcBef>
                          <a:spcPts val="825"/>
                        </a:spcBef>
                        <a:spcAft>
                          <a:spcPts val="825"/>
                        </a:spcAft>
                      </a:pPr>
                      <a:r>
                        <a:rPr lang="ru-RU" sz="900">
                          <a:effectLst/>
                        </a:rPr>
                        <a:t>круг и прямоугольник</a:t>
                      </a:r>
                      <a:endParaRPr lang="ru-RU" sz="900">
                        <a:solidFill>
                          <a:srgbClr val="000000"/>
                        </a:solidFill>
                        <a:effectLst/>
                        <a:latin typeface="Verdana"/>
                        <a:ea typeface="Times New Roman"/>
                        <a:cs typeface="Times New Roman"/>
                      </a:endParaRPr>
                    </a:p>
                  </a:txBody>
                  <a:tcPr marL="38100" marR="38100" marT="38100" marB="38100"/>
                </a:tc>
                <a:tc>
                  <a:txBody>
                    <a:bodyPr/>
                    <a:lstStyle/>
                    <a:p>
                      <a:pPr marL="95250" marR="95250" algn="just">
                        <a:lnSpc>
                          <a:spcPts val="1275"/>
                        </a:lnSpc>
                        <a:spcBef>
                          <a:spcPts val="825"/>
                        </a:spcBef>
                        <a:spcAft>
                          <a:spcPts val="825"/>
                        </a:spcAft>
                      </a:pPr>
                      <a:r>
                        <a:rPr lang="ru-RU" sz="900" dirty="0">
                          <a:effectLst/>
                        </a:rPr>
                        <a:t>?</a:t>
                      </a:r>
                      <a:endParaRPr lang="ru-RU" sz="900" dirty="0">
                        <a:solidFill>
                          <a:srgbClr val="000000"/>
                        </a:solidFill>
                        <a:effectLst/>
                        <a:latin typeface="Verdana"/>
                        <a:ea typeface="Times New Roman"/>
                        <a:cs typeface="Times New Roman"/>
                      </a:endParaRPr>
                    </a:p>
                  </a:txBody>
                  <a:tcPr marL="38100" marR="38100" marT="38100" marB="38100"/>
                </a:tc>
                <a:extLst>
                  <a:ext uri="{0D108BD9-81ED-4DB2-BD59-A6C34878D82A}">
                    <a16:rowId xmlns:a16="http://schemas.microsoft.com/office/drawing/2014/main" val="10002"/>
                  </a:ext>
                </a:extLst>
              </a:tr>
            </a:tbl>
          </a:graphicData>
        </a:graphic>
      </p:graphicFrame>
      <p:sp>
        <p:nvSpPr>
          <p:cNvPr id="7" name="Rectangle 1"/>
          <p:cNvSpPr>
            <a:spLocks noChangeArrowheads="1"/>
          </p:cNvSpPr>
          <p:nvPr/>
        </p:nvSpPr>
        <p:spPr bwMode="auto">
          <a:xfrm>
            <a:off x="539552" y="764704"/>
            <a:ext cx="8064896" cy="58169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fontAlgn="base">
              <a:spcBef>
                <a:spcPct val="0"/>
              </a:spcBef>
              <a:spcAft>
                <a:spcPct val="0"/>
              </a:spcAft>
              <a:tabLst>
                <a:tab pos="457200" algn="l"/>
              </a:tabLst>
              <a:defRPr>
                <a:solidFill>
                  <a:schemeClr val="tx1"/>
                </a:solidFill>
                <a:latin typeface="Arial" pitchFamily="34" charset="0"/>
                <a:cs typeface="Arial" pitchFamily="34" charset="0"/>
              </a:defRPr>
            </a:lvl1pPr>
            <a:lvl2pPr fontAlgn="base">
              <a:spcBef>
                <a:spcPct val="0"/>
              </a:spcBef>
              <a:spcAft>
                <a:spcPct val="0"/>
              </a:spcAft>
              <a:tabLst>
                <a:tab pos="457200" algn="l"/>
              </a:tabLst>
              <a:defRPr>
                <a:solidFill>
                  <a:schemeClr val="tx1"/>
                </a:solidFill>
                <a:latin typeface="Arial" pitchFamily="34" charset="0"/>
                <a:cs typeface="Arial" pitchFamily="34" charset="0"/>
              </a:defRPr>
            </a:lvl2pPr>
            <a:lvl3pPr fontAlgn="base">
              <a:spcBef>
                <a:spcPct val="0"/>
              </a:spcBef>
              <a:spcAft>
                <a:spcPct val="0"/>
              </a:spcAft>
              <a:tabLst>
                <a:tab pos="457200" algn="l"/>
              </a:tabLst>
              <a:defRPr>
                <a:solidFill>
                  <a:schemeClr val="tx1"/>
                </a:solidFill>
                <a:latin typeface="Arial" pitchFamily="34" charset="0"/>
                <a:cs typeface="Arial" pitchFamily="34" charset="0"/>
              </a:defRPr>
            </a:lvl3pPr>
            <a:lvl4pPr fontAlgn="base">
              <a:spcBef>
                <a:spcPct val="0"/>
              </a:spcBef>
              <a:spcAft>
                <a:spcPct val="0"/>
              </a:spcAft>
              <a:tabLst>
                <a:tab pos="457200" algn="l"/>
              </a:tabLst>
              <a:defRPr>
                <a:solidFill>
                  <a:schemeClr val="tx1"/>
                </a:solidFill>
                <a:latin typeface="Arial" pitchFamily="34" charset="0"/>
                <a:cs typeface="Arial" pitchFamily="34" charset="0"/>
              </a:defRPr>
            </a:lvl4pPr>
            <a:lvl5pPr fontAlgn="base">
              <a:spcBef>
                <a:spcPct val="0"/>
              </a:spcBef>
              <a:spcAft>
                <a:spcPct val="0"/>
              </a:spcAft>
              <a:tabLst>
                <a:tab pos="457200" algn="l"/>
              </a:tabLst>
              <a:defRPr>
                <a:solidFill>
                  <a:schemeClr val="tx1"/>
                </a:solidFill>
                <a:latin typeface="Arial" pitchFamily="34" charset="0"/>
                <a:cs typeface="Arial" pitchFamily="34" charset="0"/>
              </a:defRPr>
            </a:lvl5pPr>
            <a:lvl6pPr fontAlgn="base">
              <a:spcBef>
                <a:spcPct val="0"/>
              </a:spcBef>
              <a:spcAft>
                <a:spcPct val="0"/>
              </a:spcAft>
              <a:tabLst>
                <a:tab pos="457200" algn="l"/>
              </a:tabLst>
              <a:defRPr>
                <a:solidFill>
                  <a:schemeClr val="tx1"/>
                </a:solidFill>
                <a:latin typeface="Arial" pitchFamily="34" charset="0"/>
                <a:cs typeface="Arial" pitchFamily="34" charset="0"/>
              </a:defRPr>
            </a:lvl6pPr>
            <a:lvl7pPr fontAlgn="base">
              <a:spcBef>
                <a:spcPct val="0"/>
              </a:spcBef>
              <a:spcAft>
                <a:spcPct val="0"/>
              </a:spcAft>
              <a:tabLst>
                <a:tab pos="457200" algn="l"/>
              </a:tabLst>
              <a:defRPr>
                <a:solidFill>
                  <a:schemeClr val="tx1"/>
                </a:solidFill>
                <a:latin typeface="Arial" pitchFamily="34" charset="0"/>
                <a:cs typeface="Arial" pitchFamily="34" charset="0"/>
              </a:defRPr>
            </a:lvl7pPr>
            <a:lvl8pPr fontAlgn="base">
              <a:spcBef>
                <a:spcPct val="0"/>
              </a:spcBef>
              <a:spcAft>
                <a:spcPct val="0"/>
              </a:spcAft>
              <a:tabLst>
                <a:tab pos="457200" algn="l"/>
              </a:tabLst>
              <a:defRPr>
                <a:solidFill>
                  <a:schemeClr val="tx1"/>
                </a:solidFill>
                <a:latin typeface="Arial" pitchFamily="34" charset="0"/>
                <a:cs typeface="Arial" pitchFamily="34" charset="0"/>
              </a:defRPr>
            </a:lvl8pPr>
            <a:lvl9pPr fontAlgn="base">
              <a:spcBef>
                <a:spcPct val="0"/>
              </a:spcBef>
              <a:spcAft>
                <a:spcPct val="0"/>
              </a:spcAft>
              <a:tabLst>
                <a:tab pos="457200" algn="l"/>
              </a:tabLst>
              <a:defRPr>
                <a:solidFill>
                  <a:schemeClr val="tx1"/>
                </a:solidFill>
                <a:latin typeface="Arial" pitchFamily="34" charset="0"/>
                <a:cs typeface="Arial"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ru-RU" altLang="ru-RU" sz="1800" i="0" u="none" strike="noStrike" cap="none" normalizeH="0" baseline="0" dirty="0" smtClean="0">
                <a:ln>
                  <a:noFill/>
                </a:ln>
                <a:solidFill>
                  <a:schemeClr val="tx1"/>
                </a:solidFill>
                <a:effectLst/>
                <a:latin typeface="Times New Roman" pitchFamily="18" charset="0"/>
                <a:cs typeface="Times New Roman" pitchFamily="18" charset="0"/>
              </a:rPr>
              <a:t>Универсальный прием ТРИЗ, направленный на разработку заданий с совмещением противоположностей элементов в одном объекте.</a:t>
            </a: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ru-RU" altLang="ru-RU" sz="1800" i="0" u="none" strike="noStrike" cap="none" normalizeH="0" baseline="0" dirty="0" smtClean="0">
                <a:ln>
                  <a:noFill/>
                </a:ln>
                <a:solidFill>
                  <a:schemeClr val="tx1"/>
                </a:solidFill>
                <a:effectLst/>
                <a:latin typeface="Times New Roman" pitchFamily="18" charset="0"/>
                <a:cs typeface="Times New Roman" pitchFamily="18" charset="0"/>
              </a:rPr>
              <a:t>Вид конструктора</a:t>
            </a: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lang="ru-RU" altLang="ru-RU" b="1" dirty="0">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ru-RU" altLang="ru-RU"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lang="ru-RU" altLang="ru-RU" b="1" dirty="0">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ru-RU" altLang="ru-RU"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ru-RU" altLang="ru-RU"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ru-RU" altLang="ru-RU"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В модели разрешенного противоречия тоже выделяются три части:</a:t>
            </a: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ru-RU" altLang="ru-RU"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объект (элемент);</a:t>
            </a: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ru-RU" altLang="ru-RU"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противоположные значения признака;</a:t>
            </a: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ru-RU" altLang="ru-RU"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словесная опора, указывающая на способ разрешения.</a:t>
            </a: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ru-RU" altLang="ru-RU"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Скрывая одну часть и предъявляя остальные, можно получить три типа заданий.</a:t>
            </a:r>
            <a:endParaRPr kumimoji="0" lang="ru-RU" altLang="ru-RU"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ru-RU" altLang="ru-RU" sz="1800" b="1" i="0" u="none" strike="noStrike" cap="none" normalizeH="0" baseline="0" dirty="0" smtClean="0">
                <a:ln>
                  <a:noFill/>
                </a:ln>
                <a:solidFill>
                  <a:schemeClr val="tx1"/>
                </a:solidFill>
                <a:effectLst/>
                <a:latin typeface="Times New Roman" pitchFamily="18" charset="0"/>
                <a:cs typeface="Times New Roman" pitchFamily="18" charset="0"/>
              </a:rPr>
              <a:t>Пример задания по математике</a:t>
            </a: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ru-RU" altLang="ru-RU"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ru-RU" altLang="ru-RU"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ru-RU" altLang="ru-RU" sz="1800" b="1" i="0" u="none" strike="noStrike" cap="none" normalizeH="0" baseline="0" dirty="0" smtClean="0">
                <a:ln>
                  <a:noFill/>
                </a:ln>
                <a:solidFill>
                  <a:schemeClr val="tx1"/>
                </a:solidFill>
                <a:effectLst/>
                <a:latin typeface="Times New Roman" pitchFamily="18" charset="0"/>
                <a:cs typeface="Times New Roman" pitchFamily="18" charset="0"/>
              </a:rPr>
              <a:t>Задание </a:t>
            </a: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ru-RU" altLang="ru-RU"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По одному измерению - круг, по другому - прямоугольник. Что это? </a:t>
            </a:r>
            <a:endParaRPr kumimoji="0" lang="ru-RU" altLang="ru-RU"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ru-RU" altLang="ru-RU"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lang="ru-RU" altLang="ru-RU" b="1" dirty="0">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ru-RU" altLang="ru-RU"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ru-RU" altLang="ru-RU" sz="1800" b="1" i="0" u="none" strike="noStrike" cap="none" normalizeH="0" baseline="0" dirty="0" smtClean="0">
                <a:ln>
                  <a:noFill/>
                </a:ln>
                <a:solidFill>
                  <a:schemeClr val="tx1"/>
                </a:solidFill>
                <a:effectLst/>
                <a:latin typeface="Times New Roman" pitchFamily="18" charset="0"/>
                <a:cs typeface="Times New Roman" pitchFamily="18" charset="0"/>
              </a:rPr>
              <a:t>Задание </a:t>
            </a: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ru-RU" altLang="ru-RU"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Объясни, как совмещаются в цилиндре круг и прямоугольник.</a:t>
            </a:r>
            <a:endParaRPr kumimoji="0" lang="ru-RU" alt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8" name="Управляющая кнопка: домой 7">
            <a:hlinkClick r:id="rId2" action="ppaction://hlinksldjump" highlightClick="1"/>
          </p:cNvPr>
          <p:cNvSpPr/>
          <p:nvPr/>
        </p:nvSpPr>
        <p:spPr>
          <a:xfrm>
            <a:off x="8100392" y="6093296"/>
            <a:ext cx="648072" cy="648072"/>
          </a:xfrm>
          <a:prstGeom prst="actionButtonHom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42925155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8964488" cy="1143000"/>
          </a:xfrm>
        </p:spPr>
        <p:txBody>
          <a:bodyPr>
            <a:normAutofit fontScale="90000"/>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ru-RU" b="1" spc="50" dirty="0" smtClean="0">
                <a:ln w="11430"/>
                <a:solidFill>
                  <a:srgbClr val="002060"/>
                </a:solidFill>
                <a:effectLst>
                  <a:outerShdw blurRad="76200" dist="50800" dir="5400000" algn="tl" rotWithShape="0">
                    <a:srgbClr val="000000">
                      <a:alpha val="65000"/>
                    </a:srgbClr>
                  </a:outerShdw>
                </a:effectLst>
              </a:rPr>
              <a:t>4. Обсуждение </a:t>
            </a:r>
            <a:r>
              <a:rPr lang="ru-RU" b="1" spc="50" dirty="0">
                <a:ln w="11430"/>
                <a:solidFill>
                  <a:srgbClr val="002060"/>
                </a:solidFill>
                <a:effectLst>
                  <a:outerShdw blurRad="76200" dist="50800" dir="5400000" algn="tl" rotWithShape="0">
                    <a:srgbClr val="000000">
                      <a:alpha val="65000"/>
                    </a:srgbClr>
                  </a:outerShdw>
                </a:effectLst>
              </a:rPr>
              <a:t>и решение проблем</a:t>
            </a:r>
          </a:p>
        </p:txBody>
      </p:sp>
      <p:graphicFrame>
        <p:nvGraphicFramePr>
          <p:cNvPr id="5" name="Объект 4"/>
          <p:cNvGraphicFramePr>
            <a:graphicFrameLocks noGrp="1"/>
          </p:cNvGraphicFramePr>
          <p:nvPr>
            <p:ph idx="1"/>
            <p:extLst>
              <p:ext uri="{D42A27DB-BD31-4B8C-83A1-F6EECF244321}">
                <p14:modId xmlns:p14="http://schemas.microsoft.com/office/powerpoint/2010/main" val="1741521037"/>
              </p:ext>
            </p:extLst>
          </p:nvPr>
        </p:nvGraphicFramePr>
        <p:xfrm>
          <a:off x="179512" y="914400"/>
          <a:ext cx="8712968" cy="5212080"/>
        </p:xfrm>
        <a:graphic>
          <a:graphicData uri="http://schemas.openxmlformats.org/drawingml/2006/table">
            <a:tbl>
              <a:tblPr firstRow="1" bandRow="1">
                <a:tableStyleId>{BC89EF96-8CEA-46FF-86C4-4CE0E7609802}</a:tableStyleId>
              </a:tblPr>
              <a:tblGrid>
                <a:gridCol w="5328592">
                  <a:extLst>
                    <a:ext uri="{9D8B030D-6E8A-4147-A177-3AD203B41FA5}">
                      <a16:colId xmlns:a16="http://schemas.microsoft.com/office/drawing/2014/main" val="20000"/>
                    </a:ext>
                  </a:extLst>
                </a:gridCol>
                <a:gridCol w="3384376">
                  <a:extLst>
                    <a:ext uri="{9D8B030D-6E8A-4147-A177-3AD203B41FA5}">
                      <a16:colId xmlns:a16="http://schemas.microsoft.com/office/drawing/2014/main" val="20001"/>
                    </a:ext>
                  </a:extLst>
                </a:gridCol>
              </a:tblGrid>
              <a:tr h="370840">
                <a:tc>
                  <a:txBody>
                    <a:bodyPr/>
                    <a:lstStyle/>
                    <a:p>
                      <a:r>
                        <a:rPr lang="ru-RU" sz="2400" kern="1200" dirty="0" smtClean="0">
                          <a:effectLst/>
                        </a:rPr>
                        <a:t>На данном этапе учащиеся в коммуникативной форме обдумывают проект будущих учебных действий: ставят цель (целью всегда является устранение возникшего затруднения), согласовывают тему урока, выбирают способ, строят план достижения цели и определяют средства- алгоритмы, модели и т.д. Этим процессом руководит учитель: на первых порах с помощью подводящего диалога, затем – побуждающего, а затем и с помощью исследовательских методов.</a:t>
                      </a:r>
                      <a:endParaRPr lang="ru-RU" sz="2400" dirty="0"/>
                    </a:p>
                  </a:txBody>
                  <a:tcPr/>
                </a:tc>
                <a:tc>
                  <a:txBody>
                    <a:bodyPr/>
                    <a:lstStyle/>
                    <a:p>
                      <a:pPr>
                        <a:lnSpc>
                          <a:spcPct val="150000"/>
                        </a:lnSpc>
                      </a:pPr>
                      <a:r>
                        <a:rPr lang="ru-RU" sz="2400" u="sng" kern="1200" dirty="0" smtClean="0">
                          <a:effectLst/>
                          <a:hlinkClick r:id="rId3"/>
                        </a:rPr>
                        <a:t>Стр</a:t>
                      </a:r>
                      <a:r>
                        <a:rPr lang="ru-RU" sz="2400" u="sng" kern="1200" dirty="0" smtClean="0">
                          <a:effectLst/>
                          <a:hlinkClick r:id="rId4" action="ppaction://hlinksldjump"/>
                        </a:rPr>
                        <a:t>атегия «ИДЕАЛ</a:t>
                      </a:r>
                      <a:r>
                        <a:rPr lang="ru-RU" sz="2400" u="sng" kern="1200" dirty="0" smtClean="0">
                          <a:effectLst/>
                          <a:hlinkClick r:id="rId3"/>
                        </a:rPr>
                        <a:t>»</a:t>
                      </a:r>
                      <a:endParaRPr lang="ru-RU" sz="2400" dirty="0" smtClean="0">
                        <a:effectLst/>
                      </a:endParaRPr>
                    </a:p>
                    <a:p>
                      <a:pPr>
                        <a:lnSpc>
                          <a:spcPct val="150000"/>
                        </a:lnSpc>
                      </a:pPr>
                      <a:r>
                        <a:rPr lang="ru-RU" sz="2400" u="sng" kern="1200" dirty="0" smtClean="0">
                          <a:effectLst/>
                          <a:hlinkClick r:id="rId5" action="ppaction://hlinksldjump"/>
                        </a:rPr>
                        <a:t>Стратегия «</a:t>
                      </a:r>
                      <a:r>
                        <a:rPr lang="ru-RU" sz="2400" u="sng" kern="1200" dirty="0" err="1" smtClean="0">
                          <a:effectLst/>
                          <a:hlinkClick r:id="rId5" action="ppaction://hlinksldjump"/>
                        </a:rPr>
                        <a:t>Фишбоун</a:t>
                      </a:r>
                      <a:r>
                        <a:rPr lang="ru-RU" sz="2400" u="sng" kern="1200" dirty="0" smtClean="0">
                          <a:effectLst/>
                          <a:hlinkClick r:id="rId5" action="ppaction://hlinksldjump"/>
                        </a:rPr>
                        <a:t>»</a:t>
                      </a:r>
                      <a:endParaRPr lang="ru-RU" sz="2400" dirty="0" smtClean="0">
                        <a:effectLst/>
                      </a:endParaRPr>
                    </a:p>
                    <a:p>
                      <a:pPr>
                        <a:lnSpc>
                          <a:spcPct val="150000"/>
                        </a:lnSpc>
                      </a:pPr>
                      <a:r>
                        <a:rPr lang="ru-RU" sz="2400" u="sng" kern="1200" dirty="0" smtClean="0">
                          <a:effectLst/>
                          <a:hlinkClick r:id="rId6" action="ppaction://hlinksldjump"/>
                        </a:rPr>
                        <a:t>Хорошо -плохо</a:t>
                      </a:r>
                      <a:endParaRPr lang="ru-RU" sz="2400" dirty="0" smtClean="0">
                        <a:effectLst/>
                      </a:endParaRPr>
                    </a:p>
                    <a:p>
                      <a:pPr>
                        <a:lnSpc>
                          <a:spcPct val="150000"/>
                        </a:lnSpc>
                      </a:pPr>
                      <a:r>
                        <a:rPr lang="ru-RU" sz="2400" u="sng" kern="1200" dirty="0" smtClean="0">
                          <a:effectLst/>
                          <a:hlinkClick r:id="rId7" action="ppaction://hlinksldjump"/>
                        </a:rPr>
                        <a:t>Силовой анализ</a:t>
                      </a:r>
                      <a:endParaRPr lang="ru-RU" sz="2400" dirty="0" smtClean="0">
                        <a:effectLst/>
                      </a:endParaRPr>
                    </a:p>
                    <a:p>
                      <a:pPr>
                        <a:lnSpc>
                          <a:spcPct val="150000"/>
                        </a:lnSpc>
                      </a:pPr>
                      <a:r>
                        <a:rPr lang="ru-RU" sz="2400" u="sng" kern="1200" dirty="0" smtClean="0">
                          <a:effectLst/>
                          <a:hlinkClick r:id="rId8" action="ppaction://hlinksldjump"/>
                        </a:rPr>
                        <a:t>Генераторы-критики</a:t>
                      </a:r>
                      <a:endParaRPr lang="ru-RU" sz="2400" dirty="0" smtClean="0">
                        <a:effectLst/>
                      </a:endParaRPr>
                    </a:p>
                    <a:p>
                      <a:pPr>
                        <a:lnSpc>
                          <a:spcPct val="150000"/>
                        </a:lnSpc>
                      </a:pPr>
                      <a:r>
                        <a:rPr lang="ru-RU" sz="2400" u="sng" kern="1200" dirty="0" smtClean="0">
                          <a:effectLst/>
                          <a:hlinkClick r:id="rId9" action="ppaction://hlinksldjump"/>
                        </a:rPr>
                        <a:t>Диаграмма Венна</a:t>
                      </a:r>
                      <a:endParaRPr lang="ru-RU" sz="2400" dirty="0" smtClean="0">
                        <a:effectLst/>
                      </a:endParaRPr>
                    </a:p>
                    <a:p>
                      <a:pPr>
                        <a:lnSpc>
                          <a:spcPct val="150000"/>
                        </a:lnSpc>
                      </a:pPr>
                      <a:r>
                        <a:rPr lang="ru-RU" sz="2400" u="sng" kern="1200" dirty="0" smtClean="0">
                          <a:effectLst/>
                          <a:hlinkClick r:id="rId10" action="ppaction://hlinksldjump"/>
                        </a:rPr>
                        <a:t>Обратный мозговой штурм</a:t>
                      </a:r>
                      <a:endParaRPr lang="ru-RU" sz="2400" dirty="0" smtClean="0">
                        <a:effectLst/>
                      </a:endParaRPr>
                    </a:p>
                    <a:p>
                      <a:endParaRPr lang="ru-RU" sz="2400" dirty="0"/>
                    </a:p>
                  </a:txBody>
                  <a:tcPr/>
                </a:tc>
                <a:extLst>
                  <a:ext uri="{0D108BD9-81ED-4DB2-BD59-A6C34878D82A}">
                    <a16:rowId xmlns:a16="http://schemas.microsoft.com/office/drawing/2014/main" val="10000"/>
                  </a:ext>
                </a:extLst>
              </a:tr>
            </a:tbl>
          </a:graphicData>
        </a:graphic>
      </p:graphicFrame>
      <p:sp>
        <p:nvSpPr>
          <p:cNvPr id="6" name="Управляющая кнопка: далее 5">
            <a:hlinkClick r:id="rId11" action="ppaction://hlinksldjump" highlightClick="1"/>
          </p:cNvPr>
          <p:cNvSpPr/>
          <p:nvPr/>
        </p:nvSpPr>
        <p:spPr>
          <a:xfrm>
            <a:off x="8100392" y="6093296"/>
            <a:ext cx="648072" cy="648072"/>
          </a:xfrm>
          <a:prstGeom prst="actionButtonForwardNex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7" name="Управляющая кнопка: назад 6">
            <a:hlinkClick r:id="rId12" action="ppaction://hlinksldjump" highlightClick="1"/>
          </p:cNvPr>
          <p:cNvSpPr/>
          <p:nvPr/>
        </p:nvSpPr>
        <p:spPr>
          <a:xfrm>
            <a:off x="7452320" y="6093296"/>
            <a:ext cx="648072" cy="648072"/>
          </a:xfrm>
          <a:prstGeom prst="actionButtonBackPrevious">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4675066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Прием  “Нестандартный вход в урок”</a:t>
            </a:r>
            <a:br>
              <a:rPr lang="ru-RU" dirty="0" smtClean="0"/>
            </a:br>
            <a:endParaRPr lang="ru-RU" dirty="0"/>
          </a:p>
        </p:txBody>
      </p:sp>
      <p:sp>
        <p:nvSpPr>
          <p:cNvPr id="3" name="Объект 2"/>
          <p:cNvSpPr>
            <a:spLocks noGrp="1"/>
          </p:cNvSpPr>
          <p:nvPr>
            <p:ph idx="1"/>
          </p:nvPr>
        </p:nvSpPr>
        <p:spPr>
          <a:xfrm>
            <a:off x="467544" y="1268760"/>
            <a:ext cx="8229600" cy="4525963"/>
          </a:xfrm>
        </p:spPr>
        <p:txBody>
          <a:bodyPr>
            <a:normAutofit fontScale="92500" lnSpcReduction="20000"/>
          </a:bodyPr>
          <a:lstStyle/>
          <a:p>
            <a:pPr marL="0" indent="0">
              <a:buNone/>
            </a:pPr>
            <a:r>
              <a:rPr lang="ru-RU" dirty="0" smtClean="0"/>
              <a:t>Универсальный </a:t>
            </a:r>
            <a:r>
              <a:rPr lang="ru-RU" dirty="0"/>
              <a:t>прием ТРИЗ, направленный на включение учащихся в активную </a:t>
            </a:r>
            <a:r>
              <a:rPr lang="ru-RU" dirty="0" err="1"/>
              <a:t>мыследеятельность</a:t>
            </a:r>
            <a:r>
              <a:rPr lang="ru-RU" dirty="0"/>
              <a:t> с первых минут урока.</a:t>
            </a:r>
          </a:p>
          <a:p>
            <a:pPr marL="0" indent="0">
              <a:buNone/>
            </a:pPr>
            <a:r>
              <a:rPr lang="ru-RU" dirty="0"/>
              <a:t>Учитель начинает урок с противоречивого факта, который трудно объяснить на основе имеющихся знаний.</a:t>
            </a:r>
          </a:p>
          <a:p>
            <a:pPr marL="0" indent="0">
              <a:buNone/>
            </a:pPr>
            <a:r>
              <a:rPr lang="ru-RU" b="1" i="1" dirty="0"/>
              <a:t>Пример.</a:t>
            </a:r>
            <a:endParaRPr lang="ru-RU" dirty="0"/>
          </a:p>
          <a:p>
            <a:pPr marL="0" indent="0">
              <a:buNone/>
            </a:pPr>
            <a:r>
              <a:rPr lang="ru-RU" dirty="0" smtClean="0"/>
              <a:t>Тема </a:t>
            </a:r>
            <a:r>
              <a:rPr lang="ru-RU" dirty="0"/>
              <a:t>урока </a:t>
            </a:r>
            <a:r>
              <a:rPr lang="ru-RU" dirty="0" smtClean="0"/>
              <a:t>«Архитектура ПК».</a:t>
            </a:r>
            <a:endParaRPr lang="ru-RU" dirty="0"/>
          </a:p>
          <a:p>
            <a:pPr marL="0" indent="0">
              <a:buNone/>
            </a:pPr>
            <a:r>
              <a:rPr lang="ru-RU" dirty="0" smtClean="0"/>
              <a:t>Сегодня я прихожу на работу, а мой компьютер не включается.</a:t>
            </a:r>
            <a:endParaRPr lang="ru-RU" dirty="0"/>
          </a:p>
          <a:p>
            <a:pPr marL="0" indent="0">
              <a:buNone/>
            </a:pPr>
            <a:endParaRPr lang="ru-RU" dirty="0"/>
          </a:p>
        </p:txBody>
      </p:sp>
      <p:sp>
        <p:nvSpPr>
          <p:cNvPr id="4" name="Управляющая кнопка: домой 3">
            <a:hlinkClick r:id="rId2" action="ppaction://hlinksldjump" highlightClick="1"/>
          </p:cNvPr>
          <p:cNvSpPr/>
          <p:nvPr/>
        </p:nvSpPr>
        <p:spPr>
          <a:xfrm>
            <a:off x="7740352" y="6093296"/>
            <a:ext cx="576064" cy="648072"/>
          </a:xfrm>
          <a:prstGeom prst="actionButtonHom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417305372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99392"/>
            <a:ext cx="8229600" cy="1143000"/>
          </a:xfrm>
        </p:spPr>
        <p:txBody>
          <a:bodyPr>
            <a:normAutofit/>
          </a:bodyPr>
          <a:lstStyle/>
          <a:p>
            <a:r>
              <a:rPr lang="ru-RU" b="1" dirty="0" smtClean="0"/>
              <a:t>Приём “ИДЕАЛ”</a:t>
            </a:r>
            <a:endParaRPr lang="ru-RU" dirty="0"/>
          </a:p>
        </p:txBody>
      </p:sp>
      <p:sp>
        <p:nvSpPr>
          <p:cNvPr id="3" name="Объект 2"/>
          <p:cNvSpPr>
            <a:spLocks noGrp="1"/>
          </p:cNvSpPr>
          <p:nvPr>
            <p:ph idx="1"/>
          </p:nvPr>
        </p:nvSpPr>
        <p:spPr>
          <a:xfrm>
            <a:off x="34718" y="836712"/>
            <a:ext cx="8712968" cy="4525963"/>
          </a:xfrm>
        </p:spPr>
        <p:txBody>
          <a:bodyPr>
            <a:noAutofit/>
          </a:bodyPr>
          <a:lstStyle/>
          <a:p>
            <a:pPr marL="0" indent="0">
              <a:buNone/>
            </a:pPr>
            <a:r>
              <a:rPr lang="ru-RU" sz="1800" dirty="0" smtClean="0"/>
              <a:t>Это </a:t>
            </a:r>
            <a:r>
              <a:rPr lang="ru-RU" sz="1800" dirty="0"/>
              <a:t>стратегия технологии развития критического мышления. </a:t>
            </a:r>
          </a:p>
          <a:p>
            <a:pPr marL="0" indent="0">
              <a:buNone/>
            </a:pPr>
            <a:r>
              <a:rPr lang="ru-RU" sz="1800" dirty="0"/>
              <a:t>Стратегия позволяет формировать: </a:t>
            </a:r>
          </a:p>
          <a:p>
            <a:pPr marL="0" lvl="0" indent="0">
              <a:buNone/>
            </a:pPr>
            <a:r>
              <a:rPr lang="ru-RU" sz="1800" dirty="0"/>
              <a:t>умения определять проблему; </a:t>
            </a:r>
          </a:p>
          <a:p>
            <a:pPr marL="0" lvl="0" indent="0">
              <a:buNone/>
            </a:pPr>
            <a:r>
              <a:rPr lang="ru-RU" sz="1800" dirty="0"/>
              <a:t>умение находить и формулировать пути решения проблемы; </a:t>
            </a:r>
          </a:p>
          <a:p>
            <a:pPr marL="0" lvl="0" indent="0">
              <a:buNone/>
            </a:pPr>
            <a:r>
              <a:rPr lang="ru-RU" sz="1800" dirty="0"/>
              <a:t>умение выбирать сильное решение. </a:t>
            </a:r>
          </a:p>
          <a:p>
            <a:pPr marL="0" indent="0">
              <a:buNone/>
            </a:pPr>
            <a:r>
              <a:rPr lang="ru-RU" sz="1800" b="1" i="1" dirty="0"/>
              <a:t>Пример.</a:t>
            </a:r>
            <a:r>
              <a:rPr lang="ru-RU" sz="1800" dirty="0"/>
              <a:t> </a:t>
            </a:r>
          </a:p>
          <a:p>
            <a:pPr marL="0" indent="0">
              <a:buNone/>
            </a:pPr>
            <a:r>
              <a:rPr lang="ru-RU" sz="1800" b="1" dirty="0"/>
              <a:t>И</a:t>
            </a:r>
            <a:r>
              <a:rPr lang="ru-RU" sz="1800" dirty="0"/>
              <a:t>нтересно в чем проблема? Необходимо сформулировать проблему. Лучше, если формулировка будет начинаться со слова  </a:t>
            </a:r>
            <a:r>
              <a:rPr lang="ru-RU" sz="1800" b="1" dirty="0"/>
              <a:t>Как</a:t>
            </a:r>
            <a:r>
              <a:rPr lang="ru-RU" sz="1800" dirty="0"/>
              <a:t>. </a:t>
            </a:r>
          </a:p>
          <a:p>
            <a:pPr marL="0" indent="0">
              <a:buNone/>
            </a:pPr>
            <a:r>
              <a:rPr lang="ru-RU" sz="1800" b="1" dirty="0"/>
              <a:t>Д</a:t>
            </a:r>
            <a:r>
              <a:rPr lang="ru-RU" sz="1800" dirty="0"/>
              <a:t>авайте найдем как можно больше решений данной проблемы. Предлагаются все возможные способы и пути решения стоящей проблемы. </a:t>
            </a:r>
          </a:p>
          <a:p>
            <a:pPr marL="0" indent="0">
              <a:buNone/>
            </a:pPr>
            <a:r>
              <a:rPr lang="ru-RU" sz="1800" b="1" dirty="0"/>
              <a:t>Е</a:t>
            </a:r>
            <a:r>
              <a:rPr lang="ru-RU" sz="1800" dirty="0"/>
              <a:t>сть ли хорошие решения? Выбираются из множества предложенных решений хорошие, эффективные. </a:t>
            </a:r>
          </a:p>
          <a:p>
            <a:pPr marL="0" indent="0">
              <a:buNone/>
            </a:pPr>
            <a:r>
              <a:rPr lang="ru-RU" sz="1800" b="1" dirty="0"/>
              <a:t>А</a:t>
            </a:r>
            <a:r>
              <a:rPr lang="ru-RU" sz="1800" dirty="0"/>
              <a:t> теперь выберем единственное решение. Выбирается самое сильное решение проблемы. </a:t>
            </a:r>
          </a:p>
          <a:p>
            <a:pPr marL="0" indent="0">
              <a:buNone/>
            </a:pPr>
            <a:r>
              <a:rPr lang="ru-RU" sz="1800" b="1" dirty="0"/>
              <a:t>Л</a:t>
            </a:r>
            <a:r>
              <a:rPr lang="ru-RU" sz="1800" dirty="0"/>
              <a:t>юбопытно, а как это будет выглядеть на практике? Планируется работа по претворению выбранного решения в жизнь. </a:t>
            </a:r>
          </a:p>
          <a:p>
            <a:pPr marL="0" indent="0">
              <a:buNone/>
            </a:pPr>
            <a:r>
              <a:rPr lang="ru-RU" sz="1800" b="1" i="1" dirty="0"/>
              <a:t>Источник:</a:t>
            </a:r>
            <a:r>
              <a:rPr lang="ru-RU" sz="1800" dirty="0"/>
              <a:t> </a:t>
            </a:r>
            <a:r>
              <a:rPr lang="ru-RU" sz="1800" dirty="0" err="1"/>
              <a:t>Загашев</a:t>
            </a:r>
            <a:r>
              <a:rPr lang="ru-RU" sz="1800" dirty="0"/>
              <a:t> И.О., Заир-Бек С.И. Критическое мышление. Критическое мышление: технология развития. – СПб: Альянс-Дельта, 2003. </a:t>
            </a:r>
          </a:p>
          <a:p>
            <a:pPr marL="0" indent="0">
              <a:buNone/>
            </a:pPr>
            <a:endParaRPr lang="ru-RU" sz="1800" dirty="0"/>
          </a:p>
        </p:txBody>
      </p:sp>
      <p:sp>
        <p:nvSpPr>
          <p:cNvPr id="4" name="Управляющая кнопка: домой 3">
            <a:hlinkClick r:id="rId2" action="ppaction://hlinksldjump" highlightClick="1"/>
          </p:cNvPr>
          <p:cNvSpPr/>
          <p:nvPr/>
        </p:nvSpPr>
        <p:spPr>
          <a:xfrm>
            <a:off x="8100392" y="6093296"/>
            <a:ext cx="648072" cy="648072"/>
          </a:xfrm>
          <a:prstGeom prst="actionButtonHom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25373697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Приём  «</a:t>
            </a:r>
            <a:r>
              <a:rPr lang="ru-RU" b="1" dirty="0" err="1" smtClean="0"/>
              <a:t>Фишбоун</a:t>
            </a:r>
            <a:r>
              <a:rPr lang="ru-RU" b="1" dirty="0" smtClean="0"/>
              <a:t>»                          (рыбный скелет) </a:t>
            </a:r>
            <a:endParaRPr lang="ru-RU" dirty="0"/>
          </a:p>
        </p:txBody>
      </p:sp>
      <p:sp>
        <p:nvSpPr>
          <p:cNvPr id="3" name="Объект 2"/>
          <p:cNvSpPr>
            <a:spLocks noGrp="1"/>
          </p:cNvSpPr>
          <p:nvPr>
            <p:ph idx="1"/>
          </p:nvPr>
        </p:nvSpPr>
        <p:spPr/>
        <p:txBody>
          <a:bodyPr>
            <a:normAutofit fontScale="62500" lnSpcReduction="20000"/>
          </a:bodyPr>
          <a:lstStyle/>
          <a:p>
            <a:pPr marL="0" indent="0">
              <a:buNone/>
            </a:pPr>
            <a:r>
              <a:rPr lang="ru-RU" dirty="0" smtClean="0"/>
              <a:t>Голова </a:t>
            </a:r>
            <a:r>
              <a:rPr lang="ru-RU" dirty="0"/>
              <a:t>- вопрос темы, верхние косточки - основные понятия темы, нижние косточки — суть понятии, хвост – ответ на вопрос. Записи должны быть краткими, представлять собой ключевые слова или фразы, отражающие суть. </a:t>
            </a:r>
          </a:p>
          <a:p>
            <a:pPr marL="0" indent="0">
              <a:buNone/>
            </a:pPr>
            <a:r>
              <a:rPr lang="ru-RU" b="1" i="1" dirty="0"/>
              <a:t>Пример.</a:t>
            </a:r>
            <a:r>
              <a:rPr lang="ru-RU" dirty="0"/>
              <a:t> </a:t>
            </a:r>
          </a:p>
          <a:p>
            <a:pPr marL="0" indent="0">
              <a:buNone/>
            </a:pPr>
            <a:r>
              <a:rPr lang="ru-RU" dirty="0"/>
              <a:t>Русский язык: </a:t>
            </a:r>
          </a:p>
          <a:p>
            <a:pPr marL="0" lvl="0" indent="0">
              <a:buNone/>
            </a:pPr>
            <a:r>
              <a:rPr lang="ru-RU" dirty="0"/>
              <a:t>голова - Орфограммы-гласные буквы </a:t>
            </a:r>
          </a:p>
          <a:p>
            <a:pPr marL="0" lvl="0" indent="0">
              <a:buNone/>
            </a:pPr>
            <a:r>
              <a:rPr lang="ru-RU" dirty="0"/>
              <a:t>верхние косточки - проверяемые гласные, непроверяемые гласные, чередующиеся гласные </a:t>
            </a:r>
          </a:p>
          <a:p>
            <a:pPr marL="0" lvl="0" indent="0">
              <a:buNone/>
            </a:pPr>
            <a:r>
              <a:rPr lang="ru-RU" dirty="0"/>
              <a:t>нижние косточки - морфема, правило </a:t>
            </a:r>
          </a:p>
          <a:p>
            <a:pPr marL="0" lvl="0" indent="0">
              <a:buNone/>
            </a:pPr>
            <a:r>
              <a:rPr lang="ru-RU" dirty="0"/>
              <a:t>хвост- знать условия выбора буквы. </a:t>
            </a:r>
          </a:p>
          <a:p>
            <a:pPr marL="0" indent="0">
              <a:buNone/>
            </a:pPr>
            <a:r>
              <a:rPr lang="ru-RU" dirty="0"/>
              <a:t/>
            </a:r>
            <a:br>
              <a:rPr lang="ru-RU" dirty="0"/>
            </a:br>
            <a:r>
              <a:rPr lang="ru-RU" b="1" i="1" dirty="0"/>
              <a:t>Источник:</a:t>
            </a:r>
            <a:r>
              <a:rPr lang="ru-RU" dirty="0"/>
              <a:t> Учитель и ученик: возможности диалога и понимания.- Под общей ред. </a:t>
            </a:r>
            <a:r>
              <a:rPr lang="ru-RU" dirty="0" err="1"/>
              <a:t>Л.И.Семиной</a:t>
            </a:r>
            <a:r>
              <a:rPr lang="ru-RU" dirty="0"/>
              <a:t>. – М.: Изд-во «</a:t>
            </a:r>
            <a:r>
              <a:rPr lang="ru-RU" dirty="0" err="1"/>
              <a:t>Бонфи</a:t>
            </a:r>
            <a:r>
              <a:rPr lang="ru-RU" dirty="0"/>
              <a:t>», 2002г. </a:t>
            </a:r>
          </a:p>
          <a:p>
            <a:pPr marL="0" indent="0">
              <a:buNone/>
            </a:pPr>
            <a:r>
              <a:rPr lang="ru-RU" dirty="0"/>
              <a:t> </a:t>
            </a:r>
          </a:p>
          <a:p>
            <a:pPr marL="0" indent="0">
              <a:buNone/>
            </a:pPr>
            <a:endParaRPr lang="ru-RU" dirty="0"/>
          </a:p>
        </p:txBody>
      </p:sp>
      <p:sp>
        <p:nvSpPr>
          <p:cNvPr id="4" name="Управляющая кнопка: домой 3">
            <a:hlinkClick r:id="rId2" action="ppaction://hlinksldjump" highlightClick="1"/>
          </p:cNvPr>
          <p:cNvSpPr/>
          <p:nvPr/>
        </p:nvSpPr>
        <p:spPr>
          <a:xfrm>
            <a:off x="8100392" y="6093296"/>
            <a:ext cx="648072" cy="648072"/>
          </a:xfrm>
          <a:prstGeom prst="actionButtonHom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82493180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71400"/>
            <a:ext cx="8229600" cy="1143000"/>
          </a:xfrm>
        </p:spPr>
        <p:txBody>
          <a:bodyPr>
            <a:normAutofit/>
          </a:bodyPr>
          <a:lstStyle/>
          <a:p>
            <a:r>
              <a:rPr lang="ru-RU" b="1" dirty="0" smtClean="0"/>
              <a:t>Приём  “Хорошо-плохо”</a:t>
            </a:r>
            <a:endParaRPr lang="ru-RU" dirty="0"/>
          </a:p>
        </p:txBody>
      </p:sp>
      <p:sp>
        <p:nvSpPr>
          <p:cNvPr id="3" name="Объект 2"/>
          <p:cNvSpPr>
            <a:spLocks noGrp="1"/>
          </p:cNvSpPr>
          <p:nvPr>
            <p:ph idx="1"/>
          </p:nvPr>
        </p:nvSpPr>
        <p:spPr>
          <a:xfrm>
            <a:off x="539552" y="764704"/>
            <a:ext cx="8352928" cy="5472608"/>
          </a:xfrm>
        </p:spPr>
        <p:txBody>
          <a:bodyPr>
            <a:noAutofit/>
          </a:bodyPr>
          <a:lstStyle/>
          <a:p>
            <a:pPr marL="0" indent="0">
              <a:buNone/>
            </a:pPr>
            <a:r>
              <a:rPr lang="ru-RU" sz="1000" b="1" i="1" dirty="0" smtClean="0"/>
              <a:t>Описание</a:t>
            </a:r>
            <a:r>
              <a:rPr lang="ru-RU" sz="1000" b="1" i="1" dirty="0"/>
              <a:t>:</a:t>
            </a:r>
            <a:r>
              <a:rPr lang="ru-RU" sz="1000" dirty="0"/>
              <a:t> универсальный приём ТРИЗ, направленный на активизацию мыслительной деятельности учащихся на уроке, формирующий представление о том, как устроено противоречие. </a:t>
            </a:r>
          </a:p>
          <a:p>
            <a:pPr marL="0" indent="0">
              <a:buNone/>
            </a:pPr>
            <a:r>
              <a:rPr lang="ru-RU" sz="1000" dirty="0"/>
              <a:t>Формирует: </a:t>
            </a:r>
          </a:p>
          <a:p>
            <a:pPr marL="0" lvl="0" indent="0">
              <a:buNone/>
            </a:pPr>
            <a:r>
              <a:rPr lang="ru-RU" sz="1000" dirty="0"/>
              <a:t>умение находить положительные и отрицательные стороны в любом объекте, ситуации; </a:t>
            </a:r>
          </a:p>
          <a:p>
            <a:pPr marL="0" lvl="0" indent="0">
              <a:buNone/>
            </a:pPr>
            <a:r>
              <a:rPr lang="ru-RU" sz="1000" dirty="0"/>
              <a:t>умение разрешать противоречия (убирать «минусы», сохраняя «плюсы»); </a:t>
            </a:r>
          </a:p>
          <a:p>
            <a:pPr marL="0" lvl="0" indent="0">
              <a:buNone/>
            </a:pPr>
            <a:r>
              <a:rPr lang="ru-RU" sz="1000" dirty="0"/>
              <a:t>умение оценивать объект, ситуацию с разных позиций, учитывая разные роли. </a:t>
            </a:r>
          </a:p>
          <a:p>
            <a:pPr marL="0" indent="0">
              <a:buNone/>
            </a:pPr>
            <a:r>
              <a:rPr lang="ru-RU" sz="1000" i="1" dirty="0"/>
              <a:t>Вариант 1</a:t>
            </a:r>
            <a:r>
              <a:rPr lang="ru-RU" sz="1000" dirty="0"/>
              <a:t> </a:t>
            </a:r>
          </a:p>
          <a:p>
            <a:pPr marL="0" indent="0">
              <a:buNone/>
            </a:pPr>
            <a:r>
              <a:rPr lang="ru-RU" sz="1000" dirty="0"/>
              <a:t>Учитель задает объект или ситуацию. Учащиеся (группы) по очереди называют «плюсы» и «минусы». </a:t>
            </a:r>
            <a:r>
              <a:rPr lang="ru-RU" sz="1000" dirty="0" smtClean="0"/>
              <a:t>                                                                                                               Вариант </a:t>
            </a:r>
            <a:r>
              <a:rPr lang="ru-RU" sz="1000" dirty="0"/>
              <a:t>2 </a:t>
            </a:r>
          </a:p>
          <a:p>
            <a:pPr marL="0" indent="0">
              <a:buNone/>
            </a:pPr>
            <a:r>
              <a:rPr lang="ru-RU" sz="1000" dirty="0"/>
              <a:t>Учитель задает объект (ситуацию). Ученик описывает ситуацию, для которой это полезно. Следующий ученик ищет, чем вредна эта последняя ситуация и т. д. </a:t>
            </a:r>
          </a:p>
          <a:p>
            <a:pPr marL="0" indent="0">
              <a:buNone/>
            </a:pPr>
            <a:r>
              <a:rPr lang="ru-RU" sz="1000" i="1" dirty="0"/>
              <a:t>Вариант 3</a:t>
            </a:r>
            <a:r>
              <a:rPr lang="ru-RU" sz="1000" dirty="0"/>
              <a:t> </a:t>
            </a:r>
          </a:p>
          <a:p>
            <a:pPr marL="0" indent="0">
              <a:buNone/>
            </a:pPr>
            <a:r>
              <a:rPr lang="ru-RU" sz="1000" dirty="0"/>
              <a:t>Ученики делятся на продавцов и покупателей. И те и другие представляют каких-то известных персонажей. Дальше играют по схеме. Только «плюсы» ищут с позиции персонажа – продавца, а «минусы» – с позиции персонажа – покупателя. </a:t>
            </a:r>
          </a:p>
          <a:p>
            <a:pPr marL="0" indent="0">
              <a:buNone/>
            </a:pPr>
            <a:r>
              <a:rPr lang="ru-RU" sz="1000" i="1" dirty="0"/>
              <a:t>Вариант 4</a:t>
            </a:r>
            <a:r>
              <a:rPr lang="ru-RU" sz="1000" dirty="0"/>
              <a:t> </a:t>
            </a:r>
          </a:p>
          <a:p>
            <a:pPr marL="0" indent="0">
              <a:buNone/>
            </a:pPr>
            <a:r>
              <a:rPr lang="ru-RU" sz="1000" dirty="0"/>
              <a:t>Ученики делятся на три группы: «прокуроры», «адвокаты», «судьи». Первые обвиняют (ищут минусы), вторые защищают (ищут плюсы), третьи пытаются разрешить противоречие (оставить «плюс» и убрать «минус»). </a:t>
            </a:r>
          </a:p>
          <a:p>
            <a:pPr marL="0" indent="0">
              <a:buNone/>
            </a:pPr>
            <a:r>
              <a:rPr lang="ru-RU" sz="1000" b="1" i="1" dirty="0"/>
              <a:t>Пример1.</a:t>
            </a:r>
            <a:r>
              <a:rPr lang="ru-RU" sz="1000" dirty="0"/>
              <a:t> </a:t>
            </a:r>
          </a:p>
          <a:p>
            <a:pPr marL="0" indent="0">
              <a:buNone/>
            </a:pPr>
            <a:r>
              <a:rPr lang="ru-RU" sz="1000" dirty="0"/>
              <a:t>Класс делится на две команды. Первая будет находить «плюсы» в предложенном объекте или ситуации, вторая – «минусы». Отвечаем по очереди, до первой остановки. </a:t>
            </a:r>
          </a:p>
          <a:p>
            <a:pPr marL="0" indent="0">
              <a:buNone/>
            </a:pPr>
            <a:r>
              <a:rPr lang="ru-RU" sz="1000" dirty="0"/>
              <a:t>У: Сегодня идет дождь. Это хорошо. Почему? </a:t>
            </a:r>
          </a:p>
          <a:p>
            <a:pPr marL="0" indent="0">
              <a:buNone/>
            </a:pPr>
            <a:r>
              <a:rPr lang="ru-RU" sz="1000" dirty="0"/>
              <a:t>Д: Потому что быстрее вырастут грибы. </a:t>
            </a:r>
          </a:p>
          <a:p>
            <a:pPr marL="0" indent="0">
              <a:buNone/>
            </a:pPr>
            <a:r>
              <a:rPr lang="ru-RU" sz="1000" dirty="0"/>
              <a:t>У: То, что грибы быстро вырастут, плохо, почему? </a:t>
            </a:r>
          </a:p>
          <a:p>
            <a:pPr marL="0" indent="0">
              <a:buNone/>
            </a:pPr>
            <a:r>
              <a:rPr lang="ru-RU" sz="1000" dirty="0"/>
              <a:t>Д: Потому что люди не успеют их собрать, они станут червивыми. </a:t>
            </a:r>
          </a:p>
          <a:p>
            <a:pPr marL="0" indent="0">
              <a:buNone/>
            </a:pPr>
            <a:r>
              <a:rPr lang="ru-RU" sz="1000" dirty="0"/>
              <a:t>У: То, что грибы станут червивыми, хорошо. Почему? </a:t>
            </a:r>
          </a:p>
          <a:p>
            <a:pPr marL="0" indent="0">
              <a:buNone/>
            </a:pPr>
            <a:r>
              <a:rPr lang="ru-RU" sz="1000" dirty="0"/>
              <a:t>Д: Это хорошо для червячков, они смогут вырастить больше потомства... и т. д. </a:t>
            </a:r>
          </a:p>
          <a:p>
            <a:pPr marL="0" indent="0">
              <a:buNone/>
            </a:pPr>
            <a:r>
              <a:rPr lang="ru-RU" sz="1000" b="1" i="1" dirty="0" smtClean="0"/>
              <a:t>Пример </a:t>
            </a:r>
            <a:r>
              <a:rPr lang="ru-RU" sz="1000" b="1" i="1" dirty="0"/>
              <a:t>2.</a:t>
            </a:r>
            <a:r>
              <a:rPr lang="ru-RU" sz="1000" dirty="0"/>
              <a:t> </a:t>
            </a:r>
          </a:p>
          <a:p>
            <a:pPr marL="0" indent="0">
              <a:buNone/>
            </a:pPr>
            <a:r>
              <a:rPr lang="ru-RU" sz="1000" dirty="0" smtClean="0"/>
              <a:t> </a:t>
            </a:r>
            <a:r>
              <a:rPr lang="ru-RU" sz="1000" dirty="0"/>
              <a:t>Игра «суд». Класс делится на три команды: адвокаты, прокуроры, судьи. </a:t>
            </a:r>
          </a:p>
          <a:p>
            <a:pPr marL="0" indent="0">
              <a:buNone/>
            </a:pPr>
            <a:r>
              <a:rPr lang="ru-RU" sz="1000" dirty="0"/>
              <a:t>У: Объявляем суд над портфелем. Прокуроры, ваше обвинение. </a:t>
            </a:r>
          </a:p>
          <a:p>
            <a:pPr marL="0" indent="0">
              <a:buNone/>
            </a:pPr>
            <a:r>
              <a:rPr lang="ru-RU" sz="1000" dirty="0"/>
              <a:t>Д (прокуроры): Портфель тяжелый, его трудно носить с собой – это плохо. </a:t>
            </a:r>
          </a:p>
          <a:p>
            <a:pPr marL="0" indent="0">
              <a:buNone/>
            </a:pPr>
            <a:r>
              <a:rPr lang="ru-RU" sz="1000" dirty="0"/>
              <a:t>Д (адвокаты): Он тяжелый, потому что в нем все учебники, которые в школе нужны – это хорошо. </a:t>
            </a:r>
          </a:p>
          <a:p>
            <a:pPr marL="0" indent="0">
              <a:buNone/>
            </a:pPr>
            <a:r>
              <a:rPr lang="ru-RU" sz="1000" dirty="0"/>
              <a:t>У: Судьи, как сделать, чтобы в портфеле были все учебники – и его можно было легко носить с собой. </a:t>
            </a:r>
          </a:p>
          <a:p>
            <a:pPr marL="0" indent="0">
              <a:buNone/>
            </a:pPr>
            <a:r>
              <a:rPr lang="ru-RU" sz="1000" dirty="0"/>
              <a:t>Д (судьи): сделать портфель на колесиках. и т. Д </a:t>
            </a:r>
          </a:p>
          <a:p>
            <a:pPr marL="0" indent="0">
              <a:buNone/>
            </a:pPr>
            <a:r>
              <a:rPr lang="ru-RU" sz="1000" b="1" i="1" dirty="0"/>
              <a:t>Источник:</a:t>
            </a:r>
            <a:r>
              <a:rPr lang="ru-RU" sz="1000" dirty="0"/>
              <a:t> </a:t>
            </a:r>
            <a:r>
              <a:rPr lang="ru-RU" sz="1000" dirty="0" err="1"/>
              <a:t>Е.В.Андреева</a:t>
            </a:r>
            <a:r>
              <a:rPr lang="ru-RU" sz="1000" dirty="0"/>
              <a:t>, </a:t>
            </a:r>
            <a:r>
              <a:rPr lang="ru-RU" sz="1000" dirty="0" err="1"/>
              <a:t>С.В.Лелюх</a:t>
            </a:r>
            <a:r>
              <a:rPr lang="ru-RU" sz="1000" dirty="0"/>
              <a:t>, </a:t>
            </a:r>
            <a:r>
              <a:rPr lang="ru-RU" sz="1000" dirty="0" err="1"/>
              <a:t>Т.А.Сидорчук</a:t>
            </a:r>
            <a:r>
              <a:rPr lang="ru-RU" sz="1000" dirty="0"/>
              <a:t>, </a:t>
            </a:r>
            <a:r>
              <a:rPr lang="ru-RU" sz="1000" dirty="0" err="1"/>
              <a:t>Н.А.Яковлева</a:t>
            </a:r>
            <a:r>
              <a:rPr lang="ru-RU" sz="1000" dirty="0"/>
              <a:t>. Творческие задания Золотого ключика. / </a:t>
            </a:r>
            <a:r>
              <a:rPr lang="ru-RU" sz="1000" u="sng" dirty="0">
                <a:hlinkClick r:id="rId2"/>
              </a:rPr>
              <a:t>http://www.trizminsk.org/e/prs/233021.htm</a:t>
            </a:r>
            <a:r>
              <a:rPr lang="ru-RU" sz="1000" dirty="0"/>
              <a:t> </a:t>
            </a:r>
          </a:p>
          <a:p>
            <a:pPr marL="0" indent="0">
              <a:buNone/>
            </a:pPr>
            <a:endParaRPr lang="ru-RU" sz="1000" dirty="0"/>
          </a:p>
        </p:txBody>
      </p:sp>
      <p:sp>
        <p:nvSpPr>
          <p:cNvPr id="4" name="Управляющая кнопка: домой 3">
            <a:hlinkClick r:id="rId3" action="ppaction://hlinksldjump" highlightClick="1"/>
          </p:cNvPr>
          <p:cNvSpPr/>
          <p:nvPr/>
        </p:nvSpPr>
        <p:spPr>
          <a:xfrm>
            <a:off x="8100392" y="6093296"/>
            <a:ext cx="648072" cy="648072"/>
          </a:xfrm>
          <a:prstGeom prst="actionButtonHom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42559727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lvl="0"/>
            <a:r>
              <a:rPr kumimoji="0" lang="ru-RU" alt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Прием “Силовой анализ”</a:t>
            </a:r>
            <a:r>
              <a:rPr kumimoji="0" lang="ru-RU" altLang="ru-RU" sz="1800" b="0" i="0" u="none" strike="noStrike" cap="none" normalizeH="0" baseline="0" dirty="0" smtClean="0">
                <a:ln>
                  <a:noFill/>
                </a:ln>
                <a:solidFill>
                  <a:schemeClr val="tx1"/>
                </a:solidFill>
                <a:effectLst/>
                <a:latin typeface="Arial" pitchFamily="34" charset="0"/>
                <a:cs typeface="Arial" pitchFamily="34" charset="0"/>
              </a:rPr>
              <a:t/>
            </a:r>
            <a:br>
              <a:rPr kumimoji="0" lang="ru-RU" altLang="ru-RU" sz="1800" b="0" i="0" u="none" strike="noStrike" cap="none" normalizeH="0" baseline="0" dirty="0" smtClean="0">
                <a:ln>
                  <a:noFill/>
                </a:ln>
                <a:solidFill>
                  <a:schemeClr val="tx1"/>
                </a:solidFill>
                <a:effectLst/>
                <a:latin typeface="Arial" pitchFamily="34" charset="0"/>
                <a:cs typeface="Arial" pitchFamily="34" charset="0"/>
              </a:rPr>
            </a:b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2367704568"/>
              </p:ext>
            </p:extLst>
          </p:nvPr>
        </p:nvGraphicFramePr>
        <p:xfrm>
          <a:off x="467544" y="1484784"/>
          <a:ext cx="8007666" cy="1301864"/>
        </p:xfrm>
        <a:graphic>
          <a:graphicData uri="http://schemas.openxmlformats.org/drawingml/2006/table">
            <a:tbl>
              <a:tblPr firstRow="1" firstCol="1" lastRow="1" lastCol="1" bandRow="1" bandCol="1">
                <a:tableStyleId>{BC89EF96-8CEA-46FF-86C4-4CE0E7609802}</a:tableStyleId>
              </a:tblPr>
              <a:tblGrid>
                <a:gridCol w="4320480">
                  <a:extLst>
                    <a:ext uri="{9D8B030D-6E8A-4147-A177-3AD203B41FA5}">
                      <a16:colId xmlns:a16="http://schemas.microsoft.com/office/drawing/2014/main" val="20000"/>
                    </a:ext>
                  </a:extLst>
                </a:gridCol>
                <a:gridCol w="3687186">
                  <a:extLst>
                    <a:ext uri="{9D8B030D-6E8A-4147-A177-3AD203B41FA5}">
                      <a16:colId xmlns:a16="http://schemas.microsoft.com/office/drawing/2014/main" val="20001"/>
                    </a:ext>
                  </a:extLst>
                </a:gridCol>
              </a:tblGrid>
              <a:tr h="0">
                <a:tc>
                  <a:txBody>
                    <a:bodyPr/>
                    <a:lstStyle/>
                    <a:p>
                      <a:pPr algn="ctr">
                        <a:spcAft>
                          <a:spcPts val="0"/>
                        </a:spcAft>
                      </a:pPr>
                      <a:r>
                        <a:rPr lang="ru-RU" sz="1200">
                          <a:effectLst/>
                        </a:rPr>
                        <a:t>Сегодняшняя ситуация</a:t>
                      </a:r>
                      <a:endParaRPr lang="ru-RU" sz="1200">
                        <a:effectLst/>
                        <a:latin typeface="Times New Roman"/>
                        <a:ea typeface="Times New Roman"/>
                      </a:endParaRPr>
                    </a:p>
                  </a:txBody>
                  <a:tcPr marL="68580" marR="68580" marT="0" marB="0"/>
                </a:tc>
                <a:tc>
                  <a:txBody>
                    <a:bodyPr/>
                    <a:lstStyle/>
                    <a:p>
                      <a:pPr algn="ctr">
                        <a:spcAft>
                          <a:spcPts val="0"/>
                        </a:spcAft>
                      </a:pPr>
                      <a:r>
                        <a:rPr lang="ru-RU" sz="1200">
                          <a:effectLst/>
                        </a:rPr>
                        <a:t>Желательная ситуация</a:t>
                      </a:r>
                      <a:endParaRPr lang="ru-RU" sz="1200">
                        <a:effectLst/>
                        <a:latin typeface="Times New Roman"/>
                        <a:ea typeface="Times New Roman"/>
                      </a:endParaRPr>
                    </a:p>
                  </a:txBody>
                  <a:tcPr marL="68580" marR="68580" marT="0" marB="0"/>
                </a:tc>
                <a:extLst>
                  <a:ext uri="{0D108BD9-81ED-4DB2-BD59-A6C34878D82A}">
                    <a16:rowId xmlns:a16="http://schemas.microsoft.com/office/drawing/2014/main" val="10000"/>
                  </a:ext>
                </a:extLst>
              </a:tr>
              <a:tr h="337627">
                <a:tc>
                  <a:txBody>
                    <a:bodyPr/>
                    <a:lstStyle/>
                    <a:p>
                      <a:pPr>
                        <a:spcAft>
                          <a:spcPts val="0"/>
                        </a:spcAft>
                      </a:pPr>
                      <a:r>
                        <a:rPr lang="ru-RU" sz="1200" dirty="0">
                          <a:effectLst/>
                        </a:rPr>
                        <a:t> </a:t>
                      </a:r>
                      <a:endParaRPr lang="ru-RU" sz="1200" dirty="0">
                        <a:effectLst/>
                        <a:latin typeface="Times New Roman"/>
                        <a:ea typeface="Times New Roman"/>
                      </a:endParaRPr>
                    </a:p>
                  </a:txBody>
                  <a:tcPr marL="68580" marR="68580" marT="0" marB="0"/>
                </a:tc>
                <a:tc>
                  <a:txBody>
                    <a:bodyPr/>
                    <a:lstStyle/>
                    <a:p>
                      <a:pPr>
                        <a:spcAft>
                          <a:spcPts val="0"/>
                        </a:spcAft>
                      </a:pPr>
                      <a:r>
                        <a:rPr lang="ru-RU" sz="1200" dirty="0">
                          <a:effectLst/>
                        </a:rPr>
                        <a:t> </a:t>
                      </a:r>
                      <a:endParaRPr lang="ru-RU" sz="1200" dirty="0">
                        <a:effectLst/>
                        <a:latin typeface="Times New Roman"/>
                        <a:ea typeface="Times New Roman"/>
                      </a:endParaRPr>
                    </a:p>
                  </a:txBody>
                  <a:tcPr marL="68580" marR="68580" marT="0" marB="0"/>
                </a:tc>
                <a:extLst>
                  <a:ext uri="{0D108BD9-81ED-4DB2-BD59-A6C34878D82A}">
                    <a16:rowId xmlns:a16="http://schemas.microsoft.com/office/drawing/2014/main" val="10001"/>
                  </a:ext>
                </a:extLst>
              </a:tr>
              <a:tr h="0">
                <a:tc>
                  <a:txBody>
                    <a:bodyPr/>
                    <a:lstStyle/>
                    <a:p>
                      <a:pPr algn="ctr">
                        <a:spcAft>
                          <a:spcPts val="0"/>
                        </a:spcAft>
                      </a:pPr>
                      <a:r>
                        <a:rPr lang="ru-RU" sz="1200">
                          <a:effectLst/>
                        </a:rPr>
                        <a:t>Противодействующие факторы</a:t>
                      </a:r>
                      <a:endParaRPr lang="ru-RU" sz="1200">
                        <a:effectLst/>
                        <a:latin typeface="Times New Roman"/>
                        <a:ea typeface="Times New Roman"/>
                      </a:endParaRPr>
                    </a:p>
                  </a:txBody>
                  <a:tcPr marL="68580" marR="68580" marT="0" marB="0"/>
                </a:tc>
                <a:tc>
                  <a:txBody>
                    <a:bodyPr/>
                    <a:lstStyle/>
                    <a:p>
                      <a:pPr algn="ctr">
                        <a:spcAft>
                          <a:spcPts val="0"/>
                        </a:spcAft>
                      </a:pPr>
                      <a:r>
                        <a:rPr lang="ru-RU" sz="1200">
                          <a:effectLst/>
                        </a:rPr>
                        <a:t>Действия по уничтожению или ослаблению</a:t>
                      </a:r>
                      <a:endParaRPr lang="ru-RU" sz="1200">
                        <a:effectLst/>
                        <a:latin typeface="Times New Roman"/>
                        <a:ea typeface="Times New Roman"/>
                      </a:endParaRPr>
                    </a:p>
                  </a:txBody>
                  <a:tcPr marL="68580" marR="68580" marT="0" marB="0"/>
                </a:tc>
                <a:extLst>
                  <a:ext uri="{0D108BD9-81ED-4DB2-BD59-A6C34878D82A}">
                    <a16:rowId xmlns:a16="http://schemas.microsoft.com/office/drawing/2014/main" val="10002"/>
                  </a:ext>
                </a:extLst>
              </a:tr>
              <a:tr h="232717">
                <a:tc>
                  <a:txBody>
                    <a:bodyPr/>
                    <a:lstStyle/>
                    <a:p>
                      <a:pPr algn="ctr">
                        <a:spcAft>
                          <a:spcPts val="0"/>
                        </a:spcAft>
                      </a:pPr>
                      <a:r>
                        <a:rPr lang="ru-RU" sz="1200" dirty="0">
                          <a:effectLst/>
                        </a:rPr>
                        <a:t>  </a:t>
                      </a:r>
                      <a:endParaRPr lang="ru-RU" sz="1200" dirty="0">
                        <a:effectLst/>
                        <a:latin typeface="Times New Roman"/>
                        <a:ea typeface="Times New Roman"/>
                      </a:endParaRPr>
                    </a:p>
                  </a:txBody>
                  <a:tcPr marL="68580" marR="68580" marT="0" marB="0"/>
                </a:tc>
                <a:tc>
                  <a:txBody>
                    <a:bodyPr/>
                    <a:lstStyle/>
                    <a:p>
                      <a:pPr algn="ctr">
                        <a:spcAft>
                          <a:spcPts val="0"/>
                        </a:spcAft>
                      </a:pPr>
                      <a:endParaRPr lang="ru-RU" sz="1200" dirty="0">
                        <a:effectLst/>
                        <a:latin typeface="Times New Roman"/>
                        <a:ea typeface="Times New Roman"/>
                      </a:endParaRPr>
                    </a:p>
                  </a:txBody>
                  <a:tcPr marL="68580" marR="68580" marT="0" marB="0"/>
                </a:tc>
                <a:extLst>
                  <a:ext uri="{0D108BD9-81ED-4DB2-BD59-A6C34878D82A}">
                    <a16:rowId xmlns:a16="http://schemas.microsoft.com/office/drawing/2014/main" val="10003"/>
                  </a:ext>
                </a:extLst>
              </a:tr>
              <a:tr h="0">
                <a:tc>
                  <a:txBody>
                    <a:bodyPr/>
                    <a:lstStyle/>
                    <a:p>
                      <a:pPr algn="ctr">
                        <a:spcAft>
                          <a:spcPts val="0"/>
                        </a:spcAft>
                      </a:pPr>
                      <a:r>
                        <a:rPr lang="ru-RU" sz="1200">
                          <a:effectLst/>
                        </a:rPr>
                        <a:t>Поддерживающие силы и факторы (на что можно опереться)</a:t>
                      </a:r>
                      <a:endParaRPr lang="ru-RU" sz="1200">
                        <a:effectLst/>
                        <a:latin typeface="Times New Roman"/>
                        <a:ea typeface="Times New Roman"/>
                      </a:endParaRPr>
                    </a:p>
                  </a:txBody>
                  <a:tcPr marL="68580" marR="68580" marT="0" marB="0"/>
                </a:tc>
                <a:tc>
                  <a:txBody>
                    <a:bodyPr/>
                    <a:lstStyle/>
                    <a:p>
                      <a:pPr algn="ctr">
                        <a:spcAft>
                          <a:spcPts val="0"/>
                        </a:spcAft>
                      </a:pPr>
                      <a:r>
                        <a:rPr lang="ru-RU" sz="1200">
                          <a:effectLst/>
                        </a:rPr>
                        <a:t>Действия по усилению</a:t>
                      </a:r>
                      <a:endParaRPr lang="ru-RU" sz="1200">
                        <a:effectLst/>
                        <a:latin typeface="Times New Roman"/>
                        <a:ea typeface="Times New Roman"/>
                      </a:endParaRPr>
                    </a:p>
                  </a:txBody>
                  <a:tcPr marL="68580" marR="68580" marT="0" marB="0"/>
                </a:tc>
                <a:extLst>
                  <a:ext uri="{0D108BD9-81ED-4DB2-BD59-A6C34878D82A}">
                    <a16:rowId xmlns:a16="http://schemas.microsoft.com/office/drawing/2014/main" val="10004"/>
                  </a:ext>
                </a:extLst>
              </a:tr>
              <a:tr h="0">
                <a:tc>
                  <a:txBody>
                    <a:bodyPr/>
                    <a:lstStyle/>
                    <a:p>
                      <a:pPr>
                        <a:spcAft>
                          <a:spcPts val="0"/>
                        </a:spcAft>
                      </a:pPr>
                      <a:r>
                        <a:rPr lang="ru-RU" sz="1200" dirty="0">
                          <a:effectLst/>
                        </a:rPr>
                        <a:t>  </a:t>
                      </a:r>
                      <a:endParaRPr lang="ru-RU" sz="1200" dirty="0">
                        <a:effectLst/>
                        <a:latin typeface="Times New Roman"/>
                        <a:ea typeface="Times New Roman"/>
                      </a:endParaRPr>
                    </a:p>
                  </a:txBody>
                  <a:tcPr marL="68580" marR="68580" marT="0" marB="0"/>
                </a:tc>
                <a:tc>
                  <a:txBody>
                    <a:bodyPr/>
                    <a:lstStyle/>
                    <a:p>
                      <a:pPr>
                        <a:spcAft>
                          <a:spcPts val="0"/>
                        </a:spcAft>
                      </a:pPr>
                      <a:r>
                        <a:rPr lang="ru-RU" sz="1200" dirty="0">
                          <a:effectLst/>
                        </a:rPr>
                        <a:t> </a:t>
                      </a:r>
                      <a:endParaRPr lang="ru-RU" sz="1200" dirty="0">
                        <a:effectLst/>
                        <a:latin typeface="Times New Roman"/>
                        <a:ea typeface="Times New Roman"/>
                      </a:endParaRPr>
                    </a:p>
                  </a:txBody>
                  <a:tcPr marL="68580" marR="68580" marT="0" marB="0"/>
                </a:tc>
                <a:extLst>
                  <a:ext uri="{0D108BD9-81ED-4DB2-BD59-A6C34878D82A}">
                    <a16:rowId xmlns:a16="http://schemas.microsoft.com/office/drawing/2014/main" val="10005"/>
                  </a:ext>
                </a:extLst>
              </a:tr>
            </a:tbl>
          </a:graphicData>
        </a:graphic>
      </p:graphicFrame>
      <p:graphicFrame>
        <p:nvGraphicFramePr>
          <p:cNvPr id="5" name="Таблица 4"/>
          <p:cNvGraphicFramePr>
            <a:graphicFrameLocks noGrp="1"/>
          </p:cNvGraphicFramePr>
          <p:nvPr>
            <p:extLst>
              <p:ext uri="{D42A27DB-BD31-4B8C-83A1-F6EECF244321}">
                <p14:modId xmlns:p14="http://schemas.microsoft.com/office/powerpoint/2010/main" val="347945780"/>
              </p:ext>
            </p:extLst>
          </p:nvPr>
        </p:nvGraphicFramePr>
        <p:xfrm>
          <a:off x="177081" y="3500869"/>
          <a:ext cx="8786571" cy="3250922"/>
        </p:xfrm>
        <a:graphic>
          <a:graphicData uri="http://schemas.openxmlformats.org/drawingml/2006/table">
            <a:tbl>
              <a:tblPr firstRow="1" firstCol="1" lastRow="1" lastCol="1" bandRow="1" bandCol="1">
                <a:tableStyleId>{BC89EF96-8CEA-46FF-86C4-4CE0E7609802}</a:tableStyleId>
              </a:tblPr>
              <a:tblGrid>
                <a:gridCol w="4683730">
                  <a:extLst>
                    <a:ext uri="{9D8B030D-6E8A-4147-A177-3AD203B41FA5}">
                      <a16:colId xmlns:a16="http://schemas.microsoft.com/office/drawing/2014/main" val="20000"/>
                    </a:ext>
                  </a:extLst>
                </a:gridCol>
                <a:gridCol w="4102841">
                  <a:extLst>
                    <a:ext uri="{9D8B030D-6E8A-4147-A177-3AD203B41FA5}">
                      <a16:colId xmlns:a16="http://schemas.microsoft.com/office/drawing/2014/main" val="20001"/>
                    </a:ext>
                  </a:extLst>
                </a:gridCol>
              </a:tblGrid>
              <a:tr h="221792">
                <a:tc>
                  <a:txBody>
                    <a:bodyPr/>
                    <a:lstStyle/>
                    <a:p>
                      <a:pPr algn="ctr">
                        <a:lnSpc>
                          <a:spcPct val="150000"/>
                        </a:lnSpc>
                        <a:spcAft>
                          <a:spcPts val="0"/>
                        </a:spcAft>
                      </a:pPr>
                      <a:r>
                        <a:rPr lang="ru-RU" sz="1000" dirty="0">
                          <a:effectLst/>
                        </a:rPr>
                        <a:t>Сегодняшняя ситуация</a:t>
                      </a:r>
                      <a:endParaRPr lang="ru-RU" sz="1000" dirty="0">
                        <a:effectLst/>
                        <a:latin typeface="Times New Roman"/>
                        <a:ea typeface="Times New Roman"/>
                      </a:endParaRPr>
                    </a:p>
                  </a:txBody>
                  <a:tcPr marL="59552" marR="59552" marT="0" marB="0"/>
                </a:tc>
                <a:tc>
                  <a:txBody>
                    <a:bodyPr/>
                    <a:lstStyle/>
                    <a:p>
                      <a:pPr algn="ctr">
                        <a:lnSpc>
                          <a:spcPct val="150000"/>
                        </a:lnSpc>
                        <a:spcAft>
                          <a:spcPts val="0"/>
                        </a:spcAft>
                      </a:pPr>
                      <a:r>
                        <a:rPr lang="ru-RU" sz="1000">
                          <a:effectLst/>
                        </a:rPr>
                        <a:t>Желательная ситуация</a:t>
                      </a:r>
                      <a:endParaRPr lang="ru-RU" sz="1000">
                        <a:effectLst/>
                        <a:latin typeface="Times New Roman"/>
                        <a:ea typeface="Times New Roman"/>
                      </a:endParaRPr>
                    </a:p>
                  </a:txBody>
                  <a:tcPr marL="59552" marR="59552" marT="0" marB="0"/>
                </a:tc>
                <a:extLst>
                  <a:ext uri="{0D108BD9-81ED-4DB2-BD59-A6C34878D82A}">
                    <a16:rowId xmlns:a16="http://schemas.microsoft.com/office/drawing/2014/main" val="10000"/>
                  </a:ext>
                </a:extLst>
              </a:tr>
              <a:tr h="1256402">
                <a:tc>
                  <a:txBody>
                    <a:bodyPr/>
                    <a:lstStyle/>
                    <a:p>
                      <a:pPr>
                        <a:lnSpc>
                          <a:spcPct val="150000"/>
                        </a:lnSpc>
                        <a:spcAft>
                          <a:spcPts val="0"/>
                        </a:spcAft>
                      </a:pPr>
                      <a:r>
                        <a:rPr lang="en-US" sz="1000" dirty="0">
                          <a:effectLst/>
                        </a:rPr>
                        <a:t>Windows</a:t>
                      </a:r>
                      <a:r>
                        <a:rPr lang="ru-RU" sz="1000" dirty="0">
                          <a:effectLst/>
                        </a:rPr>
                        <a:t> самая распространенная ОС. 90% пользователей всего мира отдают ей предпочтение. Для нее создаются многие прикладные программы, разрабатываются компьютерные игры. Однако она уязвима для вредоносного программного обеспечения, от которого нет 100 % защиты. ОС </a:t>
                      </a:r>
                      <a:r>
                        <a:rPr lang="ru-RU" sz="1000" dirty="0" err="1">
                          <a:effectLst/>
                        </a:rPr>
                        <a:t>проприетарная</a:t>
                      </a:r>
                      <a:r>
                        <a:rPr lang="ru-RU" sz="1000" dirty="0">
                          <a:effectLst/>
                        </a:rPr>
                        <a:t>, т.е. требует платы за использование лицензии.</a:t>
                      </a:r>
                      <a:endParaRPr lang="ru-RU" sz="1000" dirty="0">
                        <a:effectLst/>
                        <a:latin typeface="Times New Roman"/>
                        <a:ea typeface="Times New Roman"/>
                      </a:endParaRPr>
                    </a:p>
                  </a:txBody>
                  <a:tcPr marL="59552" marR="59552" marT="0" marB="0"/>
                </a:tc>
                <a:tc>
                  <a:txBody>
                    <a:bodyPr/>
                    <a:lstStyle/>
                    <a:p>
                      <a:pPr>
                        <a:lnSpc>
                          <a:spcPct val="150000"/>
                        </a:lnSpc>
                        <a:spcAft>
                          <a:spcPts val="0"/>
                        </a:spcAft>
                      </a:pPr>
                      <a:r>
                        <a:rPr lang="ru-RU" sz="1000">
                          <a:effectLst/>
                        </a:rPr>
                        <a:t>Повысить уровень безопасности и защиты от воздействия вредоносных программ. Сделать лицензионную ОС  более доступной.</a:t>
                      </a:r>
                    </a:p>
                    <a:p>
                      <a:pPr>
                        <a:lnSpc>
                          <a:spcPct val="150000"/>
                        </a:lnSpc>
                        <a:spcAft>
                          <a:spcPts val="0"/>
                        </a:spcAft>
                      </a:pPr>
                      <a:r>
                        <a:rPr lang="ru-RU" sz="1000">
                          <a:effectLst/>
                        </a:rPr>
                        <a:t> </a:t>
                      </a:r>
                    </a:p>
                    <a:p>
                      <a:pPr>
                        <a:lnSpc>
                          <a:spcPct val="150000"/>
                        </a:lnSpc>
                        <a:spcAft>
                          <a:spcPts val="0"/>
                        </a:spcAft>
                      </a:pPr>
                      <a:r>
                        <a:rPr lang="ru-RU" sz="1000">
                          <a:effectLst/>
                        </a:rPr>
                        <a:t> </a:t>
                      </a:r>
                      <a:endParaRPr lang="ru-RU" sz="1000">
                        <a:effectLst/>
                        <a:latin typeface="Times New Roman"/>
                        <a:ea typeface="Times New Roman"/>
                      </a:endParaRPr>
                    </a:p>
                  </a:txBody>
                  <a:tcPr marL="59552" marR="59552" marT="0" marB="0"/>
                </a:tc>
                <a:extLst>
                  <a:ext uri="{0D108BD9-81ED-4DB2-BD59-A6C34878D82A}">
                    <a16:rowId xmlns:a16="http://schemas.microsoft.com/office/drawing/2014/main" val="10001"/>
                  </a:ext>
                </a:extLst>
              </a:tr>
              <a:tr h="221792">
                <a:tc>
                  <a:txBody>
                    <a:bodyPr/>
                    <a:lstStyle/>
                    <a:p>
                      <a:pPr algn="ctr">
                        <a:lnSpc>
                          <a:spcPct val="150000"/>
                        </a:lnSpc>
                        <a:spcAft>
                          <a:spcPts val="0"/>
                        </a:spcAft>
                      </a:pPr>
                      <a:r>
                        <a:rPr lang="ru-RU" sz="1000">
                          <a:effectLst/>
                        </a:rPr>
                        <a:t>Противодействующие факторы</a:t>
                      </a:r>
                      <a:endParaRPr lang="ru-RU" sz="1000">
                        <a:effectLst/>
                        <a:latin typeface="Times New Roman"/>
                        <a:ea typeface="Times New Roman"/>
                      </a:endParaRPr>
                    </a:p>
                  </a:txBody>
                  <a:tcPr marL="59552" marR="59552" marT="0" marB="0"/>
                </a:tc>
                <a:tc>
                  <a:txBody>
                    <a:bodyPr/>
                    <a:lstStyle/>
                    <a:p>
                      <a:pPr algn="ctr">
                        <a:lnSpc>
                          <a:spcPct val="150000"/>
                        </a:lnSpc>
                        <a:spcAft>
                          <a:spcPts val="0"/>
                        </a:spcAft>
                      </a:pPr>
                      <a:r>
                        <a:rPr lang="ru-RU" sz="1000" dirty="0">
                          <a:effectLst/>
                        </a:rPr>
                        <a:t>Действия по уничтожению или ослаблению</a:t>
                      </a:r>
                      <a:endParaRPr lang="ru-RU" sz="1000" dirty="0">
                        <a:effectLst/>
                        <a:latin typeface="Times New Roman"/>
                        <a:ea typeface="Times New Roman"/>
                      </a:endParaRPr>
                    </a:p>
                  </a:txBody>
                  <a:tcPr marL="59552" marR="59552" marT="0" marB="0"/>
                </a:tc>
                <a:extLst>
                  <a:ext uri="{0D108BD9-81ED-4DB2-BD59-A6C34878D82A}">
                    <a16:rowId xmlns:a16="http://schemas.microsoft.com/office/drawing/2014/main" val="10002"/>
                  </a:ext>
                </a:extLst>
              </a:tr>
              <a:tr h="446777">
                <a:tc>
                  <a:txBody>
                    <a:bodyPr/>
                    <a:lstStyle/>
                    <a:p>
                      <a:pPr>
                        <a:lnSpc>
                          <a:spcPct val="150000"/>
                        </a:lnSpc>
                        <a:spcAft>
                          <a:spcPts val="0"/>
                        </a:spcAft>
                      </a:pPr>
                      <a:r>
                        <a:rPr lang="ru-RU" sz="1000" dirty="0">
                          <a:effectLst/>
                        </a:rPr>
                        <a:t>ОС имеет много «закладок», которые помогают хакерам взламывать ОС и подвергать ее воздействию ВПО</a:t>
                      </a:r>
                      <a:r>
                        <a:rPr lang="ru-RU" sz="1000" dirty="0" smtClean="0">
                          <a:effectLst/>
                        </a:rPr>
                        <a:t>.</a:t>
                      </a:r>
                      <a:r>
                        <a:rPr lang="ru-RU" sz="1000" dirty="0">
                          <a:effectLst/>
                        </a:rPr>
                        <a:t> </a:t>
                      </a:r>
                      <a:endParaRPr lang="ru-RU" sz="1000" dirty="0">
                        <a:effectLst/>
                        <a:latin typeface="Times New Roman"/>
                        <a:ea typeface="Times New Roman"/>
                      </a:endParaRPr>
                    </a:p>
                  </a:txBody>
                  <a:tcPr marL="59552" marR="59552" marT="0" marB="0"/>
                </a:tc>
                <a:tc>
                  <a:txBody>
                    <a:bodyPr/>
                    <a:lstStyle/>
                    <a:p>
                      <a:pPr>
                        <a:lnSpc>
                          <a:spcPct val="150000"/>
                        </a:lnSpc>
                        <a:spcAft>
                          <a:spcPts val="0"/>
                        </a:spcAft>
                      </a:pPr>
                      <a:r>
                        <a:rPr lang="ru-RU" sz="1000">
                          <a:effectLst/>
                        </a:rPr>
                        <a:t>Сделать открытым ядро ПО.</a:t>
                      </a:r>
                      <a:endParaRPr lang="ru-RU" sz="1000">
                        <a:effectLst/>
                        <a:latin typeface="Times New Roman"/>
                        <a:ea typeface="Times New Roman"/>
                      </a:endParaRPr>
                    </a:p>
                  </a:txBody>
                  <a:tcPr marL="59552" marR="59552" marT="0" marB="0"/>
                </a:tc>
                <a:extLst>
                  <a:ext uri="{0D108BD9-81ED-4DB2-BD59-A6C34878D82A}">
                    <a16:rowId xmlns:a16="http://schemas.microsoft.com/office/drawing/2014/main" val="10003"/>
                  </a:ext>
                </a:extLst>
              </a:tr>
              <a:tr h="291267">
                <a:tc>
                  <a:txBody>
                    <a:bodyPr/>
                    <a:lstStyle/>
                    <a:p>
                      <a:pPr algn="ctr">
                        <a:lnSpc>
                          <a:spcPct val="150000"/>
                        </a:lnSpc>
                        <a:spcAft>
                          <a:spcPts val="0"/>
                        </a:spcAft>
                      </a:pPr>
                      <a:r>
                        <a:rPr lang="ru-RU" sz="1000" dirty="0">
                          <a:effectLst/>
                        </a:rPr>
                        <a:t>Поддерживающие силы и факторы </a:t>
                      </a:r>
                      <a:r>
                        <a:rPr lang="ru-RU" sz="1000" dirty="0" smtClean="0">
                          <a:effectLst/>
                        </a:rPr>
                        <a:t>(</a:t>
                      </a:r>
                      <a:r>
                        <a:rPr lang="ru-RU" sz="1000" dirty="0">
                          <a:effectLst/>
                        </a:rPr>
                        <a:t>на что можно опереться)</a:t>
                      </a:r>
                      <a:endParaRPr lang="ru-RU" sz="1000" dirty="0">
                        <a:effectLst/>
                        <a:latin typeface="Times New Roman"/>
                        <a:ea typeface="Times New Roman"/>
                      </a:endParaRPr>
                    </a:p>
                  </a:txBody>
                  <a:tcPr marL="59552" marR="59552" marT="0" marB="0"/>
                </a:tc>
                <a:tc>
                  <a:txBody>
                    <a:bodyPr/>
                    <a:lstStyle/>
                    <a:p>
                      <a:pPr algn="ctr">
                        <a:lnSpc>
                          <a:spcPct val="150000"/>
                        </a:lnSpc>
                        <a:spcAft>
                          <a:spcPts val="0"/>
                        </a:spcAft>
                      </a:pPr>
                      <a:r>
                        <a:rPr lang="ru-RU" sz="1000" dirty="0">
                          <a:effectLst/>
                        </a:rPr>
                        <a:t>Действия по усилению</a:t>
                      </a:r>
                      <a:endParaRPr lang="ru-RU" sz="1000" dirty="0">
                        <a:effectLst/>
                        <a:latin typeface="Times New Roman"/>
                        <a:ea typeface="Times New Roman"/>
                      </a:endParaRPr>
                    </a:p>
                  </a:txBody>
                  <a:tcPr marL="59552" marR="59552" marT="0" marB="0"/>
                </a:tc>
                <a:extLst>
                  <a:ext uri="{0D108BD9-81ED-4DB2-BD59-A6C34878D82A}">
                    <a16:rowId xmlns:a16="http://schemas.microsoft.com/office/drawing/2014/main" val="10004"/>
                  </a:ext>
                </a:extLst>
              </a:tr>
              <a:tr h="788853">
                <a:tc>
                  <a:txBody>
                    <a:bodyPr/>
                    <a:lstStyle/>
                    <a:p>
                      <a:pPr>
                        <a:lnSpc>
                          <a:spcPct val="150000"/>
                        </a:lnSpc>
                        <a:spcAft>
                          <a:spcPts val="0"/>
                        </a:spcAft>
                      </a:pPr>
                      <a:r>
                        <a:rPr lang="ru-RU" sz="1000" dirty="0">
                          <a:effectLst/>
                        </a:rPr>
                        <a:t>ОС популярна, поэтому, если снизить стоимость за использование лицензии, то огромная масса пользователей во всем мире пожелает, уплатив условно небольшую сумму денег, воспользоваться лицензионным ПО</a:t>
                      </a:r>
                      <a:r>
                        <a:rPr lang="ru-RU" sz="1000" dirty="0" smtClean="0">
                          <a:effectLst/>
                        </a:rPr>
                        <a:t>.</a:t>
                      </a:r>
                      <a:endParaRPr lang="ru-RU" sz="1000" dirty="0">
                        <a:effectLst/>
                        <a:latin typeface="Times New Roman"/>
                        <a:ea typeface="Times New Roman"/>
                      </a:endParaRPr>
                    </a:p>
                  </a:txBody>
                  <a:tcPr marL="59552" marR="59552" marT="0" marB="0"/>
                </a:tc>
                <a:tc>
                  <a:txBody>
                    <a:bodyPr/>
                    <a:lstStyle/>
                    <a:p>
                      <a:pPr>
                        <a:lnSpc>
                          <a:spcPct val="150000"/>
                        </a:lnSpc>
                        <a:spcAft>
                          <a:spcPts val="0"/>
                        </a:spcAft>
                      </a:pPr>
                      <a:r>
                        <a:rPr lang="ru-RU" sz="1000" dirty="0">
                          <a:effectLst/>
                        </a:rPr>
                        <a:t>Позволить усовершенствовать версии </a:t>
                      </a:r>
                      <a:r>
                        <a:rPr lang="en-US" sz="1000" dirty="0">
                          <a:effectLst/>
                        </a:rPr>
                        <a:t>Windows</a:t>
                      </a:r>
                      <a:r>
                        <a:rPr lang="ru-RU" sz="1000" dirty="0">
                          <a:effectLst/>
                        </a:rPr>
                        <a:t>, как это сделано в </a:t>
                      </a:r>
                      <a:r>
                        <a:rPr lang="en-US" sz="1000" dirty="0">
                          <a:effectLst/>
                        </a:rPr>
                        <a:t>Linux</a:t>
                      </a:r>
                      <a:r>
                        <a:rPr lang="ru-RU" sz="1000" dirty="0">
                          <a:effectLst/>
                        </a:rPr>
                        <a:t>, рабочим группам программистов ведущих мировых компаний.</a:t>
                      </a:r>
                      <a:endParaRPr lang="ru-RU" sz="1000" dirty="0">
                        <a:effectLst/>
                        <a:latin typeface="Times New Roman"/>
                        <a:ea typeface="Times New Roman"/>
                      </a:endParaRPr>
                    </a:p>
                  </a:txBody>
                  <a:tcPr marL="59552" marR="59552" marT="0" marB="0"/>
                </a:tc>
                <a:extLst>
                  <a:ext uri="{0D108BD9-81ED-4DB2-BD59-A6C34878D82A}">
                    <a16:rowId xmlns:a16="http://schemas.microsoft.com/office/drawing/2014/main" val="10005"/>
                  </a:ext>
                </a:extLst>
              </a:tr>
            </a:tbl>
          </a:graphicData>
        </a:graphic>
      </p:graphicFrame>
      <p:sp>
        <p:nvSpPr>
          <p:cNvPr id="6" name="Rectangle 1"/>
          <p:cNvSpPr>
            <a:spLocks noChangeArrowheads="1"/>
          </p:cNvSpPr>
          <p:nvPr/>
        </p:nvSpPr>
        <p:spPr bwMode="auto">
          <a:xfrm>
            <a:off x="165662" y="903040"/>
            <a:ext cx="879799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Универсальный прием, который может быть использован для проведения анализа конкретной ситуации, проблемы, произошедшего события.</a:t>
            </a:r>
            <a:endParaRPr kumimoji="0" lang="ru-RU" alt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Удобнее всего при проведении анализа заполнять таблицу:</a:t>
            </a:r>
            <a:endParaRPr kumimoji="0" lang="ru-RU" alt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TextBox 6"/>
          <p:cNvSpPr txBox="1"/>
          <p:nvPr/>
        </p:nvSpPr>
        <p:spPr>
          <a:xfrm>
            <a:off x="165662" y="2780928"/>
            <a:ext cx="8797990" cy="769441"/>
          </a:xfrm>
          <a:prstGeom prst="rect">
            <a:avLst/>
          </a:prstGeom>
          <a:noFill/>
        </p:spPr>
        <p:txBody>
          <a:bodyPr wrap="square" rtlCol="0">
            <a:spAutoFit/>
          </a:bodyPr>
          <a:lstStyle/>
          <a:p>
            <a:pPr lvl="0" eaLnBrk="0" fontAlgn="base" hangingPunct="0">
              <a:spcBef>
                <a:spcPct val="0"/>
              </a:spcBef>
              <a:spcAft>
                <a:spcPct val="0"/>
              </a:spcAft>
            </a:pPr>
            <a:r>
              <a:rPr kumimoji="0" lang="ru-RU" altLang="ru-RU" sz="11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Пример</a:t>
            </a:r>
            <a:endParaRPr kumimoji="0" lang="ru-RU" altLang="ru-RU" sz="1100" b="0" i="0" u="none" strike="noStrike" cap="none" normalizeH="0" baseline="0" dirty="0" smtClean="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r>
              <a:rPr kumimoji="0" lang="ru-RU" altLang="ru-RU" sz="11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Информатика. Тема «Операционная система». Учащимся можно предложить сравнительный силовой анализ известных операционных систем. Например, </a:t>
            </a:r>
            <a:r>
              <a:rPr kumimoji="0" lang="en-US" altLang="ru-RU" sz="11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Windows </a:t>
            </a:r>
            <a:r>
              <a:rPr kumimoji="0" lang="ru-RU" altLang="ru-RU" sz="11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и </a:t>
            </a:r>
            <a:r>
              <a:rPr kumimoji="0" lang="en-US" altLang="ru-RU" sz="11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Linux</a:t>
            </a:r>
            <a:r>
              <a:rPr kumimoji="0" lang="ru-RU" altLang="ru-RU" sz="11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ru-RU" altLang="ru-RU" sz="1100" b="0" i="0" u="none" strike="noStrike" cap="none" normalizeH="0" baseline="0" dirty="0" smtClean="0">
              <a:ln>
                <a:noFill/>
              </a:ln>
              <a:solidFill>
                <a:schemeClr val="tx1"/>
              </a:solidFill>
              <a:effectLst/>
              <a:latin typeface="Arial" pitchFamily="34" charset="0"/>
              <a:cs typeface="Arial" pitchFamily="34" charset="0"/>
            </a:endParaRPr>
          </a:p>
          <a:p>
            <a:endParaRPr lang="ru-RU" sz="1100" dirty="0"/>
          </a:p>
        </p:txBody>
      </p:sp>
      <p:sp>
        <p:nvSpPr>
          <p:cNvPr id="8" name="Управляющая кнопка: домой 7">
            <a:hlinkClick r:id="rId2" action="ppaction://hlinksldjump" highlightClick="1"/>
          </p:cNvPr>
          <p:cNvSpPr/>
          <p:nvPr/>
        </p:nvSpPr>
        <p:spPr>
          <a:xfrm>
            <a:off x="8100392" y="6093296"/>
            <a:ext cx="648072" cy="648072"/>
          </a:xfrm>
          <a:prstGeom prst="actionButtonHom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10475595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smtClean="0"/>
              <a:t>Приём “Генераторы-критики”</a:t>
            </a:r>
            <a:endParaRPr lang="ru-RU" dirty="0"/>
          </a:p>
        </p:txBody>
      </p:sp>
      <p:sp>
        <p:nvSpPr>
          <p:cNvPr id="3" name="Объект 2"/>
          <p:cNvSpPr>
            <a:spLocks noGrp="1"/>
          </p:cNvSpPr>
          <p:nvPr>
            <p:ph idx="1"/>
          </p:nvPr>
        </p:nvSpPr>
        <p:spPr/>
        <p:txBody>
          <a:bodyPr>
            <a:normAutofit fontScale="70000" lnSpcReduction="20000"/>
          </a:bodyPr>
          <a:lstStyle/>
          <a:p>
            <a:pPr marL="0" indent="0">
              <a:buNone/>
            </a:pPr>
            <a:r>
              <a:rPr lang="ru-RU" dirty="0" smtClean="0"/>
              <a:t>Педагог </a:t>
            </a:r>
            <a:r>
              <a:rPr lang="ru-RU" dirty="0"/>
              <a:t>ставит проблему, не требующую длительного обсуждения. Формируются две группы: генераторы и критики. </a:t>
            </a:r>
          </a:p>
          <a:p>
            <a:pPr marL="0" indent="0">
              <a:buNone/>
            </a:pPr>
            <a:r>
              <a:rPr lang="ru-RU" b="1" i="1" dirty="0"/>
              <a:t>Пример.</a:t>
            </a:r>
            <a:r>
              <a:rPr lang="ru-RU" dirty="0"/>
              <a:t> </a:t>
            </a:r>
          </a:p>
          <a:p>
            <a:pPr marL="0" indent="0">
              <a:buNone/>
            </a:pPr>
            <a:r>
              <a:rPr lang="ru-RU" dirty="0"/>
              <a:t>Задача первой группы - дать как можно большее число вариантов решений проблемы, которые могут быть самыми фантастическими. Все это делается без предварительной подготовки. Работа проводится быстро. Задача критиков: выбрать из предложенных решений проблемы наиболее подходящие. Задача педагога – направить работу учащихся так, чтобы они могли вывести то или иное правило, решить какую-то проблему, прибегая к своему опыту и знаниям</a:t>
            </a:r>
            <a:r>
              <a:rPr lang="ru-RU" dirty="0" smtClean="0"/>
              <a:t>. Данный </a:t>
            </a:r>
            <a:r>
              <a:rPr lang="ru-RU" dirty="0"/>
              <a:t>метод можно использовать для активизации самостоятельной работы учащихся. </a:t>
            </a:r>
          </a:p>
          <a:p>
            <a:pPr marL="0" indent="0">
              <a:buNone/>
            </a:pPr>
            <a:r>
              <a:rPr lang="ru-RU" b="1" i="1" dirty="0"/>
              <a:t>Источник:</a:t>
            </a:r>
            <a:r>
              <a:rPr lang="ru-RU" dirty="0"/>
              <a:t> Приемы технологии РКМ </a:t>
            </a:r>
            <a:r>
              <a:rPr lang="ru-RU" u="sng" dirty="0">
                <a:hlinkClick r:id="rId2"/>
              </a:rPr>
              <a:t>[40]</a:t>
            </a:r>
            <a:r>
              <a:rPr lang="ru-RU" dirty="0"/>
              <a:t> </a:t>
            </a:r>
          </a:p>
          <a:p>
            <a:pPr marL="0" indent="0">
              <a:buNone/>
            </a:pPr>
            <a:endParaRPr lang="ru-RU" dirty="0"/>
          </a:p>
        </p:txBody>
      </p:sp>
      <p:sp>
        <p:nvSpPr>
          <p:cNvPr id="4" name="Управляющая кнопка: домой 3">
            <a:hlinkClick r:id="rId3" action="ppaction://hlinksldjump" highlightClick="1"/>
          </p:cNvPr>
          <p:cNvSpPr/>
          <p:nvPr/>
        </p:nvSpPr>
        <p:spPr>
          <a:xfrm>
            <a:off x="8100392" y="6093296"/>
            <a:ext cx="648072" cy="648072"/>
          </a:xfrm>
          <a:prstGeom prst="actionButtonHom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425175127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smtClean="0"/>
              <a:t>Приём  “Диаграмма Венна”</a:t>
            </a:r>
            <a:endParaRPr lang="ru-RU" dirty="0"/>
          </a:p>
        </p:txBody>
      </p:sp>
      <p:sp>
        <p:nvSpPr>
          <p:cNvPr id="3" name="Объект 2"/>
          <p:cNvSpPr>
            <a:spLocks noGrp="1"/>
          </p:cNvSpPr>
          <p:nvPr>
            <p:ph idx="1"/>
          </p:nvPr>
        </p:nvSpPr>
        <p:spPr/>
        <p:txBody>
          <a:bodyPr>
            <a:normAutofit fontScale="62500" lnSpcReduction="20000"/>
          </a:bodyPr>
          <a:lstStyle/>
          <a:p>
            <a:pPr marL="0" indent="0">
              <a:buNone/>
            </a:pPr>
            <a:r>
              <a:rPr lang="ru-RU" b="1" i="1" dirty="0" smtClean="0"/>
              <a:t>Описание</a:t>
            </a:r>
            <a:r>
              <a:rPr lang="ru-RU" b="1" i="1" dirty="0"/>
              <a:t>:</a:t>
            </a:r>
            <a:r>
              <a:rPr lang="ru-RU" dirty="0"/>
              <a:t> Доска (лист) делится на три части. В первой колонке детям предлагается записать общее между 2 понятиям, а в двух других – отличительные особенности каждого. </a:t>
            </a:r>
          </a:p>
          <a:p>
            <a:pPr marL="0" indent="0">
              <a:buNone/>
            </a:pPr>
            <a:r>
              <a:rPr lang="ru-RU" b="1" i="1" dirty="0"/>
              <a:t>Пример.</a:t>
            </a:r>
            <a:r>
              <a:rPr lang="ru-RU" dirty="0"/>
              <a:t> </a:t>
            </a:r>
          </a:p>
          <a:p>
            <a:pPr marL="0" lvl="0" indent="0">
              <a:buNone/>
            </a:pPr>
            <a:r>
              <a:rPr lang="ru-RU" dirty="0"/>
              <a:t>Уголь, соль: Общее- </a:t>
            </a:r>
            <a:r>
              <a:rPr lang="ru-RU" dirty="0" err="1"/>
              <a:t>Различия:Соль</a:t>
            </a:r>
            <a:r>
              <a:rPr lang="ru-RU" dirty="0"/>
              <a:t>- Различия: Уголь </a:t>
            </a:r>
          </a:p>
          <a:p>
            <a:pPr marL="0" lvl="0" indent="0">
              <a:buNone/>
            </a:pPr>
            <a:r>
              <a:rPr lang="ru-RU" dirty="0"/>
              <a:t>Полезное ископаемое- Минеральное вещество- Органическое вещество </a:t>
            </a:r>
          </a:p>
          <a:p>
            <a:pPr marL="0" lvl="0" indent="0">
              <a:buNone/>
            </a:pPr>
            <a:r>
              <a:rPr lang="ru-RU" dirty="0"/>
              <a:t>Одинаковое окончание слова (</a:t>
            </a:r>
            <a:r>
              <a:rPr lang="ru-RU" dirty="0" err="1"/>
              <a:t>оль</a:t>
            </a:r>
            <a:r>
              <a:rPr lang="ru-RU" dirty="0"/>
              <a:t>)- Начало слова на букву «с»- Начало слова на букву «у» </a:t>
            </a:r>
          </a:p>
          <a:p>
            <a:pPr marL="0" lvl="0" indent="0">
              <a:buNone/>
            </a:pPr>
            <a:r>
              <a:rPr lang="ru-RU" dirty="0"/>
              <a:t>Продукт- Продукт пищевой промышленности- Продукт добывающей промышленности </a:t>
            </a:r>
          </a:p>
          <a:p>
            <a:pPr marL="0" lvl="0" indent="0">
              <a:buNone/>
            </a:pPr>
            <a:r>
              <a:rPr lang="ru-RU" dirty="0"/>
              <a:t>Товар- Можно добывать выпариванием- Добывают в шахтах </a:t>
            </a:r>
          </a:p>
          <a:p>
            <a:pPr marL="0" lvl="0" indent="0">
              <a:buNone/>
            </a:pPr>
            <a:r>
              <a:rPr lang="ru-RU" dirty="0"/>
              <a:t>и т.д. В итоге выясняется, что </a:t>
            </a:r>
            <a:r>
              <a:rPr lang="ru-RU" dirty="0" err="1"/>
              <a:t>обших</a:t>
            </a:r>
            <a:r>
              <a:rPr lang="ru-RU" dirty="0"/>
              <a:t> черт больше. </a:t>
            </a:r>
          </a:p>
          <a:p>
            <a:pPr marL="0" indent="0">
              <a:buNone/>
            </a:pPr>
            <a:r>
              <a:rPr lang="ru-RU" dirty="0"/>
              <a:t/>
            </a:r>
            <a:br>
              <a:rPr lang="ru-RU" dirty="0"/>
            </a:br>
            <a:r>
              <a:rPr lang="ru-RU" b="1" i="1" dirty="0"/>
              <a:t>Источник:</a:t>
            </a:r>
            <a:r>
              <a:rPr lang="ru-RU" dirty="0"/>
              <a:t> Приемы технологии РКМ </a:t>
            </a:r>
            <a:r>
              <a:rPr lang="ru-RU" u="sng" dirty="0">
                <a:hlinkClick r:id="rId2"/>
              </a:rPr>
              <a:t>[41]</a:t>
            </a:r>
            <a:r>
              <a:rPr lang="ru-RU" dirty="0"/>
              <a:t> </a:t>
            </a:r>
          </a:p>
          <a:p>
            <a:pPr marL="0" indent="0">
              <a:buNone/>
            </a:pPr>
            <a:endParaRPr lang="ru-RU" dirty="0"/>
          </a:p>
        </p:txBody>
      </p:sp>
      <p:sp>
        <p:nvSpPr>
          <p:cNvPr id="4" name="Управляющая кнопка: домой 3">
            <a:hlinkClick r:id="rId3" action="ppaction://hlinksldjump" highlightClick="1"/>
          </p:cNvPr>
          <p:cNvSpPr/>
          <p:nvPr/>
        </p:nvSpPr>
        <p:spPr>
          <a:xfrm>
            <a:off x="8100392" y="6093296"/>
            <a:ext cx="648072" cy="648072"/>
          </a:xfrm>
          <a:prstGeom prst="actionButtonHom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39852625"/>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Приём “Обратная мозговая атака”</a:t>
            </a:r>
            <a:endParaRPr lang="ru-RU" dirty="0"/>
          </a:p>
        </p:txBody>
      </p:sp>
      <p:sp>
        <p:nvSpPr>
          <p:cNvPr id="3" name="Объект 2"/>
          <p:cNvSpPr>
            <a:spLocks noGrp="1"/>
          </p:cNvSpPr>
          <p:nvPr>
            <p:ph idx="1"/>
          </p:nvPr>
        </p:nvSpPr>
        <p:spPr/>
        <p:txBody>
          <a:bodyPr>
            <a:normAutofit fontScale="70000" lnSpcReduction="20000"/>
          </a:bodyPr>
          <a:lstStyle/>
          <a:p>
            <a:pPr marL="0" indent="0">
              <a:buNone/>
            </a:pPr>
            <a:r>
              <a:rPr lang="ru-RU" dirty="0" smtClean="0"/>
              <a:t>Обратная </a:t>
            </a:r>
            <a:r>
              <a:rPr lang="ru-RU" dirty="0"/>
              <a:t>мозговая атака преследует цель поиска и устранение возможных недостатков. Метод исключает управление поиском, но помогает преодолеть психологическую инерцию (привычный ход мышления, опирающийся на прошлое знаний об объекте), сдвинуть мысль с мертвой точки и в то же время не позволяет остановиться, где нужно. </a:t>
            </a:r>
          </a:p>
          <a:p>
            <a:pPr marL="0" indent="0">
              <a:buNone/>
            </a:pPr>
            <a:r>
              <a:rPr lang="ru-RU" b="1" i="1" dirty="0"/>
              <a:t>Пример.</a:t>
            </a:r>
            <a:r>
              <a:rPr lang="ru-RU" dirty="0"/>
              <a:t> </a:t>
            </a:r>
          </a:p>
          <a:p>
            <a:pPr marL="0" indent="0">
              <a:buNone/>
            </a:pPr>
            <a:r>
              <a:rPr lang="ru-RU" dirty="0"/>
              <a:t>Изобрели книгу – бумага не мнется, не пачкается. У покупателей нет претензий к качеству книги. Производитель несет убытки, так как срок службы книг очень велик. Как помочь производителю, желательно не ухудшая качества.</a:t>
            </a:r>
          </a:p>
          <a:p>
            <a:pPr marL="0" indent="0">
              <a:buNone/>
            </a:pPr>
            <a:r>
              <a:rPr lang="ru-RU" b="1" i="1" dirty="0"/>
              <a:t>Источник:</a:t>
            </a:r>
            <a:r>
              <a:rPr lang="ru-RU" dirty="0"/>
              <a:t> Развитие творческого мышления </a:t>
            </a:r>
            <a:r>
              <a:rPr lang="ru-RU" u="sng" dirty="0">
                <a:hlinkClick r:id="rId2"/>
              </a:rPr>
              <a:t>[53]</a:t>
            </a:r>
            <a:endParaRPr lang="ru-RU" dirty="0"/>
          </a:p>
          <a:p>
            <a:pPr marL="0" indent="0">
              <a:buNone/>
            </a:pPr>
            <a:endParaRPr lang="ru-RU" dirty="0"/>
          </a:p>
        </p:txBody>
      </p:sp>
      <p:sp>
        <p:nvSpPr>
          <p:cNvPr id="4" name="Управляющая кнопка: домой 3">
            <a:hlinkClick r:id="rId3" action="ppaction://hlinksldjump" highlightClick="1"/>
          </p:cNvPr>
          <p:cNvSpPr/>
          <p:nvPr/>
        </p:nvSpPr>
        <p:spPr>
          <a:xfrm>
            <a:off x="8100392" y="6093296"/>
            <a:ext cx="648072" cy="648072"/>
          </a:xfrm>
          <a:prstGeom prst="actionButtonHom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59962630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8892480" cy="1143000"/>
          </a:xfrm>
        </p:spPr>
        <p:txBody>
          <a:bodyPr>
            <a:no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ru-RU" sz="5400" b="1" spc="50" dirty="0" smtClean="0">
                <a:ln w="11430"/>
                <a:solidFill>
                  <a:srgbClr val="002060"/>
                </a:solidFill>
                <a:effectLst>
                  <a:outerShdw blurRad="76200" dist="50800" dir="5400000" algn="tl" rotWithShape="0">
                    <a:srgbClr val="000000">
                      <a:alpha val="65000"/>
                    </a:srgbClr>
                  </a:outerShdw>
                </a:effectLst>
              </a:rPr>
              <a:t>5. Решение </a:t>
            </a:r>
            <a:r>
              <a:rPr lang="ru-RU" sz="5400" b="1" spc="50" dirty="0">
                <a:ln w="11430"/>
                <a:solidFill>
                  <a:srgbClr val="002060"/>
                </a:solidFill>
                <a:effectLst>
                  <a:outerShdw blurRad="76200" dist="50800" dir="5400000" algn="tl" rotWithShape="0">
                    <a:srgbClr val="000000">
                      <a:alpha val="65000"/>
                    </a:srgbClr>
                  </a:outerShdw>
                </a:effectLst>
              </a:rPr>
              <a:t>учебных задач</a:t>
            </a:r>
          </a:p>
        </p:txBody>
      </p:sp>
      <p:graphicFrame>
        <p:nvGraphicFramePr>
          <p:cNvPr id="4" name="Объект 3"/>
          <p:cNvGraphicFramePr>
            <a:graphicFrameLocks noGrp="1"/>
          </p:cNvGraphicFramePr>
          <p:nvPr>
            <p:ph idx="1"/>
            <p:extLst>
              <p:ext uri="{D42A27DB-BD31-4B8C-83A1-F6EECF244321}">
                <p14:modId xmlns:p14="http://schemas.microsoft.com/office/powerpoint/2010/main" val="1015147259"/>
              </p:ext>
            </p:extLst>
          </p:nvPr>
        </p:nvGraphicFramePr>
        <p:xfrm>
          <a:off x="457200" y="1268760"/>
          <a:ext cx="8229600" cy="5184576"/>
        </p:xfrm>
        <a:graphic>
          <a:graphicData uri="http://schemas.openxmlformats.org/drawingml/2006/table">
            <a:tbl>
              <a:tblPr firstRow="1" bandRow="1">
                <a:tableStyleId>{BC89EF96-8CEA-46FF-86C4-4CE0E7609802}</a:tableStyleId>
              </a:tblPr>
              <a:tblGrid>
                <a:gridCol w="5122912">
                  <a:extLst>
                    <a:ext uri="{9D8B030D-6E8A-4147-A177-3AD203B41FA5}">
                      <a16:colId xmlns:a16="http://schemas.microsoft.com/office/drawing/2014/main" val="20000"/>
                    </a:ext>
                  </a:extLst>
                </a:gridCol>
                <a:gridCol w="3106688">
                  <a:extLst>
                    <a:ext uri="{9D8B030D-6E8A-4147-A177-3AD203B41FA5}">
                      <a16:colId xmlns:a16="http://schemas.microsoft.com/office/drawing/2014/main" val="20001"/>
                    </a:ext>
                  </a:extLst>
                </a:gridCol>
              </a:tblGrid>
              <a:tr h="5184576">
                <a:tc>
                  <a:txBody>
                    <a:bodyPr/>
                    <a:lstStyle/>
                    <a:p>
                      <a:r>
                        <a:rPr lang="ru-RU" sz="2000" kern="1200" dirty="0" smtClean="0">
                          <a:effectLst/>
                        </a:rPr>
                        <a:t>При проведении данного этапа используется индивидуальная форма работы: учащиеся самостоятельно выполняют задания нового типа и осуществляют их самопроверку, пошагово сравнивая с эталоном. В завершение организуется исполнительская рефлексия хода реализации построенного проекта учебных действий и контрольных процедур.</a:t>
                      </a:r>
                      <a:endParaRPr lang="ru-RU" sz="2000" dirty="0" smtClean="0">
                        <a:effectLst/>
                      </a:endParaRPr>
                    </a:p>
                    <a:p>
                      <a:r>
                        <a:rPr lang="ru-RU" sz="2000" kern="1200" dirty="0" smtClean="0">
                          <a:effectLst/>
                        </a:rPr>
                        <a:t>Эмоциональная направленность этапа состоит в организации, по возможности, для каждого ученика ситуации успеха, мотивирующей его к включению в дальнейшую познавательную деятельность.</a:t>
                      </a:r>
                      <a:endParaRPr lang="ru-RU" sz="2000" dirty="0"/>
                    </a:p>
                  </a:txBody>
                  <a:tcPr/>
                </a:tc>
                <a:tc>
                  <a:txBody>
                    <a:bodyPr/>
                    <a:lstStyle/>
                    <a:p>
                      <a:pPr>
                        <a:lnSpc>
                          <a:spcPct val="200000"/>
                        </a:lnSpc>
                      </a:pPr>
                      <a:r>
                        <a:rPr lang="ru-RU" sz="2000" u="sng" kern="1200" dirty="0" smtClean="0">
                          <a:effectLst/>
                          <a:hlinkClick r:id="rId3" action="ppaction://hlinksldjump"/>
                        </a:rPr>
                        <a:t>Морфологический ящик</a:t>
                      </a:r>
                      <a:endParaRPr lang="ru-RU" sz="2000" dirty="0" smtClean="0">
                        <a:effectLst/>
                      </a:endParaRPr>
                    </a:p>
                    <a:p>
                      <a:pPr>
                        <a:lnSpc>
                          <a:spcPct val="200000"/>
                        </a:lnSpc>
                      </a:pPr>
                      <a:r>
                        <a:rPr lang="ru-RU" sz="2000" u="sng" kern="1200" dirty="0" smtClean="0">
                          <a:effectLst/>
                          <a:hlinkClick r:id="rId4" action="ppaction://hlinksldjump"/>
                        </a:rPr>
                        <a:t>Создай паспорт</a:t>
                      </a:r>
                      <a:endParaRPr lang="ru-RU" sz="2000" dirty="0" smtClean="0">
                        <a:effectLst/>
                      </a:endParaRPr>
                    </a:p>
                    <a:p>
                      <a:pPr>
                        <a:lnSpc>
                          <a:spcPct val="200000"/>
                        </a:lnSpc>
                      </a:pPr>
                      <a:r>
                        <a:rPr lang="ru-RU" sz="2000" u="sng" kern="1200" dirty="0" smtClean="0">
                          <a:effectLst/>
                          <a:hlinkClick r:id="rId5" action="ppaction://hlinksldjump"/>
                        </a:rPr>
                        <a:t>Ситуационные задачи</a:t>
                      </a:r>
                      <a:endParaRPr lang="ru-RU" sz="2000" dirty="0" smtClean="0">
                        <a:effectLst/>
                      </a:endParaRPr>
                    </a:p>
                    <a:p>
                      <a:pPr>
                        <a:lnSpc>
                          <a:spcPct val="200000"/>
                        </a:lnSpc>
                      </a:pPr>
                      <a:r>
                        <a:rPr lang="ru-RU" sz="2000" u="sng" kern="1200" dirty="0" smtClean="0">
                          <a:effectLst/>
                          <a:hlinkClick r:id="rId6" action="ppaction://hlinksldjump"/>
                        </a:rPr>
                        <a:t>Изобретательские задачи</a:t>
                      </a:r>
                      <a:endParaRPr lang="ru-RU" sz="2000" dirty="0" smtClean="0">
                        <a:effectLst/>
                      </a:endParaRPr>
                    </a:p>
                    <a:p>
                      <a:endParaRPr lang="ru-RU" sz="2000" dirty="0"/>
                    </a:p>
                  </a:txBody>
                  <a:tcPr/>
                </a:tc>
                <a:extLst>
                  <a:ext uri="{0D108BD9-81ED-4DB2-BD59-A6C34878D82A}">
                    <a16:rowId xmlns:a16="http://schemas.microsoft.com/office/drawing/2014/main" val="10000"/>
                  </a:ext>
                </a:extLst>
              </a:tr>
            </a:tbl>
          </a:graphicData>
        </a:graphic>
      </p:graphicFrame>
      <p:sp>
        <p:nvSpPr>
          <p:cNvPr id="5" name="Управляющая кнопка: далее 4">
            <a:hlinkClick r:id="rId7" action="ppaction://hlinksldjump" highlightClick="1"/>
          </p:cNvPr>
          <p:cNvSpPr/>
          <p:nvPr/>
        </p:nvSpPr>
        <p:spPr>
          <a:xfrm>
            <a:off x="8100392" y="6093296"/>
            <a:ext cx="648072" cy="648072"/>
          </a:xfrm>
          <a:prstGeom prst="actionButtonForwardNex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6" name="Управляющая кнопка: назад 5">
            <a:hlinkClick r:id="rId8" action="ppaction://hlinksldjump" highlightClick="1"/>
          </p:cNvPr>
          <p:cNvSpPr/>
          <p:nvPr/>
        </p:nvSpPr>
        <p:spPr>
          <a:xfrm>
            <a:off x="7452320" y="6093296"/>
            <a:ext cx="648072" cy="648072"/>
          </a:xfrm>
          <a:prstGeom prst="actionButtonBackPrevious">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455131427"/>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Приём “Морфологический ящик”</a:t>
            </a:r>
            <a:endParaRPr lang="ru-RU" dirty="0"/>
          </a:p>
        </p:txBody>
      </p:sp>
      <p:sp>
        <p:nvSpPr>
          <p:cNvPr id="3" name="Объект 2"/>
          <p:cNvSpPr>
            <a:spLocks noGrp="1"/>
          </p:cNvSpPr>
          <p:nvPr>
            <p:ph idx="1"/>
          </p:nvPr>
        </p:nvSpPr>
        <p:spPr/>
        <p:txBody>
          <a:bodyPr>
            <a:normAutofit fontScale="55000" lnSpcReduction="20000"/>
          </a:bodyPr>
          <a:lstStyle/>
          <a:p>
            <a:pPr marL="0" indent="0">
              <a:buNone/>
            </a:pPr>
            <a:r>
              <a:rPr lang="ru-RU" dirty="0" smtClean="0"/>
              <a:t>Прием </a:t>
            </a:r>
            <a:r>
              <a:rPr lang="ru-RU" dirty="0"/>
              <a:t>используется для создания информационной копилки и последующего построения определений при изучении лингвистических, математических понятий. Модель служит для сбора и анализа информации по заданным признакам, выявление существенных и несущественных признаков изучаемого явления. Копилка универсальна, может быть использована на различных предметах </a:t>
            </a:r>
          </a:p>
          <a:p>
            <a:pPr marL="0" indent="0">
              <a:buNone/>
            </a:pPr>
            <a:r>
              <a:rPr lang="ru-RU" b="1" i="1" dirty="0"/>
              <a:t>Пример.</a:t>
            </a:r>
            <a:r>
              <a:rPr lang="ru-RU" dirty="0"/>
              <a:t> </a:t>
            </a:r>
          </a:p>
          <a:p>
            <a:pPr marL="0" lvl="0" indent="0">
              <a:buNone/>
            </a:pPr>
            <a:r>
              <a:rPr lang="ru-RU" dirty="0"/>
              <a:t>на русском языке – сбор частей слова для конструирования новых слов; сбор лексических значений многозначных слов; составление синонимических и антонимических рядов; копилка фразеологизмов и их значений; копилка слов, содержащих определенную орфограмму; копилка родственных слов; </a:t>
            </a:r>
          </a:p>
          <a:p>
            <a:pPr marL="0" lvl="0" indent="0">
              <a:buNone/>
            </a:pPr>
            <a:r>
              <a:rPr lang="ru-RU" dirty="0"/>
              <a:t>на математике – сбор элементов задачи (условий, вопросов) для конструирования новых задач; составление копилок математических выражений, величин, геометрических фигур для их последующего анализа и классификации; </a:t>
            </a:r>
          </a:p>
          <a:p>
            <a:pPr marL="0" lvl="0" indent="0">
              <a:buNone/>
            </a:pPr>
            <a:r>
              <a:rPr lang="ru-RU" dirty="0"/>
              <a:t>окружающий мир – копилки различных видов животных и растений; </a:t>
            </a:r>
          </a:p>
          <a:p>
            <a:pPr marL="0" lvl="0" indent="0">
              <a:buNone/>
            </a:pPr>
            <a:r>
              <a:rPr lang="ru-RU" dirty="0"/>
              <a:t>литературное чтение – копилка рифм, метафор; копилка личностных качеств для характеристик героев. </a:t>
            </a:r>
          </a:p>
          <a:p>
            <a:pPr marL="0" indent="0">
              <a:buNone/>
            </a:pPr>
            <a:r>
              <a:rPr lang="ru-RU" b="1" i="1" dirty="0"/>
              <a:t>Источник:</a:t>
            </a:r>
            <a:r>
              <a:rPr lang="ru-RU" dirty="0"/>
              <a:t> Из опыта школ </a:t>
            </a:r>
            <a:r>
              <a:rPr lang="ru-RU" u="sng" dirty="0">
                <a:hlinkClick r:id="rId2"/>
              </a:rPr>
              <a:t>[42]</a:t>
            </a:r>
            <a:r>
              <a:rPr lang="ru-RU" dirty="0"/>
              <a:t> </a:t>
            </a:r>
          </a:p>
          <a:p>
            <a:pPr marL="0" indent="0">
              <a:buNone/>
            </a:pPr>
            <a:endParaRPr lang="ru-RU" dirty="0"/>
          </a:p>
        </p:txBody>
      </p:sp>
      <p:sp>
        <p:nvSpPr>
          <p:cNvPr id="4" name="Управляющая кнопка: домой 3">
            <a:hlinkClick r:id="rId3" action="ppaction://hlinksldjump" highlightClick="1"/>
          </p:cNvPr>
          <p:cNvSpPr/>
          <p:nvPr/>
        </p:nvSpPr>
        <p:spPr>
          <a:xfrm>
            <a:off x="8100392" y="6093296"/>
            <a:ext cx="648072" cy="648072"/>
          </a:xfrm>
          <a:prstGeom prst="actionButtonHom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849709956"/>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smtClean="0"/>
              <a:t>Приём  “Создай паспорт”</a:t>
            </a:r>
            <a:endParaRPr lang="ru-RU" dirty="0"/>
          </a:p>
        </p:txBody>
      </p:sp>
      <p:sp>
        <p:nvSpPr>
          <p:cNvPr id="3" name="Объект 2"/>
          <p:cNvSpPr>
            <a:spLocks noGrp="1"/>
          </p:cNvSpPr>
          <p:nvPr>
            <p:ph idx="1"/>
          </p:nvPr>
        </p:nvSpPr>
        <p:spPr/>
        <p:txBody>
          <a:bodyPr>
            <a:normAutofit fontScale="62500" lnSpcReduction="20000"/>
          </a:bodyPr>
          <a:lstStyle/>
          <a:p>
            <a:pPr marL="0" indent="0">
              <a:buNone/>
            </a:pPr>
            <a:r>
              <a:rPr lang="ru-RU" dirty="0" smtClean="0"/>
              <a:t>Прием </a:t>
            </a:r>
            <a:r>
              <a:rPr lang="ru-RU" dirty="0"/>
              <a:t>для систематизации, обобщения полученных знаний; для выделения существенных и несущественных признаков изучаемого явления; создания краткой характеристики изучаемого понятия, сравнения его с другими сходными понятиями (русский язык, математика, окружающий мир, литература).Это универсальный прием составления обобщенной характеристики изучаемого явления по определенному плану </a:t>
            </a:r>
          </a:p>
          <a:p>
            <a:pPr marL="0" indent="0">
              <a:buNone/>
            </a:pPr>
            <a:r>
              <a:rPr lang="ru-RU" b="1" i="1" dirty="0"/>
              <a:t>Пример.</a:t>
            </a:r>
            <a:r>
              <a:rPr lang="ru-RU" dirty="0"/>
              <a:t> </a:t>
            </a:r>
          </a:p>
          <a:p>
            <a:pPr marL="0" indent="0">
              <a:buNone/>
            </a:pPr>
            <a:r>
              <a:rPr lang="ru-RU" dirty="0"/>
              <a:t>Может быть использован для создания характеристик: </a:t>
            </a:r>
          </a:p>
          <a:p>
            <a:pPr marL="0" lvl="0" indent="0">
              <a:buNone/>
            </a:pPr>
            <a:r>
              <a:rPr lang="ru-RU" dirty="0"/>
              <a:t>на литературном чтении – героев литературных произведений; </a:t>
            </a:r>
          </a:p>
          <a:p>
            <a:pPr marL="0" lvl="0" indent="0">
              <a:buNone/>
            </a:pPr>
            <a:r>
              <a:rPr lang="ru-RU" dirty="0"/>
              <a:t>на окружающем мире – полезных ископаемых, растения, животных, частей растений, систем организма; </a:t>
            </a:r>
          </a:p>
          <a:p>
            <a:pPr marL="0" lvl="0" indent="0">
              <a:buNone/>
            </a:pPr>
            <a:r>
              <a:rPr lang="ru-RU" dirty="0"/>
              <a:t>на математике – геометрических фигур, математических величин; </a:t>
            </a:r>
          </a:p>
          <a:p>
            <a:pPr marL="0" lvl="0" indent="0">
              <a:buNone/>
            </a:pPr>
            <a:r>
              <a:rPr lang="ru-RU" dirty="0"/>
              <a:t>на русском языке – частей речи, членов предложений, частей слова, лингв. терминов.. </a:t>
            </a:r>
          </a:p>
          <a:p>
            <a:pPr marL="0" indent="0">
              <a:buNone/>
            </a:pPr>
            <a:r>
              <a:rPr lang="ru-RU" b="1" i="1" dirty="0"/>
              <a:t>Источник:</a:t>
            </a:r>
            <a:r>
              <a:rPr lang="ru-RU" dirty="0"/>
              <a:t> Из опыта школ </a:t>
            </a:r>
            <a:r>
              <a:rPr lang="ru-RU" u="sng" dirty="0">
                <a:hlinkClick r:id="rId2"/>
              </a:rPr>
              <a:t>[43]</a:t>
            </a:r>
            <a:r>
              <a:rPr lang="ru-RU" dirty="0"/>
              <a:t> </a:t>
            </a:r>
          </a:p>
          <a:p>
            <a:pPr marL="0" indent="0">
              <a:buNone/>
            </a:pPr>
            <a:endParaRPr lang="ru-RU" dirty="0"/>
          </a:p>
        </p:txBody>
      </p:sp>
      <p:sp>
        <p:nvSpPr>
          <p:cNvPr id="4" name="Управляющая кнопка: домой 3">
            <a:hlinkClick r:id="rId3" action="ppaction://hlinksldjump" highlightClick="1"/>
          </p:cNvPr>
          <p:cNvSpPr/>
          <p:nvPr/>
        </p:nvSpPr>
        <p:spPr>
          <a:xfrm>
            <a:off x="8100392" y="6093296"/>
            <a:ext cx="648072" cy="648072"/>
          </a:xfrm>
          <a:prstGeom prst="actionButtonHom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40323595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Приём  “Отсроченная отгадка”</a:t>
            </a:r>
            <a:br>
              <a:rPr lang="ru-RU" b="1" dirty="0" smtClean="0"/>
            </a:br>
            <a:endParaRPr lang="ru-RU" dirty="0"/>
          </a:p>
        </p:txBody>
      </p:sp>
      <p:sp>
        <p:nvSpPr>
          <p:cNvPr id="3" name="Объект 2"/>
          <p:cNvSpPr>
            <a:spLocks noGrp="1"/>
          </p:cNvSpPr>
          <p:nvPr>
            <p:ph idx="1"/>
          </p:nvPr>
        </p:nvSpPr>
        <p:spPr>
          <a:xfrm>
            <a:off x="323528" y="947861"/>
            <a:ext cx="8435280" cy="5145435"/>
          </a:xfrm>
        </p:spPr>
        <p:txBody>
          <a:bodyPr>
            <a:noAutofit/>
          </a:bodyPr>
          <a:lstStyle/>
          <a:p>
            <a:pPr marL="0" indent="0">
              <a:buNone/>
            </a:pPr>
            <a:r>
              <a:rPr lang="ru-RU" sz="1800" dirty="0" smtClean="0"/>
              <a:t>Универсальный </a:t>
            </a:r>
            <a:r>
              <a:rPr lang="ru-RU" sz="1800" dirty="0"/>
              <a:t>приём ТРИЗ, направленный на активизацию мыслительной деятельности учащихся на уроке. </a:t>
            </a:r>
          </a:p>
          <a:p>
            <a:pPr marL="0" indent="0">
              <a:buNone/>
            </a:pPr>
            <a:r>
              <a:rPr lang="ru-RU" sz="1800" dirty="0"/>
              <a:t>Формирует: </a:t>
            </a:r>
          </a:p>
          <a:p>
            <a:pPr marL="0" lvl="0" indent="0">
              <a:buNone/>
            </a:pPr>
            <a:r>
              <a:rPr lang="ru-RU" sz="1800" dirty="0"/>
              <a:t>умение анализировать и сопоставлять факты; </a:t>
            </a:r>
          </a:p>
          <a:p>
            <a:pPr marL="0" lvl="0" indent="0">
              <a:buNone/>
            </a:pPr>
            <a:r>
              <a:rPr lang="ru-RU" sz="1800" dirty="0"/>
              <a:t>умение определять противоречие; </a:t>
            </a:r>
          </a:p>
          <a:p>
            <a:pPr marL="0" lvl="0" indent="0">
              <a:buNone/>
            </a:pPr>
            <a:r>
              <a:rPr lang="ru-RU" sz="1800" dirty="0"/>
              <a:t>умение находить решение имеющимися ресурсами. </a:t>
            </a:r>
          </a:p>
          <a:p>
            <a:pPr marL="0" indent="0">
              <a:buNone/>
            </a:pPr>
            <a:r>
              <a:rPr lang="ru-RU" sz="1800" dirty="0"/>
              <a:t>1 вариант приема. В начале урока учитель дает загадку (удивительный факт), отгадка к которой (ключик для понимания) будет открыта на уроке при работе над новым материалом. 2 вариант приема Загадку (удивительный факт) дать в конце урока, чтобы начать с нее следующее занятие. </a:t>
            </a:r>
          </a:p>
          <a:p>
            <a:pPr marL="0" indent="0">
              <a:buNone/>
            </a:pPr>
            <a:r>
              <a:rPr lang="ru-RU" sz="1800" b="1" i="1" dirty="0"/>
              <a:t>Пример.</a:t>
            </a:r>
            <a:r>
              <a:rPr lang="ru-RU" sz="1800" dirty="0"/>
              <a:t> </a:t>
            </a:r>
          </a:p>
          <a:p>
            <a:pPr marL="0" indent="0">
              <a:buNone/>
            </a:pPr>
            <a:r>
              <a:rPr lang="ru-RU" sz="1800" dirty="0" smtClean="0"/>
              <a:t>Посмотрела новый фильм в кинотеатре «Страна чудес». Скачала из Интернета . Весит  более 7 </a:t>
            </a:r>
            <a:r>
              <a:rPr lang="ru-RU" sz="1800" dirty="0" err="1" smtClean="0"/>
              <a:t>гигов</a:t>
            </a:r>
            <a:r>
              <a:rPr lang="ru-RU" sz="1800" dirty="0" smtClean="0"/>
              <a:t>. У подруги  Интернета нет.  Как </a:t>
            </a:r>
            <a:r>
              <a:rPr lang="ru-RU" sz="1800" dirty="0"/>
              <a:t>записать на два диска </a:t>
            </a:r>
            <a:r>
              <a:rPr lang="ru-RU" sz="1800" dirty="0" smtClean="0"/>
              <a:t>этот фильм? Других внешних носителей нет.</a:t>
            </a:r>
            <a:endParaRPr lang="ru-RU" sz="1800" dirty="0"/>
          </a:p>
          <a:p>
            <a:pPr marL="0" indent="0">
              <a:buNone/>
            </a:pPr>
            <a:endParaRPr lang="ru-RU" sz="1800" dirty="0"/>
          </a:p>
        </p:txBody>
      </p:sp>
      <p:sp>
        <p:nvSpPr>
          <p:cNvPr id="4" name="Управляющая кнопка: домой 3">
            <a:hlinkClick r:id="rId2" action="ppaction://hlinksldjump" highlightClick="1"/>
          </p:cNvPr>
          <p:cNvSpPr/>
          <p:nvPr/>
        </p:nvSpPr>
        <p:spPr>
          <a:xfrm>
            <a:off x="7740352" y="6093296"/>
            <a:ext cx="576064" cy="648072"/>
          </a:xfrm>
          <a:prstGeom prst="actionButtonHom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4141040235"/>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Пример разработки ситуационных задач на уроке информатики и ИКТ</a:t>
            </a:r>
            <a:endParaRPr lang="ru-RU" dirty="0"/>
          </a:p>
        </p:txBody>
      </p:sp>
      <p:sp>
        <p:nvSpPr>
          <p:cNvPr id="3" name="Объект 2"/>
          <p:cNvSpPr>
            <a:spLocks noGrp="1"/>
          </p:cNvSpPr>
          <p:nvPr>
            <p:ph idx="1"/>
          </p:nvPr>
        </p:nvSpPr>
        <p:spPr/>
        <p:txBody>
          <a:bodyPr>
            <a:normAutofit fontScale="47500" lnSpcReduction="20000"/>
          </a:bodyPr>
          <a:lstStyle/>
          <a:p>
            <a:pPr marL="0" indent="0">
              <a:buNone/>
            </a:pPr>
            <a:r>
              <a:rPr lang="ru-RU" dirty="0"/>
              <a:t> </a:t>
            </a:r>
          </a:p>
          <a:p>
            <a:pPr marL="0" indent="0">
              <a:buNone/>
            </a:pPr>
            <a:r>
              <a:rPr lang="ru-RU" dirty="0"/>
              <a:t>Тема «Техника безопасности. Организация рабочего места пользователя».</a:t>
            </a:r>
          </a:p>
          <a:p>
            <a:pPr marL="0" indent="0">
              <a:buNone/>
            </a:pPr>
            <a:r>
              <a:rPr lang="ru-RU" dirty="0"/>
              <a:t> </a:t>
            </a:r>
          </a:p>
          <a:p>
            <a:pPr marL="0" indent="0">
              <a:buNone/>
            </a:pPr>
            <a:r>
              <a:rPr lang="ru-RU" dirty="0"/>
              <a:t>На основе учебного материала могут быть сформулированы следующие ситуационные задачи:</a:t>
            </a:r>
          </a:p>
          <a:p>
            <a:pPr marL="0" indent="0">
              <a:buNone/>
            </a:pPr>
            <a:r>
              <a:rPr lang="ru-RU" dirty="0"/>
              <a:t> </a:t>
            </a:r>
          </a:p>
          <a:p>
            <a:pPr marL="0" lvl="0" indent="0">
              <a:buNone/>
            </a:pPr>
            <a:r>
              <a:rPr lang="ru-RU" dirty="0"/>
              <a:t>Какие заболевания,  могут быть спровоцированы длительной работой за компьютером?</a:t>
            </a:r>
          </a:p>
          <a:p>
            <a:pPr marL="0" lvl="0" indent="0">
              <a:buNone/>
            </a:pPr>
            <a:r>
              <a:rPr lang="ru-RU" dirty="0"/>
              <a:t>Предположите,  какие факторы, ухудшающие здоровье, человек может устранить самостоятельно.</a:t>
            </a:r>
          </a:p>
          <a:p>
            <a:pPr marL="0" lvl="0" indent="0">
              <a:buNone/>
            </a:pPr>
            <a:r>
              <a:rPr lang="ru-RU" dirty="0"/>
              <a:t>Установите,  насколько ваше рабочее место за компьютером соответствует гигиеническим требованиям.</a:t>
            </a:r>
          </a:p>
          <a:p>
            <a:pPr marL="0" lvl="0" indent="0">
              <a:buNone/>
            </a:pPr>
            <a:r>
              <a:rPr lang="ru-RU" dirty="0"/>
              <a:t>Проведите исследование кабинета информатики на предмет соответствия гигиеническим нормам.</a:t>
            </a:r>
          </a:p>
          <a:p>
            <a:pPr marL="0" lvl="0" indent="0">
              <a:buNone/>
            </a:pPr>
            <a:r>
              <a:rPr lang="ru-RU" dirty="0"/>
              <a:t>Предложите варианты реконструкции своего рабочего места или кабинета информатики.</a:t>
            </a:r>
          </a:p>
          <a:p>
            <a:pPr marL="0" lvl="0" indent="0">
              <a:buNone/>
            </a:pPr>
            <a:r>
              <a:rPr lang="ru-RU" dirty="0"/>
              <a:t>Сформулируйте требования к компьютерной презентации с точки зрения безопасного зрительного и психологического восприятия.</a:t>
            </a:r>
          </a:p>
          <a:p>
            <a:pPr marL="0" indent="0">
              <a:buNone/>
            </a:pPr>
            <a:r>
              <a:rPr lang="ru-RU" dirty="0"/>
              <a:t>Решение данных задач требует не только знания правил техники безопасности и организации рабочего места, но и предполагают проведение небольшого исследования. </a:t>
            </a:r>
          </a:p>
          <a:p>
            <a:pPr marL="0" indent="0">
              <a:buNone/>
            </a:pPr>
            <a:r>
              <a:rPr lang="ru-RU" dirty="0"/>
              <a:t>Задачи относятся к классу «открытых», так как не предполагают однозначного ответа. </a:t>
            </a:r>
          </a:p>
          <a:p>
            <a:pPr marL="0" indent="0">
              <a:buNone/>
            </a:pPr>
            <a:r>
              <a:rPr lang="ru-RU" dirty="0"/>
              <a:t>Задания № 4, 5, 6 предполагают использование знаний и универсальных действий, выходящих за рамки данной темы урока и учебного предмета.</a:t>
            </a:r>
          </a:p>
          <a:p>
            <a:pPr marL="0" indent="0">
              <a:buNone/>
            </a:pPr>
            <a:r>
              <a:rPr lang="ru-RU" dirty="0"/>
              <a:t> </a:t>
            </a:r>
          </a:p>
          <a:p>
            <a:pPr marL="0" indent="0">
              <a:buNone/>
            </a:pPr>
            <a:endParaRPr lang="ru-RU" dirty="0"/>
          </a:p>
        </p:txBody>
      </p:sp>
      <p:sp>
        <p:nvSpPr>
          <p:cNvPr id="4" name="Управляющая кнопка: домой 3">
            <a:hlinkClick r:id="rId2" action="ppaction://hlinksldjump" highlightClick="1"/>
          </p:cNvPr>
          <p:cNvSpPr/>
          <p:nvPr/>
        </p:nvSpPr>
        <p:spPr>
          <a:xfrm>
            <a:off x="8100392" y="6093296"/>
            <a:ext cx="648072" cy="648072"/>
          </a:xfrm>
          <a:prstGeom prst="actionButtonHom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59117166"/>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Пример разработки изобретательской задачи на уроке информатики и ИКТ</a:t>
            </a:r>
            <a:endParaRPr lang="ru-RU" dirty="0"/>
          </a:p>
        </p:txBody>
      </p:sp>
      <p:sp>
        <p:nvSpPr>
          <p:cNvPr id="3" name="Объект 2"/>
          <p:cNvSpPr>
            <a:spLocks noGrp="1"/>
          </p:cNvSpPr>
          <p:nvPr>
            <p:ph idx="1"/>
          </p:nvPr>
        </p:nvSpPr>
        <p:spPr/>
        <p:txBody>
          <a:bodyPr>
            <a:normAutofit fontScale="32500" lnSpcReduction="20000"/>
          </a:bodyPr>
          <a:lstStyle/>
          <a:p>
            <a:pPr marL="0" indent="0">
              <a:buNone/>
            </a:pPr>
            <a:r>
              <a:rPr lang="ru-RU" dirty="0"/>
              <a:t> </a:t>
            </a:r>
          </a:p>
          <a:p>
            <a:pPr marL="0" indent="0">
              <a:buNone/>
            </a:pPr>
            <a:r>
              <a:rPr lang="ru-RU" dirty="0"/>
              <a:t>Работа с компьютером требует от глаз значительных энергетических затрат - больших, чем при обычном чтении. Долгая работа или игра перед монитором может привести к близорукости и астенопии - отсутствию силы зрения. Тем не менее, по данным ВОЗ  90% пользователей нарушают режим непрерывной работы за компьютером, а 52%  пользователей при посадке не соблюдают расстояния «вытянутой руки» от глаз до монитора. Многочисленные напоминания, рекомендации,  развешанные на стенах,  не помогли решить данную проблему.</a:t>
            </a:r>
          </a:p>
          <a:p>
            <a:pPr marL="0" indent="0">
              <a:buNone/>
            </a:pPr>
            <a:r>
              <a:rPr lang="ru-RU" dirty="0"/>
              <a:t>Предложите способ борьбы за сохранение здоровья пользователей персонального компьютера.</a:t>
            </a:r>
          </a:p>
          <a:p>
            <a:pPr marL="0" indent="0">
              <a:buNone/>
            </a:pPr>
            <a:r>
              <a:rPr lang="ru-RU" dirty="0"/>
              <a:t> </a:t>
            </a:r>
          </a:p>
          <a:p>
            <a:pPr marL="0" indent="0">
              <a:buNone/>
            </a:pPr>
            <a:r>
              <a:rPr lang="ru-RU" b="1" dirty="0"/>
              <a:t>Решение задачи</a:t>
            </a:r>
            <a:endParaRPr lang="ru-RU" dirty="0"/>
          </a:p>
          <a:p>
            <a:pPr marL="0" lvl="0" indent="0">
              <a:buNone/>
            </a:pPr>
            <a:r>
              <a:rPr lang="ru-RU" dirty="0"/>
              <a:t>Переформулируем задачу в</a:t>
            </a:r>
            <a:r>
              <a:rPr lang="ru-RU" b="1" dirty="0"/>
              <a:t> изобретательскую</a:t>
            </a:r>
            <a:r>
              <a:rPr lang="ru-RU" dirty="0"/>
              <a:t>: Как  научить пользователей соблюдать правила работы за монитором и заботиться о своем здоровье?</a:t>
            </a:r>
          </a:p>
          <a:p>
            <a:pPr marL="0" lvl="0" indent="0">
              <a:buNone/>
            </a:pPr>
            <a:r>
              <a:rPr lang="ru-RU" b="1" dirty="0"/>
              <a:t>Сформулируем противоречие</a:t>
            </a:r>
            <a:r>
              <a:rPr lang="ru-RU" dirty="0"/>
              <a:t>: Пользователю необходимо много времени проводить за компьютером. Пользователю нельзя долго работать перед монитором без перерыва.</a:t>
            </a:r>
          </a:p>
          <a:p>
            <a:pPr marL="0" indent="0">
              <a:buNone/>
            </a:pPr>
            <a:r>
              <a:rPr lang="ru-RU" b="1" dirty="0"/>
              <a:t>Идеальный Конечный Результат</a:t>
            </a:r>
            <a:r>
              <a:rPr lang="ru-RU" dirty="0"/>
              <a:t>: Пользователи проводят перед монитор столько времени, сколько необходимо, но при этом регулярно делают перерыв и приближаю монитор к глазам ближе 50 см.</a:t>
            </a:r>
          </a:p>
          <a:p>
            <a:pPr marL="0" lvl="0" indent="0">
              <a:buNone/>
            </a:pPr>
            <a:r>
              <a:rPr lang="ru-RU" b="1" dirty="0"/>
              <a:t>Ресурсы</a:t>
            </a:r>
            <a:r>
              <a:rPr lang="ru-RU" dirty="0"/>
              <a:t>. Возможны варианты использования следующих ресурсов:</a:t>
            </a:r>
          </a:p>
          <a:p>
            <a:pPr marL="0" indent="0">
              <a:buNone/>
            </a:pPr>
            <a:r>
              <a:rPr lang="ru-RU" b="1" dirty="0"/>
              <a:t>человеческие</a:t>
            </a:r>
            <a:r>
              <a:rPr lang="ru-RU" dirty="0"/>
              <a:t>: в штат введена должность служащего, который будет регулярно напоминать пользователям  о необходимости сделать перерыв и следить за правилами посадки перед монитором;</a:t>
            </a:r>
          </a:p>
          <a:p>
            <a:pPr marL="0" indent="0">
              <a:buNone/>
            </a:pPr>
            <a:r>
              <a:rPr lang="ru-RU" b="1" dirty="0"/>
              <a:t>материальные</a:t>
            </a:r>
            <a:r>
              <a:rPr lang="ru-RU" dirty="0"/>
              <a:t>: поставить перед монитором на расстоянии 50 см второй экран из прозрачного материала, чтобы пользователи соблюдали безопасное расстояние;</a:t>
            </a:r>
          </a:p>
          <a:p>
            <a:pPr marL="0" indent="0">
              <a:buNone/>
            </a:pPr>
            <a:r>
              <a:rPr lang="ru-RU" b="1" dirty="0"/>
              <a:t>энергетические</a:t>
            </a:r>
            <a:r>
              <a:rPr lang="ru-RU" dirty="0"/>
              <a:t>: встроить в монитор устройство, которое будет самостоятельно отключать монитор через определенные промежутки времени, делая тем сам принудительный перерыв в работе.</a:t>
            </a:r>
          </a:p>
          <a:p>
            <a:pPr marL="0" indent="0">
              <a:buNone/>
            </a:pPr>
            <a:r>
              <a:rPr lang="ru-RU" dirty="0"/>
              <a:t>Из указанных ресурсов наиболее эффективным является энергетический ресурс.</a:t>
            </a:r>
          </a:p>
          <a:p>
            <a:pPr marL="0" lvl="0" indent="0">
              <a:buNone/>
            </a:pPr>
            <a:r>
              <a:rPr lang="ru-RU" dirty="0"/>
              <a:t>Способ разрешения противоречия: разрешение в структуре. Встроить в монитор тепловой датчик, который будет отключать монитор, если человек приблизится  к монитору ближе 50 см, а так же будет отключать через равные промежутки времени, устраивая, таким образом, перерыв в работе пользователя.</a:t>
            </a:r>
          </a:p>
          <a:p>
            <a:pPr marL="0" lvl="0" indent="0">
              <a:buNone/>
            </a:pPr>
            <a:r>
              <a:rPr lang="ru-RU" dirty="0"/>
              <a:t>Оценка решения: решение требует в любом случае затрат, наиболее эффективно использовать возможности самой системы – монитора.</a:t>
            </a:r>
          </a:p>
          <a:p>
            <a:pPr marL="0" indent="0">
              <a:buNone/>
            </a:pPr>
            <a:endParaRPr lang="ru-RU" dirty="0"/>
          </a:p>
        </p:txBody>
      </p:sp>
      <p:sp>
        <p:nvSpPr>
          <p:cNvPr id="4" name="Управляющая кнопка: домой 3">
            <a:hlinkClick r:id="rId2" action="ppaction://hlinksldjump" highlightClick="1"/>
          </p:cNvPr>
          <p:cNvSpPr/>
          <p:nvPr/>
        </p:nvSpPr>
        <p:spPr>
          <a:xfrm>
            <a:off x="8100392" y="6093296"/>
            <a:ext cx="648072" cy="648072"/>
          </a:xfrm>
          <a:prstGeom prst="actionButtonHom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616978432"/>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143000"/>
          </a:xfrm>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ru-RU" b="1" spc="50" dirty="0" smtClean="0">
                <a:ln w="11430"/>
                <a:solidFill>
                  <a:srgbClr val="002060"/>
                </a:solidFill>
                <a:effectLst>
                  <a:outerShdw blurRad="76200" dist="50800" dir="5400000" algn="tl" rotWithShape="0">
                    <a:srgbClr val="000000">
                      <a:alpha val="65000"/>
                    </a:srgbClr>
                  </a:outerShdw>
                </a:effectLst>
              </a:rPr>
              <a:t>6. Контроль </a:t>
            </a:r>
            <a:r>
              <a:rPr lang="ru-RU" b="1" spc="50" dirty="0">
                <a:ln w="11430"/>
                <a:solidFill>
                  <a:srgbClr val="002060"/>
                </a:solidFill>
                <a:effectLst>
                  <a:outerShdw blurRad="76200" dist="50800" dir="5400000" algn="tl" rotWithShape="0">
                    <a:srgbClr val="000000">
                      <a:alpha val="65000"/>
                    </a:srgbClr>
                  </a:outerShdw>
                </a:effectLst>
              </a:rPr>
              <a:t>знаний, обратная связь</a:t>
            </a:r>
          </a:p>
        </p:txBody>
      </p:sp>
      <p:graphicFrame>
        <p:nvGraphicFramePr>
          <p:cNvPr id="4" name="Объект 3"/>
          <p:cNvGraphicFramePr>
            <a:graphicFrameLocks noGrp="1"/>
          </p:cNvGraphicFramePr>
          <p:nvPr>
            <p:ph idx="1"/>
            <p:extLst>
              <p:ext uri="{D42A27DB-BD31-4B8C-83A1-F6EECF244321}">
                <p14:modId xmlns:p14="http://schemas.microsoft.com/office/powerpoint/2010/main" val="1984385261"/>
              </p:ext>
            </p:extLst>
          </p:nvPr>
        </p:nvGraphicFramePr>
        <p:xfrm>
          <a:off x="395536" y="980728"/>
          <a:ext cx="8496944" cy="5455920"/>
        </p:xfrm>
        <a:graphic>
          <a:graphicData uri="http://schemas.openxmlformats.org/drawingml/2006/table">
            <a:tbl>
              <a:tblPr firstRow="1" bandRow="1">
                <a:tableStyleId>{BC89EF96-8CEA-46FF-86C4-4CE0E7609802}</a:tableStyleId>
              </a:tblPr>
              <a:tblGrid>
                <a:gridCol w="5400600">
                  <a:extLst>
                    <a:ext uri="{9D8B030D-6E8A-4147-A177-3AD203B41FA5}">
                      <a16:colId xmlns:a16="http://schemas.microsoft.com/office/drawing/2014/main" val="20000"/>
                    </a:ext>
                  </a:extLst>
                </a:gridCol>
                <a:gridCol w="3096344">
                  <a:extLst>
                    <a:ext uri="{9D8B030D-6E8A-4147-A177-3AD203B41FA5}">
                      <a16:colId xmlns:a16="http://schemas.microsoft.com/office/drawing/2014/main" val="20001"/>
                    </a:ext>
                  </a:extLst>
                </a:gridCol>
              </a:tblGrid>
              <a:tr h="370840">
                <a:tc>
                  <a:txBody>
                    <a:bodyPr/>
                    <a:lstStyle/>
                    <a:p>
                      <a:r>
                        <a:rPr lang="ru-RU" sz="2200" kern="1200" dirty="0" smtClean="0">
                          <a:effectLst/>
                        </a:rPr>
                        <a:t>На данном этапе выявляются границы применимости нового знания и выполняются задания, в которых новый способ действий предусматривается как промежуточный шаг.</a:t>
                      </a:r>
                      <a:endParaRPr lang="ru-RU" sz="2200" dirty="0" smtClean="0">
                        <a:effectLst/>
                      </a:endParaRPr>
                    </a:p>
                    <a:p>
                      <a:r>
                        <a:rPr lang="ru-RU" sz="2200" kern="1200" dirty="0" smtClean="0">
                          <a:effectLst/>
                        </a:rPr>
                        <a:t>Организуя этот этап, учитель подбирает задания, в которых тренируется использование изученного ранее материала, имеющего методическую ценность для введения в последующем новых способов действий.                                         Таким образом, происходит, с одной стороны, автоматизация умственных действий по изученным нормам, а с другой – подготовка к введению в будущем новых норм.</a:t>
                      </a:r>
                      <a:endParaRPr lang="ru-RU" sz="2200" dirty="0"/>
                    </a:p>
                  </a:txBody>
                  <a:tcPr/>
                </a:tc>
                <a:tc>
                  <a:txBody>
                    <a:bodyPr/>
                    <a:lstStyle/>
                    <a:p>
                      <a:pPr>
                        <a:lnSpc>
                          <a:spcPct val="150000"/>
                        </a:lnSpc>
                      </a:pPr>
                      <a:r>
                        <a:rPr lang="ru-RU" sz="2200" u="sng" kern="1200" dirty="0" smtClean="0">
                          <a:effectLst/>
                          <a:hlinkClick r:id="rId3" action="ppaction://hlinksldjump"/>
                        </a:rPr>
                        <a:t>Метод интеллект-карт</a:t>
                      </a:r>
                      <a:endParaRPr lang="ru-RU" sz="2200" dirty="0" smtClean="0">
                        <a:effectLst/>
                      </a:endParaRPr>
                    </a:p>
                    <a:p>
                      <a:pPr>
                        <a:lnSpc>
                          <a:spcPct val="150000"/>
                        </a:lnSpc>
                      </a:pPr>
                      <a:r>
                        <a:rPr lang="ru-RU" sz="2200" u="sng" kern="1200" dirty="0" smtClean="0">
                          <a:effectLst/>
                          <a:hlinkClick r:id="rId4" action="ppaction://hlinksldjump"/>
                        </a:rPr>
                        <a:t>Жокей и лошадь</a:t>
                      </a:r>
                      <a:endParaRPr lang="ru-RU" sz="2200" dirty="0" smtClean="0">
                        <a:effectLst/>
                      </a:endParaRPr>
                    </a:p>
                    <a:p>
                      <a:pPr>
                        <a:lnSpc>
                          <a:spcPct val="150000"/>
                        </a:lnSpc>
                      </a:pPr>
                      <a:r>
                        <a:rPr lang="ru-RU" sz="2200" u="sng" kern="1200" dirty="0" smtClean="0">
                          <a:effectLst/>
                          <a:hlinkClick r:id="rId5" action="ppaction://hlinksldjump"/>
                        </a:rPr>
                        <a:t>Цепочка признаков</a:t>
                      </a:r>
                      <a:endParaRPr lang="ru-RU" sz="2200" dirty="0" smtClean="0">
                        <a:effectLst/>
                      </a:endParaRPr>
                    </a:p>
                    <a:p>
                      <a:pPr>
                        <a:lnSpc>
                          <a:spcPct val="150000"/>
                        </a:lnSpc>
                      </a:pPr>
                      <a:r>
                        <a:rPr lang="ru-RU" sz="2200" u="sng" kern="1200" dirty="0" smtClean="0">
                          <a:effectLst/>
                          <a:hlinkClick r:id="rId6" action="ppaction://hlinksldjump"/>
                        </a:rPr>
                        <a:t>Диаграмма Венна</a:t>
                      </a:r>
                      <a:endParaRPr lang="ru-RU" sz="2200" dirty="0" smtClean="0">
                        <a:effectLst/>
                      </a:endParaRPr>
                    </a:p>
                    <a:p>
                      <a:pPr>
                        <a:lnSpc>
                          <a:spcPct val="150000"/>
                        </a:lnSpc>
                      </a:pPr>
                      <a:r>
                        <a:rPr lang="ru-RU" sz="2200" u="sng" kern="1200" dirty="0" smtClean="0">
                          <a:effectLst/>
                          <a:hlinkClick r:id="rId7" action="ppaction://hlinksldjump"/>
                        </a:rPr>
                        <a:t>Рюкзак</a:t>
                      </a:r>
                      <a:endParaRPr lang="ru-RU" sz="2200" dirty="0" smtClean="0">
                        <a:effectLst/>
                      </a:endParaRPr>
                    </a:p>
                    <a:p>
                      <a:endParaRPr lang="ru-RU" sz="2200" dirty="0"/>
                    </a:p>
                  </a:txBody>
                  <a:tcPr/>
                </a:tc>
                <a:extLst>
                  <a:ext uri="{0D108BD9-81ED-4DB2-BD59-A6C34878D82A}">
                    <a16:rowId xmlns:a16="http://schemas.microsoft.com/office/drawing/2014/main" val="10000"/>
                  </a:ext>
                </a:extLst>
              </a:tr>
            </a:tbl>
          </a:graphicData>
        </a:graphic>
      </p:graphicFrame>
      <p:sp>
        <p:nvSpPr>
          <p:cNvPr id="5" name="Управляющая кнопка: далее 4">
            <a:hlinkClick r:id="rId8" action="ppaction://hlinksldjump" highlightClick="1"/>
          </p:cNvPr>
          <p:cNvSpPr/>
          <p:nvPr/>
        </p:nvSpPr>
        <p:spPr>
          <a:xfrm>
            <a:off x="8100392" y="6093296"/>
            <a:ext cx="648072" cy="648072"/>
          </a:xfrm>
          <a:prstGeom prst="actionButtonForwardNex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6" name="Управляющая кнопка: назад 5">
            <a:hlinkClick r:id="rId9" action="ppaction://hlinksldjump" highlightClick="1"/>
          </p:cNvPr>
          <p:cNvSpPr/>
          <p:nvPr/>
        </p:nvSpPr>
        <p:spPr>
          <a:xfrm>
            <a:off x="7452320" y="6093296"/>
            <a:ext cx="648072" cy="648072"/>
          </a:xfrm>
          <a:prstGeom prst="actionButtonBackPrevious">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125276102"/>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88640"/>
            <a:ext cx="8229600" cy="1143000"/>
          </a:xfrm>
        </p:spPr>
        <p:txBody>
          <a:bodyPr>
            <a:normAutofit fontScale="90000"/>
          </a:bodyPr>
          <a:lstStyle/>
          <a:p>
            <a:r>
              <a:rPr lang="ru-RU" b="1" dirty="0" smtClean="0"/>
              <a:t>Интеллект-карты как способ работы с информацией</a:t>
            </a:r>
            <a:endParaRPr lang="ru-RU" dirty="0"/>
          </a:p>
        </p:txBody>
      </p:sp>
      <p:sp>
        <p:nvSpPr>
          <p:cNvPr id="3" name="Объект 2"/>
          <p:cNvSpPr>
            <a:spLocks noGrp="1"/>
          </p:cNvSpPr>
          <p:nvPr>
            <p:ph idx="1"/>
          </p:nvPr>
        </p:nvSpPr>
        <p:spPr>
          <a:xfrm>
            <a:off x="497160" y="1279301"/>
            <a:ext cx="8229600" cy="4525963"/>
          </a:xfrm>
        </p:spPr>
        <p:txBody>
          <a:bodyPr>
            <a:noAutofit/>
          </a:bodyPr>
          <a:lstStyle/>
          <a:p>
            <a:pPr marL="0" indent="0">
              <a:spcBef>
                <a:spcPts val="0"/>
              </a:spcBef>
              <a:buNone/>
            </a:pPr>
            <a:r>
              <a:rPr lang="ru-RU" sz="1200" dirty="0"/>
              <a:t>Основная цель метода - оценить как мыслит ребенок.</a:t>
            </a:r>
            <a:endParaRPr lang="ru-RU" sz="1200" dirty="0" smtClean="0">
              <a:effectLst/>
            </a:endParaRPr>
          </a:p>
          <a:p>
            <a:pPr marL="0" indent="0">
              <a:spcBef>
                <a:spcPts val="0"/>
              </a:spcBef>
              <a:buNone/>
            </a:pPr>
            <a:r>
              <a:rPr lang="ru-RU" sz="1200" dirty="0"/>
              <a:t>Основные направления использования интеллект-карт в образовательном процессе:</a:t>
            </a:r>
            <a:endParaRPr lang="ru-RU" sz="1200" dirty="0" smtClean="0">
              <a:effectLst/>
            </a:endParaRPr>
          </a:p>
          <a:p>
            <a:pPr marL="0" indent="0">
              <a:spcBef>
                <a:spcPts val="0"/>
              </a:spcBef>
              <a:buNone/>
            </a:pPr>
            <a:r>
              <a:rPr lang="ru-RU" sz="1200" dirty="0"/>
              <a:t>при обобщении материала;</a:t>
            </a:r>
            <a:endParaRPr lang="ru-RU" sz="1200" dirty="0" smtClean="0">
              <a:effectLst/>
            </a:endParaRPr>
          </a:p>
          <a:p>
            <a:pPr marL="0" indent="0">
              <a:spcBef>
                <a:spcPts val="0"/>
              </a:spcBef>
              <a:buNone/>
            </a:pPr>
            <a:r>
              <a:rPr lang="ru-RU" sz="1200" dirty="0"/>
              <a:t>при изучении новой темы;</a:t>
            </a:r>
            <a:endParaRPr lang="ru-RU" sz="1200" dirty="0" smtClean="0">
              <a:effectLst/>
            </a:endParaRPr>
          </a:p>
          <a:p>
            <a:pPr marL="0" indent="0">
              <a:spcBef>
                <a:spcPts val="0"/>
              </a:spcBef>
              <a:buNone/>
            </a:pPr>
            <a:r>
              <a:rPr lang="ru-RU" sz="1200" dirty="0"/>
              <a:t>для систематизации и структурирования информации;</a:t>
            </a:r>
            <a:endParaRPr lang="ru-RU" sz="1200" dirty="0" smtClean="0">
              <a:effectLst/>
            </a:endParaRPr>
          </a:p>
          <a:p>
            <a:pPr marL="0" indent="0">
              <a:spcBef>
                <a:spcPts val="0"/>
              </a:spcBef>
              <a:buNone/>
            </a:pPr>
            <a:r>
              <a:rPr lang="ru-RU" sz="1200" dirty="0"/>
              <a:t>для организации и проведения контроля знаний;</a:t>
            </a:r>
            <a:endParaRPr lang="ru-RU" sz="1200" dirty="0" smtClean="0">
              <a:effectLst/>
            </a:endParaRPr>
          </a:p>
          <a:p>
            <a:pPr marL="0" indent="0">
              <a:spcBef>
                <a:spcPts val="0"/>
              </a:spcBef>
              <a:buNone/>
            </a:pPr>
            <a:r>
              <a:rPr lang="ru-RU" sz="1200" dirty="0"/>
              <a:t>для создания опорного алгоритма действий (например, решение задачи, анализ произведения, описание художественного образа и т.д.)</a:t>
            </a:r>
            <a:endParaRPr lang="ru-RU" sz="1200" dirty="0" smtClean="0">
              <a:effectLst/>
            </a:endParaRPr>
          </a:p>
          <a:p>
            <a:pPr marL="0" indent="0">
              <a:spcBef>
                <a:spcPts val="0"/>
              </a:spcBef>
              <a:buNone/>
            </a:pPr>
            <a:r>
              <a:rPr lang="ru-RU" sz="1200" dirty="0"/>
              <a:t>В основе построения интеллект-карт лежит ассоциация – связь двух представлений, когда одно, появившись, вызывает другое.</a:t>
            </a:r>
            <a:endParaRPr lang="ru-RU" sz="1200" dirty="0" smtClean="0">
              <a:effectLst/>
            </a:endParaRPr>
          </a:p>
          <a:p>
            <a:pPr marL="0" indent="0">
              <a:spcBef>
                <a:spcPts val="0"/>
              </a:spcBef>
              <a:buNone/>
            </a:pPr>
            <a:r>
              <a:rPr lang="ru-RU" sz="1200" dirty="0"/>
              <a:t>Ассоциации возникают в следующих случаях:</a:t>
            </a:r>
            <a:endParaRPr lang="ru-RU" sz="1200" dirty="0" smtClean="0">
              <a:effectLst/>
            </a:endParaRPr>
          </a:p>
          <a:p>
            <a:pPr marL="0" indent="0">
              <a:spcBef>
                <a:spcPts val="0"/>
              </a:spcBef>
              <a:buNone/>
            </a:pPr>
            <a:r>
              <a:rPr lang="ru-RU" sz="1200" dirty="0"/>
              <a:t>между объектами есть сходство, что-то знакомое;</a:t>
            </a:r>
            <a:endParaRPr lang="ru-RU" sz="1200" dirty="0" smtClean="0">
              <a:effectLst/>
            </a:endParaRPr>
          </a:p>
          <a:p>
            <a:pPr marL="0" indent="0">
              <a:spcBef>
                <a:spcPts val="0"/>
              </a:spcBef>
              <a:buNone/>
            </a:pPr>
            <a:r>
              <a:rPr lang="ru-RU" sz="1200" dirty="0"/>
              <a:t>объекты прямо противоположны;</a:t>
            </a:r>
            <a:endParaRPr lang="ru-RU" sz="1200" dirty="0" smtClean="0">
              <a:effectLst/>
            </a:endParaRPr>
          </a:p>
          <a:p>
            <a:pPr marL="0" indent="0">
              <a:spcBef>
                <a:spcPts val="0"/>
              </a:spcBef>
              <a:buNone/>
            </a:pPr>
            <a:r>
              <a:rPr lang="ru-RU" sz="1200" dirty="0"/>
              <a:t>происходящие события напоминают об объекте;</a:t>
            </a:r>
            <a:endParaRPr lang="ru-RU" sz="1200" dirty="0" smtClean="0">
              <a:effectLst/>
            </a:endParaRPr>
          </a:p>
          <a:p>
            <a:pPr marL="0" indent="0">
              <a:spcBef>
                <a:spcPts val="0"/>
              </a:spcBef>
              <a:buNone/>
            </a:pPr>
            <a:r>
              <a:rPr lang="ru-RU" sz="1200" dirty="0"/>
              <a:t>многократно повторяющееся событие напоминает об объекте.</a:t>
            </a:r>
            <a:endParaRPr lang="ru-RU" sz="1200" dirty="0" smtClean="0">
              <a:effectLst/>
            </a:endParaRPr>
          </a:p>
          <a:p>
            <a:pPr marL="0" indent="0">
              <a:spcBef>
                <a:spcPts val="0"/>
              </a:spcBef>
              <a:buNone/>
            </a:pPr>
            <a:r>
              <a:rPr lang="ru-RU" sz="1200" b="1" dirty="0"/>
              <a:t>Правила составления интеллект-карты</a:t>
            </a:r>
            <a:endParaRPr lang="ru-RU" sz="1200" dirty="0" smtClean="0">
              <a:effectLst/>
            </a:endParaRPr>
          </a:p>
          <a:p>
            <a:pPr marL="0" indent="0">
              <a:spcBef>
                <a:spcPts val="0"/>
              </a:spcBef>
              <a:buNone/>
            </a:pPr>
            <a:r>
              <a:rPr lang="ru-RU" sz="1200" dirty="0"/>
              <a:t>1. В центре располагается прототип значимого объекта (основное понятие темы, раздела, параграфа; главная идея; главная проблема).  Он должен быть выделен цветом, красочно оформлен, желательно нарисовать его образ. Рекомендовано использовать объем, выпуклые буквы. </a:t>
            </a:r>
            <a:r>
              <a:rPr lang="ru-RU" sz="1200" dirty="0">
                <a:hlinkClick r:id="rId2"/>
              </a:rPr>
              <a:t>Шаг 1</a:t>
            </a:r>
            <a:endParaRPr lang="ru-RU" sz="1200" dirty="0" smtClean="0">
              <a:effectLst/>
            </a:endParaRPr>
          </a:p>
          <a:p>
            <a:pPr marL="0" indent="0">
              <a:spcBef>
                <a:spcPts val="0"/>
              </a:spcBef>
              <a:buNone/>
            </a:pPr>
            <a:r>
              <a:rPr lang="ru-RU" sz="1200" dirty="0"/>
              <a:t>2. От центрального понятия  расходятся ветви ассоциаций (под темы, под идеи), количество которых  прямо пропорционально памяти. Рекомендовано использовать не более 7 ветвей (под идей, под тем). Если количество ветвей более 7, то следует укрупнить группы ассоциаций (группы под идей, под тем). Ветви ассоциаций желательно выделять разными цветами. На каждой ветке записывается одно - два слова (не больше) и размещается графический образ, ассоциирующийся с под идеей (под темой). </a:t>
            </a:r>
            <a:r>
              <a:rPr lang="ru-RU" sz="1200" dirty="0">
                <a:hlinkClick r:id="rId3"/>
              </a:rPr>
              <a:t>Шаг 2</a:t>
            </a:r>
            <a:endParaRPr lang="ru-RU" sz="1200" dirty="0" smtClean="0">
              <a:effectLst/>
            </a:endParaRPr>
          </a:p>
          <a:p>
            <a:pPr marL="0" indent="0">
              <a:spcBef>
                <a:spcPts val="0"/>
              </a:spcBef>
              <a:buNone/>
            </a:pPr>
            <a:r>
              <a:rPr lang="ru-RU" sz="1200" dirty="0"/>
              <a:t>3. Далее каждая ветка разветвляется на под темы (под идеи) второго уровня, так же на ветке второго уровня записывается одно - два слова и располагается графический образ ассоциаций. </a:t>
            </a:r>
            <a:r>
              <a:rPr lang="ru-RU" sz="1200" dirty="0">
                <a:hlinkClick r:id="rId4"/>
              </a:rPr>
              <a:t>Шаг 3</a:t>
            </a:r>
            <a:endParaRPr lang="ru-RU" sz="1200" dirty="0" smtClean="0">
              <a:effectLst/>
            </a:endParaRPr>
          </a:p>
          <a:p>
            <a:pPr marL="0" indent="0">
              <a:spcBef>
                <a:spcPts val="0"/>
              </a:spcBef>
              <a:buNone/>
            </a:pPr>
            <a:r>
              <a:rPr lang="ru-RU" sz="1200" dirty="0"/>
              <a:t>4. Каждая ветка 1 уровня с соответствующими ветками 2-го, 3-го уровней заключается в замкнутую область (ореол) того же цвета, что и ветви. </a:t>
            </a:r>
            <a:r>
              <a:rPr lang="ru-RU" sz="1200" dirty="0">
                <a:hlinkClick r:id="rId5"/>
              </a:rPr>
              <a:t>Шаг 4</a:t>
            </a:r>
            <a:endParaRPr lang="ru-RU" sz="1200" dirty="0" smtClean="0">
              <a:effectLst/>
            </a:endParaRPr>
          </a:p>
          <a:p>
            <a:pPr marL="0" indent="0">
              <a:spcBef>
                <a:spcPts val="0"/>
              </a:spcBef>
              <a:buNone/>
            </a:pPr>
            <a:r>
              <a:rPr lang="ru-RU" sz="1200" dirty="0"/>
              <a:t>5. Между понятиями разных ветвей устанавливаются связи. </a:t>
            </a:r>
            <a:r>
              <a:rPr lang="ru-RU" sz="1200" dirty="0">
                <a:hlinkClick r:id="rId6"/>
              </a:rPr>
              <a:t>Шаг 5</a:t>
            </a:r>
            <a:endParaRPr lang="ru-RU" sz="1200" dirty="0">
              <a:effectLst/>
            </a:endParaRPr>
          </a:p>
        </p:txBody>
      </p:sp>
      <p:sp>
        <p:nvSpPr>
          <p:cNvPr id="4" name="Управляющая кнопка: домой 3">
            <a:hlinkClick r:id="rId7" action="ppaction://hlinksldjump" highlightClick="1"/>
          </p:cNvPr>
          <p:cNvSpPr/>
          <p:nvPr/>
        </p:nvSpPr>
        <p:spPr>
          <a:xfrm>
            <a:off x="8100392" y="6093296"/>
            <a:ext cx="648072" cy="648072"/>
          </a:xfrm>
          <a:prstGeom prst="actionButtonHom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588400279"/>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smtClean="0"/>
              <a:t>Приём  “Жокей и лошадь”. </a:t>
            </a:r>
            <a:endParaRPr lang="ru-RU" dirty="0"/>
          </a:p>
        </p:txBody>
      </p:sp>
      <p:sp>
        <p:nvSpPr>
          <p:cNvPr id="3" name="Объект 2"/>
          <p:cNvSpPr>
            <a:spLocks noGrp="1"/>
          </p:cNvSpPr>
          <p:nvPr>
            <p:ph idx="1"/>
          </p:nvPr>
        </p:nvSpPr>
        <p:spPr/>
        <p:txBody>
          <a:bodyPr>
            <a:normAutofit fontScale="70000" lnSpcReduction="20000"/>
          </a:bodyPr>
          <a:lstStyle/>
          <a:p>
            <a:pPr marL="0" indent="0">
              <a:buNone/>
            </a:pPr>
            <a:r>
              <a:rPr lang="ru-RU" dirty="0" smtClean="0"/>
              <a:t>Приём </a:t>
            </a:r>
            <a:r>
              <a:rPr lang="ru-RU" dirty="0"/>
              <a:t>интерактивного обучения. Форма коллективного обучения. Автор - </a:t>
            </a:r>
            <a:r>
              <a:rPr lang="ru-RU" dirty="0" err="1"/>
              <a:t>А.Каменский</a:t>
            </a:r>
            <a:r>
              <a:rPr lang="ru-RU" dirty="0"/>
              <a:t>. Класс делится на две группы: «жокеев» и «лошадей». Первые получают карточки с вопросами, вторые – с правильными ответами. Каждый «жокей» должен найти свою «лошадь». Эта игрушка применима даже на уроках изучения нового материала. Самая неприятная её черта – необходимость всему коллективу учащихся одновременно ходить по классу, это требует определённой </a:t>
            </a:r>
            <a:r>
              <a:rPr lang="ru-RU" dirty="0" err="1"/>
              <a:t>сформированности</a:t>
            </a:r>
            <a:r>
              <a:rPr lang="ru-RU" dirty="0"/>
              <a:t> культуры поведения. </a:t>
            </a:r>
          </a:p>
          <a:p>
            <a:pPr marL="0" indent="0">
              <a:buNone/>
            </a:pPr>
            <a:r>
              <a:rPr lang="ru-RU" b="1" i="1" dirty="0"/>
              <a:t>Пример.</a:t>
            </a:r>
            <a:r>
              <a:rPr lang="ru-RU" dirty="0"/>
              <a:t> На уроке истории в 5 классе при изучении темы "Религия Древней Греции" одной команде ("Жокеям") даются карточки с именами древнегреческих богов, другой - карточки с указанием, чему эти боги покровительствуют. </a:t>
            </a:r>
          </a:p>
          <a:p>
            <a:pPr marL="0" indent="0">
              <a:buNone/>
            </a:pPr>
            <a:r>
              <a:rPr lang="ru-RU" b="1" i="1" dirty="0"/>
              <a:t>Источник:</a:t>
            </a:r>
            <a:r>
              <a:rPr lang="ru-RU" dirty="0"/>
              <a:t> электронное периодическое издание «Эффективные образовательные технологии». Выпуск 1. 2008 г. Главный редактор, </a:t>
            </a:r>
            <a:r>
              <a:rPr lang="ru-RU" dirty="0" err="1"/>
              <a:t>д.п.н</a:t>
            </a:r>
            <a:r>
              <a:rPr lang="ru-RU" dirty="0"/>
              <a:t>. профессор </a:t>
            </a:r>
            <a:r>
              <a:rPr lang="ru-RU" dirty="0" err="1"/>
              <a:t>Гузеев</a:t>
            </a:r>
            <a:r>
              <a:rPr lang="ru-RU" dirty="0"/>
              <a:t> В.В </a:t>
            </a:r>
            <a:r>
              <a:rPr lang="ru-RU" u="sng" dirty="0">
                <a:hlinkClick r:id="rId2"/>
              </a:rPr>
              <a:t>Дистанционные технологии и обучение</a:t>
            </a:r>
            <a:endParaRPr lang="ru-RU" dirty="0"/>
          </a:p>
        </p:txBody>
      </p:sp>
      <p:sp>
        <p:nvSpPr>
          <p:cNvPr id="4" name="Управляющая кнопка: домой 3">
            <a:hlinkClick r:id="rId3" action="ppaction://hlinksldjump" highlightClick="1"/>
          </p:cNvPr>
          <p:cNvSpPr/>
          <p:nvPr/>
        </p:nvSpPr>
        <p:spPr>
          <a:xfrm>
            <a:off x="8100392" y="6093296"/>
            <a:ext cx="648072" cy="648072"/>
          </a:xfrm>
          <a:prstGeom prst="actionButtonHom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794119416"/>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16632"/>
            <a:ext cx="8229600" cy="1143000"/>
          </a:xfrm>
        </p:spPr>
        <p:txBody>
          <a:bodyPr>
            <a:normAutofit/>
          </a:bodyPr>
          <a:lstStyle/>
          <a:p>
            <a:r>
              <a:rPr lang="ru-RU" b="1" dirty="0" smtClean="0"/>
              <a:t>Приём  “Цепочка признаков“</a:t>
            </a:r>
            <a:endParaRPr lang="ru-RU" dirty="0"/>
          </a:p>
        </p:txBody>
      </p:sp>
      <p:sp>
        <p:nvSpPr>
          <p:cNvPr id="3" name="Объект 2"/>
          <p:cNvSpPr>
            <a:spLocks noGrp="1"/>
          </p:cNvSpPr>
          <p:nvPr>
            <p:ph idx="1"/>
          </p:nvPr>
        </p:nvSpPr>
        <p:spPr>
          <a:xfrm>
            <a:off x="518346" y="1052736"/>
            <a:ext cx="8229600" cy="4525963"/>
          </a:xfrm>
        </p:spPr>
        <p:txBody>
          <a:bodyPr>
            <a:noAutofit/>
          </a:bodyPr>
          <a:lstStyle/>
          <a:p>
            <a:pPr marL="0" indent="0">
              <a:buNone/>
            </a:pPr>
            <a:r>
              <a:rPr lang="ru-RU" sz="1100" dirty="0" smtClean="0"/>
              <a:t>Универсальный </a:t>
            </a:r>
            <a:r>
              <a:rPr lang="ru-RU" sz="1100" dirty="0"/>
              <a:t>приём ТРИЗ, направленный на актуализацию знаний учащихся о признаках тех объектов, которые включаются в работу. </a:t>
            </a:r>
          </a:p>
          <a:p>
            <a:pPr marL="0" indent="0">
              <a:buNone/>
            </a:pPr>
            <a:r>
              <a:rPr lang="ru-RU" sz="1100" dirty="0"/>
              <a:t>Формирует: </a:t>
            </a:r>
          </a:p>
          <a:p>
            <a:pPr marL="0" lvl="0" indent="0">
              <a:buNone/>
            </a:pPr>
            <a:r>
              <a:rPr lang="ru-RU" sz="1100" dirty="0"/>
              <a:t>умение описывать объект через имена и значения признаков; </a:t>
            </a:r>
          </a:p>
          <a:p>
            <a:pPr marL="0" lvl="0" indent="0">
              <a:buNone/>
            </a:pPr>
            <a:r>
              <a:rPr lang="ru-RU" sz="1100" dirty="0"/>
              <a:t>умение определять по заданным частям модели скрытые части; </a:t>
            </a:r>
          </a:p>
          <a:p>
            <a:pPr marL="0" lvl="0" indent="0">
              <a:buNone/>
            </a:pPr>
            <a:r>
              <a:rPr lang="ru-RU" sz="1100" dirty="0"/>
              <a:t>умение составлять внутренний план действий. </a:t>
            </a:r>
          </a:p>
          <a:p>
            <a:pPr marL="0" indent="0">
              <a:buNone/>
            </a:pPr>
            <a:r>
              <a:rPr lang="ru-RU" sz="1100" dirty="0"/>
              <a:t>1-й ученик называет объект и его признак («у белки – падеж»); </a:t>
            </a:r>
          </a:p>
          <a:p>
            <a:pPr marL="0" indent="0">
              <a:buNone/>
            </a:pPr>
            <a:r>
              <a:rPr lang="ru-RU" sz="1100" dirty="0"/>
              <a:t>2-й называет другой объект с тем же значением указанного признака и другой признак («у него – часть речи»); </a:t>
            </a:r>
          </a:p>
          <a:p>
            <a:pPr marL="0" indent="0">
              <a:buNone/>
            </a:pPr>
            <a:r>
              <a:rPr lang="ru-RU" sz="1100" dirty="0"/>
              <a:t>3-й называет свой объект по аналогичному признаку и новый признак («я – количество слогов») и т. п., до тех пор, пока находится кто-то, способный продолжить цепочку. </a:t>
            </a:r>
          </a:p>
          <a:p>
            <a:pPr marL="0" indent="0">
              <a:buNone/>
            </a:pPr>
            <a:r>
              <a:rPr lang="ru-RU" sz="1100" b="1" i="1" dirty="0"/>
              <a:t>Пример.</a:t>
            </a:r>
            <a:r>
              <a:rPr lang="ru-RU" sz="1100" dirty="0"/>
              <a:t> </a:t>
            </a:r>
          </a:p>
          <a:p>
            <a:pPr marL="0" indent="0">
              <a:buNone/>
            </a:pPr>
            <a:r>
              <a:rPr lang="ru-RU" sz="1100" dirty="0"/>
              <a:t>У: Объект – бабочка. Назовите любое имя признака. Внимание! Признак должен быть существенным, т. е. иметь только одно значение! </a:t>
            </a:r>
          </a:p>
          <a:p>
            <a:pPr marL="0" indent="0">
              <a:buNone/>
            </a:pPr>
            <a:r>
              <a:rPr lang="ru-RU" sz="1100" dirty="0"/>
              <a:t>Д: Бабочка – место обитания. </a:t>
            </a:r>
          </a:p>
          <a:p>
            <a:pPr marL="0" indent="0">
              <a:buNone/>
            </a:pPr>
            <a:r>
              <a:rPr lang="ru-RU" sz="1100" dirty="0"/>
              <a:t>У: Не принимается. Кто догадался, почему? </a:t>
            </a:r>
          </a:p>
          <a:p>
            <a:pPr marL="0" indent="0">
              <a:buNone/>
            </a:pPr>
            <a:r>
              <a:rPr lang="ru-RU" sz="1100" dirty="0"/>
              <a:t>Д: Потому что на вопрос о месте обитания для бабочки можно дать несколько разных ответов. Одни живут в капусте, другие – на цветах иван-чая и т. п... </a:t>
            </a:r>
          </a:p>
          <a:p>
            <a:pPr marL="0" indent="0">
              <a:buNone/>
            </a:pPr>
            <a:r>
              <a:rPr lang="ru-RU" sz="1100" dirty="0"/>
              <a:t>У: Согласна. Другие предложения? Напоминаю. Объект – бабочка. </a:t>
            </a:r>
          </a:p>
          <a:p>
            <a:pPr marL="0" indent="0">
              <a:buNone/>
            </a:pPr>
            <a:r>
              <a:rPr lang="ru-RU" sz="1100" dirty="0"/>
              <a:t>Д(3): Бабочка – способ передвижения. </a:t>
            </a:r>
          </a:p>
          <a:p>
            <a:pPr marL="0" indent="0">
              <a:buNone/>
            </a:pPr>
            <a:r>
              <a:rPr lang="ru-RU" sz="1100" dirty="0"/>
              <a:t>У: Принимается. Назовите объект с тем же значением признака. </a:t>
            </a:r>
          </a:p>
          <a:p>
            <a:pPr marL="0" indent="0">
              <a:buNone/>
            </a:pPr>
            <a:r>
              <a:rPr lang="ru-RU" sz="1100" dirty="0"/>
              <a:t>Д: Другая бабочка. </a:t>
            </a:r>
          </a:p>
          <a:p>
            <a:pPr marL="0" indent="0">
              <a:buNone/>
            </a:pPr>
            <a:r>
              <a:rPr lang="ru-RU" sz="1100" dirty="0"/>
              <a:t>У: :-)! Я прошу другой объект. Не бабочка, а тоже летает. </a:t>
            </a:r>
          </a:p>
          <a:p>
            <a:pPr marL="0" indent="0">
              <a:buNone/>
            </a:pPr>
            <a:r>
              <a:rPr lang="ru-RU" sz="1100" dirty="0"/>
              <a:t>Д (1): Птица. </a:t>
            </a:r>
          </a:p>
          <a:p>
            <a:pPr marL="0" indent="0">
              <a:buNone/>
            </a:pPr>
            <a:r>
              <a:rPr lang="ru-RU" sz="1100" dirty="0"/>
              <a:t>У: Теперь назовите другое имя признака для объекта «птица». </a:t>
            </a:r>
          </a:p>
          <a:p>
            <a:pPr marL="0" indent="0">
              <a:buNone/>
            </a:pPr>
            <a:r>
              <a:rPr lang="ru-RU" sz="1100" dirty="0"/>
              <a:t>Д (1): Птица – форма челюсти. </a:t>
            </a:r>
          </a:p>
          <a:p>
            <a:pPr marL="0" indent="0">
              <a:buNone/>
            </a:pPr>
            <a:r>
              <a:rPr lang="ru-RU" sz="1100" dirty="0"/>
              <a:t>Д (2): Такая же форма челюсти у некоторых динозавров (у них тоже клюв)... и т. д. </a:t>
            </a:r>
          </a:p>
          <a:p>
            <a:pPr marL="0" indent="0">
              <a:buNone/>
            </a:pPr>
            <a:r>
              <a:rPr lang="ru-RU" sz="1100" dirty="0"/>
              <a:t/>
            </a:r>
            <a:br>
              <a:rPr lang="ru-RU" sz="1100" dirty="0"/>
            </a:br>
            <a:r>
              <a:rPr lang="ru-RU" sz="1100" b="1" i="1" dirty="0"/>
              <a:t>Источник:</a:t>
            </a:r>
            <a:r>
              <a:rPr lang="ru-RU" sz="1100" dirty="0"/>
              <a:t> </a:t>
            </a:r>
            <a:r>
              <a:rPr lang="ru-RU" sz="1100" dirty="0" err="1"/>
              <a:t>Е.В.Андреева</a:t>
            </a:r>
            <a:r>
              <a:rPr lang="ru-RU" sz="1100" dirty="0"/>
              <a:t>, </a:t>
            </a:r>
            <a:r>
              <a:rPr lang="ru-RU" sz="1100" dirty="0" err="1"/>
              <a:t>С.В.Лелюх</a:t>
            </a:r>
            <a:r>
              <a:rPr lang="ru-RU" sz="1100" dirty="0"/>
              <a:t>, </a:t>
            </a:r>
            <a:r>
              <a:rPr lang="ru-RU" sz="1100" dirty="0" err="1"/>
              <a:t>Т.А.Сидорчук</a:t>
            </a:r>
            <a:r>
              <a:rPr lang="ru-RU" sz="1100" dirty="0"/>
              <a:t>, </a:t>
            </a:r>
            <a:r>
              <a:rPr lang="ru-RU" sz="1100" dirty="0" err="1"/>
              <a:t>Н.А.Яковлева</a:t>
            </a:r>
            <a:r>
              <a:rPr lang="ru-RU" sz="1100" dirty="0"/>
              <a:t>. Творческие задания Золотого ключика. / </a:t>
            </a:r>
            <a:r>
              <a:rPr lang="ru-RU" sz="1100" u="sng" dirty="0">
                <a:hlinkClick r:id="rId2"/>
              </a:rPr>
              <a:t>http://www.trizminsk.org/e/prs/233021.htm</a:t>
            </a:r>
            <a:r>
              <a:rPr lang="ru-RU" sz="1100" dirty="0"/>
              <a:t> </a:t>
            </a:r>
          </a:p>
          <a:p>
            <a:pPr marL="0" indent="0">
              <a:buNone/>
            </a:pPr>
            <a:r>
              <a:rPr lang="ru-RU" sz="1100" dirty="0"/>
              <a:t> </a:t>
            </a:r>
          </a:p>
          <a:p>
            <a:pPr marL="0" indent="0">
              <a:buNone/>
            </a:pPr>
            <a:endParaRPr lang="ru-RU" sz="1100" dirty="0"/>
          </a:p>
        </p:txBody>
      </p:sp>
      <p:sp>
        <p:nvSpPr>
          <p:cNvPr id="4" name="Управляющая кнопка: домой 3">
            <a:hlinkClick r:id="rId3" action="ppaction://hlinksldjump" highlightClick="1"/>
          </p:cNvPr>
          <p:cNvSpPr/>
          <p:nvPr/>
        </p:nvSpPr>
        <p:spPr>
          <a:xfrm>
            <a:off x="8100392" y="6093296"/>
            <a:ext cx="648072" cy="648072"/>
          </a:xfrm>
          <a:prstGeom prst="actionButtonHom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909571797"/>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smtClean="0"/>
              <a:t>Приём  “Диаграмма Венна”</a:t>
            </a:r>
            <a:endParaRPr lang="ru-RU" dirty="0"/>
          </a:p>
        </p:txBody>
      </p:sp>
      <p:sp>
        <p:nvSpPr>
          <p:cNvPr id="3" name="Объект 2"/>
          <p:cNvSpPr>
            <a:spLocks noGrp="1"/>
          </p:cNvSpPr>
          <p:nvPr>
            <p:ph idx="1"/>
          </p:nvPr>
        </p:nvSpPr>
        <p:spPr/>
        <p:txBody>
          <a:bodyPr>
            <a:normAutofit fontScale="62500" lnSpcReduction="20000"/>
          </a:bodyPr>
          <a:lstStyle/>
          <a:p>
            <a:pPr marL="0" indent="0">
              <a:buNone/>
            </a:pPr>
            <a:r>
              <a:rPr lang="ru-RU" b="1" i="1" dirty="0" smtClean="0"/>
              <a:t>Описание</a:t>
            </a:r>
            <a:r>
              <a:rPr lang="ru-RU" b="1" i="1" dirty="0"/>
              <a:t>:</a:t>
            </a:r>
            <a:r>
              <a:rPr lang="ru-RU" dirty="0"/>
              <a:t> Доска (лист) делится на три части. В первой колонке детям предлагается записать общее между 2 понятиям, а в двух других – отличительные особенности каждого. </a:t>
            </a:r>
          </a:p>
          <a:p>
            <a:pPr marL="0" indent="0">
              <a:buNone/>
            </a:pPr>
            <a:r>
              <a:rPr lang="ru-RU" b="1" i="1" dirty="0"/>
              <a:t>Пример.</a:t>
            </a:r>
            <a:r>
              <a:rPr lang="ru-RU" dirty="0"/>
              <a:t> </a:t>
            </a:r>
          </a:p>
          <a:p>
            <a:pPr marL="0" lvl="0" indent="0">
              <a:buNone/>
            </a:pPr>
            <a:r>
              <a:rPr lang="ru-RU" dirty="0"/>
              <a:t>Уголь, соль: Общее- </a:t>
            </a:r>
            <a:r>
              <a:rPr lang="ru-RU" dirty="0" err="1"/>
              <a:t>Различия:Соль</a:t>
            </a:r>
            <a:r>
              <a:rPr lang="ru-RU" dirty="0"/>
              <a:t>- Различия: Уголь </a:t>
            </a:r>
          </a:p>
          <a:p>
            <a:pPr marL="0" lvl="0" indent="0">
              <a:buNone/>
            </a:pPr>
            <a:r>
              <a:rPr lang="ru-RU" dirty="0"/>
              <a:t>Полезное ископаемое- Минеральное вещество- Органическое вещество </a:t>
            </a:r>
          </a:p>
          <a:p>
            <a:pPr marL="0" lvl="0" indent="0">
              <a:buNone/>
            </a:pPr>
            <a:r>
              <a:rPr lang="ru-RU" dirty="0"/>
              <a:t>Одинаковое окончание слова (</a:t>
            </a:r>
            <a:r>
              <a:rPr lang="ru-RU" dirty="0" err="1"/>
              <a:t>оль</a:t>
            </a:r>
            <a:r>
              <a:rPr lang="ru-RU" dirty="0"/>
              <a:t>)- Начало слова на букву «с»- Начало слова на букву «у» </a:t>
            </a:r>
          </a:p>
          <a:p>
            <a:pPr marL="0" lvl="0" indent="0">
              <a:buNone/>
            </a:pPr>
            <a:r>
              <a:rPr lang="ru-RU" dirty="0"/>
              <a:t>Продукт- Продукт пищевой промышленности- Продукт добывающей промышленности </a:t>
            </a:r>
          </a:p>
          <a:p>
            <a:pPr marL="0" lvl="0" indent="0">
              <a:buNone/>
            </a:pPr>
            <a:r>
              <a:rPr lang="ru-RU" dirty="0"/>
              <a:t>Товар- Можно добывать выпариванием- Добывают в шахтах </a:t>
            </a:r>
          </a:p>
          <a:p>
            <a:pPr marL="0" lvl="0" indent="0">
              <a:buNone/>
            </a:pPr>
            <a:r>
              <a:rPr lang="ru-RU" dirty="0"/>
              <a:t>и т.д. В итоге выясняется, </a:t>
            </a:r>
            <a:r>
              <a:rPr lang="ru-RU"/>
              <a:t>что </a:t>
            </a:r>
            <a:r>
              <a:rPr lang="ru-RU" smtClean="0"/>
              <a:t>общих </a:t>
            </a:r>
            <a:r>
              <a:rPr lang="ru-RU" dirty="0"/>
              <a:t>черт больше. </a:t>
            </a:r>
          </a:p>
          <a:p>
            <a:pPr marL="0" indent="0">
              <a:buNone/>
            </a:pPr>
            <a:r>
              <a:rPr lang="ru-RU" dirty="0"/>
              <a:t/>
            </a:r>
            <a:br>
              <a:rPr lang="ru-RU" dirty="0"/>
            </a:br>
            <a:r>
              <a:rPr lang="ru-RU" b="1" i="1" dirty="0"/>
              <a:t>Источник:</a:t>
            </a:r>
            <a:r>
              <a:rPr lang="ru-RU" dirty="0"/>
              <a:t> Приемы технологии РКМ </a:t>
            </a:r>
            <a:r>
              <a:rPr lang="ru-RU" u="sng" dirty="0">
                <a:hlinkClick r:id="rId2"/>
              </a:rPr>
              <a:t>[41]</a:t>
            </a:r>
            <a:r>
              <a:rPr lang="ru-RU" dirty="0"/>
              <a:t> </a:t>
            </a:r>
          </a:p>
          <a:p>
            <a:pPr marL="0" indent="0">
              <a:buNone/>
            </a:pPr>
            <a:endParaRPr lang="ru-RU" dirty="0"/>
          </a:p>
        </p:txBody>
      </p:sp>
      <p:sp>
        <p:nvSpPr>
          <p:cNvPr id="4" name="Управляющая кнопка: домой 3">
            <a:hlinkClick r:id="rId3" action="ppaction://hlinksldjump" highlightClick="1"/>
          </p:cNvPr>
          <p:cNvSpPr/>
          <p:nvPr/>
        </p:nvSpPr>
        <p:spPr>
          <a:xfrm>
            <a:off x="8100392" y="6093296"/>
            <a:ext cx="648072" cy="648072"/>
          </a:xfrm>
          <a:prstGeom prst="actionButtonHom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555669916"/>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1054" y="0"/>
            <a:ext cx="8229600" cy="1143000"/>
          </a:xfrm>
        </p:spPr>
        <p:txBody>
          <a:bodyPr>
            <a:normAutofit/>
          </a:bodyPr>
          <a:lstStyle/>
          <a:p>
            <a:r>
              <a:rPr lang="ru-RU" b="1" dirty="0" smtClean="0"/>
              <a:t>Приём  “Рюкзак”</a:t>
            </a:r>
            <a:endParaRPr lang="ru-RU" dirty="0"/>
          </a:p>
        </p:txBody>
      </p:sp>
      <p:sp>
        <p:nvSpPr>
          <p:cNvPr id="3" name="Объект 2"/>
          <p:cNvSpPr>
            <a:spLocks noGrp="1"/>
          </p:cNvSpPr>
          <p:nvPr>
            <p:ph idx="1"/>
          </p:nvPr>
        </p:nvSpPr>
        <p:spPr>
          <a:xfrm>
            <a:off x="518864" y="908720"/>
            <a:ext cx="8229600" cy="4525963"/>
          </a:xfrm>
        </p:spPr>
        <p:txBody>
          <a:bodyPr>
            <a:noAutofit/>
          </a:bodyPr>
          <a:lstStyle/>
          <a:p>
            <a:pPr marL="0" indent="0">
              <a:buNone/>
            </a:pPr>
            <a:r>
              <a:rPr lang="ru-RU" sz="2300" dirty="0" smtClean="0"/>
              <a:t>Прием </a:t>
            </a:r>
            <a:r>
              <a:rPr lang="ru-RU" sz="2300" dirty="0"/>
              <a:t>рефлексии используется чаще всего на уроках после изучения большого раздела. Суть - зафиксировать свои продвижения в учебе, а также, возможно, в отношениях с другими. Рюкзак перемещается от одного ученика к другому. Каждый не просто фиксирует успех, но и приводит конкретный пример. Если нужно собраться с мыслями, можно сказать "пропускаю ход". </a:t>
            </a:r>
          </a:p>
          <a:p>
            <a:pPr marL="0" indent="0">
              <a:buNone/>
            </a:pPr>
            <a:r>
              <a:rPr lang="ru-RU" sz="2300" b="1" i="1" dirty="0"/>
              <a:t>Пример.</a:t>
            </a:r>
            <a:r>
              <a:rPr lang="ru-RU" sz="2300" dirty="0"/>
              <a:t> </a:t>
            </a:r>
          </a:p>
          <a:p>
            <a:pPr marL="0" lvl="0" indent="0">
              <a:buNone/>
            </a:pPr>
            <a:r>
              <a:rPr lang="ru-RU" sz="2300" dirty="0"/>
              <a:t>я научился составлять </a:t>
            </a:r>
            <a:r>
              <a:rPr lang="ru-RU" sz="2300" dirty="0" smtClean="0"/>
              <a:t>простую программу в Паскале;</a:t>
            </a:r>
            <a:endParaRPr lang="ru-RU" sz="2300" dirty="0"/>
          </a:p>
          <a:p>
            <a:pPr marL="0" lvl="0" indent="0">
              <a:buNone/>
            </a:pPr>
            <a:r>
              <a:rPr lang="ru-RU" sz="2300" dirty="0"/>
              <a:t>я разобрался в </a:t>
            </a:r>
            <a:r>
              <a:rPr lang="ru-RU" sz="2300" dirty="0" smtClean="0"/>
              <a:t>записи оператора присваивания;</a:t>
            </a:r>
            <a:endParaRPr lang="ru-RU" sz="2300" dirty="0"/>
          </a:p>
          <a:p>
            <a:pPr marL="0" lvl="0" indent="0">
              <a:buNone/>
            </a:pPr>
            <a:r>
              <a:rPr lang="ru-RU" sz="2300" dirty="0"/>
              <a:t>я наконец-то запомнил, </a:t>
            </a:r>
            <a:r>
              <a:rPr lang="ru-RU" sz="2300" dirty="0" smtClean="0"/>
              <a:t>чем оператор ввода отличается от оператора вывода </a:t>
            </a:r>
            <a:r>
              <a:rPr lang="ru-RU" sz="2300" dirty="0"/>
              <a:t>и т.д. </a:t>
            </a:r>
          </a:p>
          <a:p>
            <a:pPr marL="0" indent="0">
              <a:buNone/>
            </a:pPr>
            <a:r>
              <a:rPr lang="ru-RU" sz="2300" b="1" i="1" dirty="0"/>
              <a:t>Источник:</a:t>
            </a:r>
            <a:r>
              <a:rPr lang="ru-RU" sz="2300" dirty="0"/>
              <a:t> Летние школы </a:t>
            </a:r>
            <a:r>
              <a:rPr lang="ru-RU" sz="2300" dirty="0" err="1"/>
              <a:t>НооГен</a:t>
            </a:r>
            <a:r>
              <a:rPr lang="ru-RU" sz="2300" dirty="0"/>
              <a:t>: образовательный экстрим. -М.: Эврика, 2005.- 240 с. </a:t>
            </a:r>
          </a:p>
          <a:p>
            <a:pPr marL="0" indent="0">
              <a:buNone/>
            </a:pPr>
            <a:endParaRPr lang="ru-RU" sz="2300" dirty="0"/>
          </a:p>
        </p:txBody>
      </p:sp>
      <p:sp>
        <p:nvSpPr>
          <p:cNvPr id="4" name="Управляющая кнопка: домой 3">
            <a:hlinkClick r:id="rId2" action="ppaction://hlinksldjump" highlightClick="1"/>
          </p:cNvPr>
          <p:cNvSpPr/>
          <p:nvPr/>
        </p:nvSpPr>
        <p:spPr>
          <a:xfrm>
            <a:off x="8100392" y="6093296"/>
            <a:ext cx="648072" cy="648072"/>
          </a:xfrm>
          <a:prstGeom prst="actionButtonHom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901326711"/>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ru-RU" b="1" spc="50" dirty="0" smtClean="0">
                <a:ln w="11430"/>
                <a:solidFill>
                  <a:srgbClr val="002060"/>
                </a:solidFill>
                <a:effectLst>
                  <a:outerShdw blurRad="76200" dist="50800" dir="5400000" algn="tl" rotWithShape="0">
                    <a:srgbClr val="000000">
                      <a:alpha val="65000"/>
                    </a:srgbClr>
                  </a:outerShdw>
                </a:effectLst>
              </a:rPr>
              <a:t>7. Формирование </a:t>
            </a:r>
            <a:r>
              <a:rPr lang="ru-RU" b="1" spc="50" dirty="0">
                <a:ln w="11430"/>
                <a:solidFill>
                  <a:srgbClr val="002060"/>
                </a:solidFill>
                <a:effectLst>
                  <a:outerShdw blurRad="76200" dist="50800" dir="5400000" algn="tl" rotWithShape="0">
                    <a:srgbClr val="000000">
                      <a:alpha val="65000"/>
                    </a:srgbClr>
                  </a:outerShdw>
                </a:effectLst>
              </a:rPr>
              <a:t>умения задавать вопросы</a:t>
            </a:r>
          </a:p>
        </p:txBody>
      </p:sp>
      <p:graphicFrame>
        <p:nvGraphicFramePr>
          <p:cNvPr id="4" name="Объект 3"/>
          <p:cNvGraphicFramePr>
            <a:graphicFrameLocks noGrp="1"/>
          </p:cNvGraphicFramePr>
          <p:nvPr>
            <p:ph idx="1"/>
            <p:extLst>
              <p:ext uri="{D42A27DB-BD31-4B8C-83A1-F6EECF244321}">
                <p14:modId xmlns:p14="http://schemas.microsoft.com/office/powerpoint/2010/main" val="2818718001"/>
              </p:ext>
            </p:extLst>
          </p:nvPr>
        </p:nvGraphicFramePr>
        <p:xfrm>
          <a:off x="611560" y="1844824"/>
          <a:ext cx="8147248" cy="3383280"/>
        </p:xfrm>
        <a:graphic>
          <a:graphicData uri="http://schemas.openxmlformats.org/drawingml/2006/table">
            <a:tbl>
              <a:tblPr firstRow="1" bandRow="1">
                <a:tableStyleId>{BC89EF96-8CEA-46FF-86C4-4CE0E7609802}</a:tableStyleId>
              </a:tblPr>
              <a:tblGrid>
                <a:gridCol w="4073624">
                  <a:extLst>
                    <a:ext uri="{9D8B030D-6E8A-4147-A177-3AD203B41FA5}">
                      <a16:colId xmlns:a16="http://schemas.microsoft.com/office/drawing/2014/main" val="20000"/>
                    </a:ext>
                  </a:extLst>
                </a:gridCol>
                <a:gridCol w="4073624">
                  <a:extLst>
                    <a:ext uri="{9D8B030D-6E8A-4147-A177-3AD203B41FA5}">
                      <a16:colId xmlns:a16="http://schemas.microsoft.com/office/drawing/2014/main" val="20001"/>
                    </a:ext>
                  </a:extLst>
                </a:gridCol>
              </a:tblGrid>
              <a:tr h="3340968">
                <a:tc>
                  <a:txBody>
                    <a:bodyPr/>
                    <a:lstStyle/>
                    <a:p>
                      <a:r>
                        <a:rPr lang="ru-RU" sz="2800" kern="1200" dirty="0" smtClean="0">
                          <a:effectLst/>
                        </a:rPr>
                        <a:t>Формируется умение задавать вопросы</a:t>
                      </a:r>
                      <a:endParaRPr lang="ru-RU" sz="2800" dirty="0"/>
                    </a:p>
                  </a:txBody>
                  <a:tcPr/>
                </a:tc>
                <a:tc>
                  <a:txBody>
                    <a:bodyPr/>
                    <a:lstStyle/>
                    <a:p>
                      <a:pPr>
                        <a:lnSpc>
                          <a:spcPct val="150000"/>
                        </a:lnSpc>
                      </a:pPr>
                      <a:r>
                        <a:rPr lang="ru-RU" sz="2400" u="sng" kern="1200" dirty="0" smtClean="0">
                          <a:effectLst/>
                          <a:hlinkClick r:id="rId3" action="ppaction://hlinksldjump"/>
                        </a:rPr>
                        <a:t>Хочу спросить</a:t>
                      </a:r>
                      <a:endParaRPr lang="ru-RU" sz="2400" dirty="0" smtClean="0">
                        <a:effectLst/>
                      </a:endParaRPr>
                    </a:p>
                    <a:p>
                      <a:pPr>
                        <a:lnSpc>
                          <a:spcPct val="150000"/>
                        </a:lnSpc>
                      </a:pPr>
                      <a:r>
                        <a:rPr lang="ru-RU" sz="2400" u="sng" kern="1200" dirty="0" smtClean="0">
                          <a:effectLst/>
                          <a:hlinkClick r:id="rId4" action="ppaction://hlinksldjump"/>
                        </a:rPr>
                        <a:t>Толстый и тонкий вопрос</a:t>
                      </a:r>
                      <a:endParaRPr lang="ru-RU" sz="2400" dirty="0" smtClean="0">
                        <a:effectLst/>
                      </a:endParaRPr>
                    </a:p>
                    <a:p>
                      <a:pPr>
                        <a:lnSpc>
                          <a:spcPct val="150000"/>
                        </a:lnSpc>
                      </a:pPr>
                      <a:r>
                        <a:rPr lang="ru-RU" sz="2400" u="sng" kern="1200" dirty="0" smtClean="0">
                          <a:effectLst/>
                          <a:hlinkClick r:id="rId5" action="ppaction://hlinksldjump"/>
                        </a:rPr>
                        <a:t>Вопросительные слова</a:t>
                      </a:r>
                      <a:endParaRPr lang="ru-RU" sz="2400" dirty="0" smtClean="0">
                        <a:effectLst/>
                      </a:endParaRPr>
                    </a:p>
                    <a:p>
                      <a:pPr>
                        <a:lnSpc>
                          <a:spcPct val="150000"/>
                        </a:lnSpc>
                      </a:pPr>
                      <a:r>
                        <a:rPr lang="ru-RU" sz="2400" u="sng" kern="1200" dirty="0" smtClean="0">
                          <a:effectLst/>
                          <a:hlinkClick r:id="rId6" action="ppaction://hlinksldjump"/>
                        </a:rPr>
                        <a:t>Вопрос  к тексту</a:t>
                      </a:r>
                      <a:endParaRPr lang="ru-RU" sz="2400" dirty="0" smtClean="0">
                        <a:effectLst/>
                      </a:endParaRPr>
                    </a:p>
                    <a:p>
                      <a:pPr>
                        <a:lnSpc>
                          <a:spcPct val="150000"/>
                        </a:lnSpc>
                      </a:pPr>
                      <a:r>
                        <a:rPr lang="ru-RU" sz="2400" u="sng" kern="1200" dirty="0" smtClean="0">
                          <a:effectLst/>
                          <a:hlinkClick r:id="rId7" action="ppaction://hlinksldjump"/>
                        </a:rPr>
                        <a:t>Ромашка </a:t>
                      </a:r>
                      <a:r>
                        <a:rPr lang="ru-RU" sz="2400" u="sng" kern="1200" dirty="0" err="1" smtClean="0">
                          <a:effectLst/>
                          <a:hlinkClick r:id="rId7" action="ppaction://hlinksldjump"/>
                        </a:rPr>
                        <a:t>Блума</a:t>
                      </a:r>
                      <a:endParaRPr lang="ru-RU" sz="2400" dirty="0" smtClean="0"/>
                    </a:p>
                    <a:p>
                      <a:pPr>
                        <a:lnSpc>
                          <a:spcPct val="150000"/>
                        </a:lnSpc>
                      </a:pPr>
                      <a:endParaRPr lang="ru-RU" sz="2400" dirty="0"/>
                    </a:p>
                  </a:txBody>
                  <a:tcPr/>
                </a:tc>
                <a:extLst>
                  <a:ext uri="{0D108BD9-81ED-4DB2-BD59-A6C34878D82A}">
                    <a16:rowId xmlns:a16="http://schemas.microsoft.com/office/drawing/2014/main" val="10000"/>
                  </a:ext>
                </a:extLst>
              </a:tr>
            </a:tbl>
          </a:graphicData>
        </a:graphic>
      </p:graphicFrame>
      <p:sp>
        <p:nvSpPr>
          <p:cNvPr id="5" name="Управляющая кнопка: далее 4">
            <a:hlinkClick r:id="rId8" action="ppaction://hlinksldjump" highlightClick="1"/>
          </p:cNvPr>
          <p:cNvSpPr/>
          <p:nvPr/>
        </p:nvSpPr>
        <p:spPr>
          <a:xfrm>
            <a:off x="8100392" y="6093296"/>
            <a:ext cx="648072" cy="648072"/>
          </a:xfrm>
          <a:prstGeom prst="actionButtonForwardNex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6" name="Управляющая кнопка: назад 5">
            <a:hlinkClick r:id="rId9" action="ppaction://hlinksldjump" highlightClick="1"/>
          </p:cNvPr>
          <p:cNvSpPr/>
          <p:nvPr/>
        </p:nvSpPr>
        <p:spPr>
          <a:xfrm>
            <a:off x="7452320" y="6093296"/>
            <a:ext cx="648072" cy="648072"/>
          </a:xfrm>
          <a:prstGeom prst="actionButtonBackPrevious">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49230319"/>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smtClean="0"/>
              <a:t>Приём  «Хочу спросить» </a:t>
            </a:r>
            <a:endParaRPr lang="ru-RU" dirty="0"/>
          </a:p>
        </p:txBody>
      </p:sp>
      <p:sp>
        <p:nvSpPr>
          <p:cNvPr id="3" name="Объект 2"/>
          <p:cNvSpPr>
            <a:spLocks noGrp="1"/>
          </p:cNvSpPr>
          <p:nvPr>
            <p:ph idx="1"/>
          </p:nvPr>
        </p:nvSpPr>
        <p:spPr/>
        <p:txBody>
          <a:bodyPr>
            <a:normAutofit fontScale="55000" lnSpcReduction="20000"/>
          </a:bodyPr>
          <a:lstStyle/>
          <a:p>
            <a:pPr marL="0" indent="0">
              <a:buNone/>
            </a:pPr>
            <a:r>
              <a:rPr lang="ru-RU" dirty="0" smtClean="0"/>
              <a:t>Рефлексивный </a:t>
            </a:r>
            <a:r>
              <a:rPr lang="ru-RU" dirty="0"/>
              <a:t>прием, способствующий организации эмоционального отклика на уроке.. </a:t>
            </a:r>
          </a:p>
          <a:p>
            <a:pPr marL="0" indent="0">
              <a:buNone/>
            </a:pPr>
            <a:r>
              <a:rPr lang="ru-RU" dirty="0"/>
              <a:t>Формирует: </a:t>
            </a:r>
          </a:p>
          <a:p>
            <a:pPr marL="0" lvl="0" indent="0">
              <a:buNone/>
            </a:pPr>
            <a:r>
              <a:rPr lang="ru-RU" dirty="0"/>
              <a:t>умение задавать вопросы; </a:t>
            </a:r>
          </a:p>
          <a:p>
            <a:pPr marL="0" lvl="0" indent="0">
              <a:buNone/>
            </a:pPr>
            <a:r>
              <a:rPr lang="ru-RU" dirty="0"/>
              <a:t>умению выражать свое эмоциональное отношение к ответу. </a:t>
            </a:r>
          </a:p>
          <a:p>
            <a:pPr marL="0" indent="0">
              <a:buNone/>
            </a:pPr>
            <a:r>
              <a:rPr lang="ru-RU" dirty="0"/>
              <a:t>Ученик задает вопрос, начиная со слов «Хочу спросить…». На полученный ответ сообщает свое эмоциональное отношение: «Я удовлетворен….» или «Я </a:t>
            </a:r>
            <a:r>
              <a:rPr lang="ru-RU" dirty="0" err="1"/>
              <a:t>неудовлетворен</a:t>
            </a:r>
            <a:r>
              <a:rPr lang="ru-RU" dirty="0"/>
              <a:t>, потому что …» </a:t>
            </a:r>
          </a:p>
          <a:p>
            <a:pPr marL="0" indent="0">
              <a:buNone/>
            </a:pPr>
            <a:r>
              <a:rPr lang="ru-RU" b="1" i="1" dirty="0"/>
              <a:t>Пример.</a:t>
            </a:r>
            <a:r>
              <a:rPr lang="ru-RU" dirty="0"/>
              <a:t> </a:t>
            </a:r>
          </a:p>
          <a:p>
            <a:pPr marL="0" indent="0">
              <a:buNone/>
            </a:pPr>
            <a:r>
              <a:rPr lang="ru-RU" dirty="0"/>
              <a:t>«Хочу спросить. В каких случаях логическая формула неверно описывает заданное выражение?» После ответа. «Я удовлетворен, так как понял, что в случае несоблюдения приоритета операций возможна ошибка». </a:t>
            </a:r>
          </a:p>
          <a:p>
            <a:pPr marL="0" indent="0">
              <a:buNone/>
            </a:pPr>
            <a:r>
              <a:rPr lang="ru-RU" b="1" i="1" dirty="0"/>
              <a:t>Источник:</a:t>
            </a:r>
            <a:r>
              <a:rPr lang="ru-RU" dirty="0"/>
              <a:t> Никишина И. В. Инновационные педагогически </a:t>
            </a:r>
            <a:r>
              <a:rPr lang="ru-RU" dirty="0" err="1"/>
              <a:t>етехнологии</a:t>
            </a:r>
            <a:r>
              <a:rPr lang="ru-RU" dirty="0"/>
              <a:t> и организация учебно-воспитательного процесса в школе: использование интерактивных форм и методов в процессе обучения учащихся и педагогов. 2-е изд., стереотип. – Волгоград. Учитель, 2008. </a:t>
            </a:r>
          </a:p>
          <a:p>
            <a:pPr marL="0" indent="0">
              <a:buNone/>
            </a:pPr>
            <a:r>
              <a:rPr lang="ru-RU" dirty="0"/>
              <a:t> </a:t>
            </a:r>
          </a:p>
          <a:p>
            <a:pPr marL="0" indent="0">
              <a:buNone/>
            </a:pPr>
            <a:endParaRPr lang="ru-RU" dirty="0"/>
          </a:p>
        </p:txBody>
      </p:sp>
      <p:sp>
        <p:nvSpPr>
          <p:cNvPr id="4" name="Управляющая кнопка: домой 3">
            <a:hlinkClick r:id="rId2" action="ppaction://hlinksldjump" highlightClick="1"/>
          </p:cNvPr>
          <p:cNvSpPr/>
          <p:nvPr/>
        </p:nvSpPr>
        <p:spPr>
          <a:xfrm>
            <a:off x="8100392" y="6093296"/>
            <a:ext cx="648072" cy="648072"/>
          </a:xfrm>
          <a:prstGeom prst="actionButtonHom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41546490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Приём "Ассоциативный ряд" </a:t>
            </a:r>
            <a:r>
              <a:rPr lang="ru-RU" dirty="0" smtClean="0"/>
              <a:t/>
            </a:r>
            <a:br>
              <a:rPr lang="ru-RU" dirty="0" smtClean="0"/>
            </a:br>
            <a:endParaRPr lang="ru-RU" dirty="0"/>
          </a:p>
        </p:txBody>
      </p:sp>
      <p:sp>
        <p:nvSpPr>
          <p:cNvPr id="3" name="Объект 2"/>
          <p:cNvSpPr>
            <a:spLocks noGrp="1"/>
          </p:cNvSpPr>
          <p:nvPr>
            <p:ph idx="1"/>
          </p:nvPr>
        </p:nvSpPr>
        <p:spPr>
          <a:xfrm>
            <a:off x="467544" y="1196752"/>
            <a:ext cx="8229600" cy="4525963"/>
          </a:xfrm>
        </p:spPr>
        <p:txBody>
          <a:bodyPr>
            <a:normAutofit fontScale="77500" lnSpcReduction="20000"/>
          </a:bodyPr>
          <a:lstStyle/>
          <a:p>
            <a:pPr marL="0" indent="0">
              <a:buNone/>
            </a:pPr>
            <a:r>
              <a:rPr lang="ru-RU" dirty="0" smtClean="0"/>
              <a:t>К </a:t>
            </a:r>
            <a:r>
              <a:rPr lang="ru-RU" dirty="0"/>
              <a:t>теме или конкретному понятию урока нужно выписать в столбик слова-ассоциации. Выход будет следующим: </a:t>
            </a:r>
          </a:p>
          <a:p>
            <a:pPr marL="0" indent="0">
              <a:buNone/>
            </a:pPr>
            <a:r>
              <a:rPr lang="ru-RU" dirty="0"/>
              <a:t>Если ряд получился сравнительно правильным и достаточным, дать задание составить определение, используя записанные слова; затем выслушать, сравнить со словарным вариантом, можно добавить новые слова в ассоциативный ряд; </a:t>
            </a:r>
            <a:r>
              <a:rPr lang="ru-RU" dirty="0" smtClean="0"/>
              <a:t>оставить </a:t>
            </a:r>
            <a:r>
              <a:rPr lang="ru-RU" dirty="0"/>
              <a:t>запись на доске, объяснить новую тему, в конце урока вернуться, что-либо добавить или стереть. </a:t>
            </a:r>
          </a:p>
          <a:p>
            <a:pPr marL="0" indent="0">
              <a:buNone/>
            </a:pPr>
            <a:r>
              <a:rPr lang="ru-RU" b="1" i="1" dirty="0"/>
              <a:t>Пример.</a:t>
            </a:r>
            <a:r>
              <a:rPr lang="ru-RU" dirty="0"/>
              <a:t> Сентиментализм. Ассоциации: чувство, литературное направление</a:t>
            </a:r>
            <a:r>
              <a:rPr lang="ru-RU" dirty="0" smtClean="0"/>
              <a:t>, эмоции, природа. Выводится </a:t>
            </a:r>
            <a:r>
              <a:rPr lang="ru-RU" dirty="0"/>
              <a:t>определение: сентиментализм - литературное направление, возводящее в культ чувство. </a:t>
            </a:r>
          </a:p>
          <a:p>
            <a:pPr marL="0" indent="0">
              <a:buNone/>
            </a:pPr>
            <a:endParaRPr lang="ru-RU" dirty="0"/>
          </a:p>
        </p:txBody>
      </p:sp>
      <p:sp>
        <p:nvSpPr>
          <p:cNvPr id="4" name="Управляющая кнопка: домой 3">
            <a:hlinkClick r:id="rId2" action="ppaction://hlinksldjump" highlightClick="1"/>
          </p:cNvPr>
          <p:cNvSpPr/>
          <p:nvPr/>
        </p:nvSpPr>
        <p:spPr>
          <a:xfrm>
            <a:off x="7740352" y="6093296"/>
            <a:ext cx="576064" cy="648072"/>
          </a:xfrm>
          <a:prstGeom prst="actionButtonHom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329145468"/>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Приём "Толстый и тонкий вопрос</a:t>
            </a:r>
            <a:endParaRPr lang="ru-RU" dirty="0"/>
          </a:p>
        </p:txBody>
      </p:sp>
      <p:sp>
        <p:nvSpPr>
          <p:cNvPr id="3" name="Объект 2"/>
          <p:cNvSpPr>
            <a:spLocks noGrp="1"/>
          </p:cNvSpPr>
          <p:nvPr>
            <p:ph idx="1"/>
          </p:nvPr>
        </p:nvSpPr>
        <p:spPr/>
        <p:txBody>
          <a:bodyPr>
            <a:normAutofit fontScale="47500" lnSpcReduction="20000"/>
          </a:bodyPr>
          <a:lstStyle/>
          <a:p>
            <a:pPr marL="0" indent="0">
              <a:buNone/>
            </a:pPr>
            <a:r>
              <a:rPr lang="ru-RU" dirty="0" smtClean="0"/>
              <a:t>Это </a:t>
            </a:r>
            <a:r>
              <a:rPr lang="ru-RU" dirty="0"/>
              <a:t>прием из технологии развития критического мышления используется для организации </a:t>
            </a:r>
            <a:r>
              <a:rPr lang="ru-RU" dirty="0" err="1"/>
              <a:t>взаимоопроса</a:t>
            </a:r>
            <a:r>
              <a:rPr lang="ru-RU" dirty="0"/>
              <a:t>. </a:t>
            </a:r>
          </a:p>
          <a:p>
            <a:pPr marL="0" indent="0">
              <a:buNone/>
            </a:pPr>
            <a:r>
              <a:rPr lang="ru-RU" dirty="0"/>
              <a:t>Стратегия позволяет формировать: </a:t>
            </a:r>
          </a:p>
          <a:p>
            <a:pPr marL="0" lvl="0" indent="0">
              <a:buNone/>
            </a:pPr>
            <a:r>
              <a:rPr lang="ru-RU" dirty="0"/>
              <a:t>умение формулировать вопросы; </a:t>
            </a:r>
          </a:p>
          <a:p>
            <a:pPr marL="0" lvl="0" indent="0">
              <a:buNone/>
            </a:pPr>
            <a:r>
              <a:rPr lang="ru-RU" dirty="0"/>
              <a:t>умение соотносить понятия. </a:t>
            </a:r>
          </a:p>
          <a:p>
            <a:pPr marL="0" indent="0">
              <a:buNone/>
            </a:pPr>
            <a:r>
              <a:rPr lang="ru-RU" dirty="0"/>
              <a:t>Тонкий вопрос предполагает однозначный </a:t>
            </a:r>
            <a:r>
              <a:rPr lang="ru-RU" dirty="0" err="1"/>
              <a:t>кратнкий</a:t>
            </a:r>
            <a:r>
              <a:rPr lang="ru-RU" dirty="0"/>
              <a:t> ответ. </a:t>
            </a:r>
          </a:p>
          <a:p>
            <a:pPr marL="0" indent="0">
              <a:buNone/>
            </a:pPr>
            <a:r>
              <a:rPr lang="ru-RU" dirty="0"/>
              <a:t>Толстый вопрос предполагает ответ развернутый. </a:t>
            </a:r>
          </a:p>
          <a:p>
            <a:pPr marL="0" indent="0">
              <a:buNone/>
            </a:pPr>
            <a:r>
              <a:rPr lang="ru-RU" dirty="0"/>
              <a:t>После изучения темы учащимся предлагается сформулировать по три «тонких» и три «толстых» вопроса», связанных с пройденным материалом. Затем они опрашивают друг друга, используя таблицы «толстых» и «тонких» вопросов. </a:t>
            </a:r>
          </a:p>
          <a:p>
            <a:pPr marL="0" indent="0">
              <a:buNone/>
            </a:pPr>
            <a:r>
              <a:rPr lang="ru-RU" b="1" i="1" dirty="0"/>
              <a:t>Пример.</a:t>
            </a:r>
            <a:r>
              <a:rPr lang="ru-RU" dirty="0"/>
              <a:t> </a:t>
            </a:r>
          </a:p>
          <a:p>
            <a:pPr marL="0" indent="0">
              <a:buNone/>
            </a:pPr>
            <a:r>
              <a:rPr lang="ru-RU" dirty="0"/>
              <a:t>По теме урока "Информационная безопасность" можно предложить детям задать толстый и тонкий вопрос. </a:t>
            </a:r>
          </a:p>
          <a:p>
            <a:pPr marL="0" indent="0">
              <a:buNone/>
            </a:pPr>
            <a:r>
              <a:rPr lang="ru-RU" i="1" dirty="0"/>
              <a:t>Тонкий вопрос.</a:t>
            </a:r>
            <a:r>
              <a:rPr lang="ru-RU" dirty="0"/>
              <a:t> Какие группы информационных преступлений вы знаете? </a:t>
            </a:r>
          </a:p>
          <a:p>
            <a:pPr marL="0" indent="0">
              <a:buNone/>
            </a:pPr>
            <a:r>
              <a:rPr lang="ru-RU" i="1" dirty="0"/>
              <a:t>Толстый вопрос.</a:t>
            </a:r>
            <a:r>
              <a:rPr lang="ru-RU" dirty="0"/>
              <a:t> Какие примеры из жизни служат доказательством обеспечения информационной безопасности личности в нашем государстве? </a:t>
            </a:r>
          </a:p>
          <a:p>
            <a:pPr marL="0" indent="0">
              <a:buNone/>
            </a:pPr>
            <a:r>
              <a:rPr lang="ru-RU" b="1" i="1" dirty="0"/>
              <a:t>Источник:</a:t>
            </a:r>
            <a:r>
              <a:rPr lang="ru-RU" dirty="0"/>
              <a:t> </a:t>
            </a:r>
            <a:r>
              <a:rPr lang="ru-RU" dirty="0" err="1"/>
              <a:t>Загашев</a:t>
            </a:r>
            <a:r>
              <a:rPr lang="ru-RU" dirty="0"/>
              <a:t> И.О., Заир-Бек С.И. Критическое мышление. Критическое мышление: технология развития. – СПб: Альянс-Дельта, 2003. </a:t>
            </a:r>
          </a:p>
          <a:p>
            <a:pPr marL="0" indent="0">
              <a:buNone/>
            </a:pPr>
            <a:r>
              <a:rPr lang="ru-RU" dirty="0"/>
              <a:t> </a:t>
            </a:r>
          </a:p>
          <a:p>
            <a:pPr marL="0" indent="0">
              <a:buNone/>
            </a:pPr>
            <a:endParaRPr lang="ru-RU" dirty="0"/>
          </a:p>
        </p:txBody>
      </p:sp>
      <p:sp>
        <p:nvSpPr>
          <p:cNvPr id="4" name="Управляющая кнопка: домой 3">
            <a:hlinkClick r:id="rId2" action="ppaction://hlinksldjump" highlightClick="1"/>
          </p:cNvPr>
          <p:cNvSpPr/>
          <p:nvPr/>
        </p:nvSpPr>
        <p:spPr>
          <a:xfrm>
            <a:off x="8100392" y="6093296"/>
            <a:ext cx="648072" cy="648072"/>
          </a:xfrm>
          <a:prstGeom prst="actionButtonHom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835895265"/>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0"/>
            <a:ext cx="8229600" cy="1143000"/>
          </a:xfrm>
        </p:spPr>
        <p:txBody>
          <a:bodyPr>
            <a:normAutofit fontScale="90000"/>
          </a:bodyPr>
          <a:lstStyle/>
          <a:p>
            <a:r>
              <a:rPr lang="ru-RU" b="1" dirty="0" smtClean="0"/>
              <a:t>Стратегия “Вопросительные слова”</a:t>
            </a:r>
            <a:endParaRPr lang="ru-RU" dirty="0"/>
          </a:p>
        </p:txBody>
      </p:sp>
      <p:sp>
        <p:nvSpPr>
          <p:cNvPr id="3" name="Объект 2"/>
          <p:cNvSpPr>
            <a:spLocks noGrp="1"/>
          </p:cNvSpPr>
          <p:nvPr>
            <p:ph idx="1"/>
          </p:nvPr>
        </p:nvSpPr>
        <p:spPr>
          <a:xfrm>
            <a:off x="179512" y="980728"/>
            <a:ext cx="8229600" cy="1800200"/>
          </a:xfrm>
        </p:spPr>
        <p:txBody>
          <a:bodyPr>
            <a:normAutofit lnSpcReduction="10000"/>
          </a:bodyPr>
          <a:lstStyle/>
          <a:p>
            <a:pPr marL="0" indent="0">
              <a:buNone/>
            </a:pPr>
            <a:r>
              <a:rPr lang="ru-RU" sz="1400" dirty="0"/>
              <a:t> </a:t>
            </a:r>
            <a:r>
              <a:rPr lang="ru-RU" sz="1600" dirty="0" smtClean="0"/>
              <a:t>Универсальный </a:t>
            </a:r>
            <a:r>
              <a:rPr lang="ru-RU" sz="1600" dirty="0"/>
              <a:t>прием ТРКМ, направленный на формирование умения задавать вопросы, а также может быть использован для актуализации знаний учащихся по пройденной теме урока.</a:t>
            </a:r>
          </a:p>
          <a:p>
            <a:pPr marL="0" indent="0">
              <a:buNone/>
            </a:pPr>
            <a:r>
              <a:rPr lang="ru-RU" sz="1600" dirty="0"/>
              <a:t>Учащимся предлагается таблица вопросов и терминов по изученной теме или новой теме урока. Необходимо составить как можно больше вопросов, используя вопросительные слова и термины из двух столбцов таблицы.</a:t>
            </a:r>
          </a:p>
          <a:p>
            <a:pPr marL="0" indent="0">
              <a:buNone/>
            </a:pPr>
            <a:r>
              <a:rPr lang="ru-RU" sz="1600" dirty="0"/>
              <a:t> </a:t>
            </a:r>
            <a:r>
              <a:rPr lang="ru-RU" sz="1600" dirty="0" smtClean="0"/>
              <a:t>Пример</a:t>
            </a:r>
            <a:r>
              <a:rPr lang="ru-RU" sz="1600" dirty="0"/>
              <a:t>.</a:t>
            </a:r>
          </a:p>
          <a:p>
            <a:pPr marL="0" indent="0">
              <a:buNone/>
            </a:pPr>
            <a:endParaRPr lang="ru-RU" sz="1400" dirty="0"/>
          </a:p>
        </p:txBody>
      </p:sp>
      <p:graphicFrame>
        <p:nvGraphicFramePr>
          <p:cNvPr id="4" name="Таблица 3"/>
          <p:cNvGraphicFramePr>
            <a:graphicFrameLocks noGrp="1"/>
          </p:cNvGraphicFramePr>
          <p:nvPr>
            <p:extLst>
              <p:ext uri="{D42A27DB-BD31-4B8C-83A1-F6EECF244321}">
                <p14:modId xmlns:p14="http://schemas.microsoft.com/office/powerpoint/2010/main" val="1195662204"/>
              </p:ext>
            </p:extLst>
          </p:nvPr>
        </p:nvGraphicFramePr>
        <p:xfrm>
          <a:off x="179512" y="2636912"/>
          <a:ext cx="4752975" cy="3853815"/>
        </p:xfrm>
        <a:graphic>
          <a:graphicData uri="http://schemas.openxmlformats.org/drawingml/2006/table">
            <a:tbl>
              <a:tblPr>
                <a:tableStyleId>{5C22544A-7EE6-4342-B048-85BDC9FD1C3A}</a:tableStyleId>
              </a:tblPr>
              <a:tblGrid>
                <a:gridCol w="2271922">
                  <a:extLst>
                    <a:ext uri="{9D8B030D-6E8A-4147-A177-3AD203B41FA5}">
                      <a16:colId xmlns:a16="http://schemas.microsoft.com/office/drawing/2014/main" val="20000"/>
                    </a:ext>
                  </a:extLst>
                </a:gridCol>
                <a:gridCol w="2481053">
                  <a:extLst>
                    <a:ext uri="{9D8B030D-6E8A-4147-A177-3AD203B41FA5}">
                      <a16:colId xmlns:a16="http://schemas.microsoft.com/office/drawing/2014/main" val="20001"/>
                    </a:ext>
                  </a:extLst>
                </a:gridCol>
              </a:tblGrid>
              <a:tr h="561975">
                <a:tc>
                  <a:txBody>
                    <a:bodyPr/>
                    <a:lstStyle/>
                    <a:p>
                      <a:pPr algn="ctr">
                        <a:spcAft>
                          <a:spcPts val="0"/>
                        </a:spcAft>
                      </a:pPr>
                      <a:r>
                        <a:rPr lang="ru-RU" sz="1200" dirty="0">
                          <a:effectLst/>
                        </a:rPr>
                        <a:t> </a:t>
                      </a:r>
                    </a:p>
                    <a:p>
                      <a:pPr algn="ctr">
                        <a:spcAft>
                          <a:spcPts val="0"/>
                        </a:spcAft>
                      </a:pPr>
                      <a:r>
                        <a:rPr lang="ru-RU" sz="1200" dirty="0">
                          <a:effectLst/>
                        </a:rPr>
                        <a:t>Вопросительные слова</a:t>
                      </a:r>
                      <a:endParaRPr lang="ru-RU" sz="1200" dirty="0">
                        <a:effectLst/>
                        <a:latin typeface="Times New Roman"/>
                        <a:ea typeface="Times New Roman"/>
                      </a:endParaRPr>
                    </a:p>
                  </a:txBody>
                  <a:tcPr marL="0" marR="0" marT="0" marB="0"/>
                </a:tc>
                <a:tc>
                  <a:txBody>
                    <a:bodyPr/>
                    <a:lstStyle/>
                    <a:p>
                      <a:pPr algn="ctr">
                        <a:spcAft>
                          <a:spcPts val="0"/>
                        </a:spcAft>
                      </a:pPr>
                      <a:r>
                        <a:rPr lang="ru-RU" sz="1200">
                          <a:effectLst/>
                        </a:rPr>
                        <a:t> </a:t>
                      </a:r>
                    </a:p>
                    <a:p>
                      <a:pPr algn="ctr">
                        <a:spcAft>
                          <a:spcPts val="0"/>
                        </a:spcAft>
                      </a:pPr>
                      <a:r>
                        <a:rPr lang="ru-RU" sz="1200">
                          <a:effectLst/>
                        </a:rPr>
                        <a:t>Основные понятия темы</a:t>
                      </a:r>
                      <a:endParaRPr lang="ru-RU" sz="1200">
                        <a:effectLst/>
                        <a:latin typeface="Times New Roman"/>
                        <a:ea typeface="Times New Roman"/>
                      </a:endParaRPr>
                    </a:p>
                  </a:txBody>
                  <a:tcPr marL="0" marR="0" marT="0" marB="0"/>
                </a:tc>
                <a:extLst>
                  <a:ext uri="{0D108BD9-81ED-4DB2-BD59-A6C34878D82A}">
                    <a16:rowId xmlns:a16="http://schemas.microsoft.com/office/drawing/2014/main" val="10000"/>
                  </a:ext>
                </a:extLst>
              </a:tr>
              <a:tr h="2092325">
                <a:tc>
                  <a:txBody>
                    <a:bodyPr/>
                    <a:lstStyle/>
                    <a:p>
                      <a:pPr marL="228600">
                        <a:lnSpc>
                          <a:spcPct val="150000"/>
                        </a:lnSpc>
                        <a:spcAft>
                          <a:spcPts val="0"/>
                        </a:spcAft>
                      </a:pPr>
                      <a:r>
                        <a:rPr lang="ru-RU" sz="1200" dirty="0">
                          <a:effectLst/>
                        </a:rPr>
                        <a:t>Как?</a:t>
                      </a:r>
                    </a:p>
                    <a:p>
                      <a:pPr marL="228600">
                        <a:lnSpc>
                          <a:spcPct val="150000"/>
                        </a:lnSpc>
                        <a:spcAft>
                          <a:spcPts val="0"/>
                        </a:spcAft>
                      </a:pPr>
                      <a:r>
                        <a:rPr lang="ru-RU" sz="1200" dirty="0">
                          <a:effectLst/>
                        </a:rPr>
                        <a:t>Что?</a:t>
                      </a:r>
                    </a:p>
                    <a:p>
                      <a:pPr marL="228600">
                        <a:lnSpc>
                          <a:spcPct val="150000"/>
                        </a:lnSpc>
                        <a:spcAft>
                          <a:spcPts val="0"/>
                        </a:spcAft>
                      </a:pPr>
                      <a:r>
                        <a:rPr lang="ru-RU" sz="1200" dirty="0">
                          <a:effectLst/>
                        </a:rPr>
                        <a:t>Где?</a:t>
                      </a:r>
                    </a:p>
                    <a:p>
                      <a:pPr marL="228600">
                        <a:lnSpc>
                          <a:spcPct val="150000"/>
                        </a:lnSpc>
                        <a:spcAft>
                          <a:spcPts val="0"/>
                        </a:spcAft>
                      </a:pPr>
                      <a:r>
                        <a:rPr lang="ru-RU" sz="1200" dirty="0">
                          <a:effectLst/>
                        </a:rPr>
                        <a:t>Почему?</a:t>
                      </a:r>
                    </a:p>
                    <a:p>
                      <a:pPr marL="228600">
                        <a:lnSpc>
                          <a:spcPct val="150000"/>
                        </a:lnSpc>
                        <a:spcAft>
                          <a:spcPts val="0"/>
                        </a:spcAft>
                      </a:pPr>
                      <a:r>
                        <a:rPr lang="ru-RU" sz="1200" dirty="0">
                          <a:effectLst/>
                        </a:rPr>
                        <a:t>Сколько?</a:t>
                      </a:r>
                    </a:p>
                    <a:p>
                      <a:pPr marL="228600">
                        <a:lnSpc>
                          <a:spcPct val="150000"/>
                        </a:lnSpc>
                        <a:spcAft>
                          <a:spcPts val="0"/>
                        </a:spcAft>
                      </a:pPr>
                      <a:r>
                        <a:rPr lang="ru-RU" sz="1200" dirty="0">
                          <a:effectLst/>
                        </a:rPr>
                        <a:t>Откуда?</a:t>
                      </a:r>
                    </a:p>
                    <a:p>
                      <a:pPr marL="228600">
                        <a:lnSpc>
                          <a:spcPct val="150000"/>
                        </a:lnSpc>
                        <a:spcAft>
                          <a:spcPts val="0"/>
                        </a:spcAft>
                      </a:pPr>
                      <a:r>
                        <a:rPr lang="ru-RU" sz="1200" dirty="0">
                          <a:effectLst/>
                        </a:rPr>
                        <a:t>Какой?</a:t>
                      </a:r>
                    </a:p>
                    <a:p>
                      <a:pPr marL="228600">
                        <a:lnSpc>
                          <a:spcPct val="150000"/>
                        </a:lnSpc>
                        <a:spcAft>
                          <a:spcPts val="0"/>
                        </a:spcAft>
                      </a:pPr>
                      <a:r>
                        <a:rPr lang="ru-RU" sz="1200" dirty="0">
                          <a:effectLst/>
                        </a:rPr>
                        <a:t>Зачем?</a:t>
                      </a:r>
                    </a:p>
                    <a:p>
                      <a:pPr marL="228600">
                        <a:lnSpc>
                          <a:spcPct val="150000"/>
                        </a:lnSpc>
                        <a:spcAft>
                          <a:spcPts val="0"/>
                        </a:spcAft>
                      </a:pPr>
                      <a:r>
                        <a:rPr lang="ru-RU" sz="1200" dirty="0">
                          <a:effectLst/>
                        </a:rPr>
                        <a:t>Каким образом?</a:t>
                      </a:r>
                    </a:p>
                    <a:p>
                      <a:pPr marL="228600">
                        <a:lnSpc>
                          <a:spcPct val="150000"/>
                        </a:lnSpc>
                        <a:spcAft>
                          <a:spcPts val="0"/>
                        </a:spcAft>
                      </a:pPr>
                      <a:r>
                        <a:rPr lang="ru-RU" sz="1200" dirty="0">
                          <a:effectLst/>
                        </a:rPr>
                        <a:t>Какая взаимосвязь?</a:t>
                      </a:r>
                    </a:p>
                    <a:p>
                      <a:pPr marL="228600">
                        <a:lnSpc>
                          <a:spcPct val="150000"/>
                        </a:lnSpc>
                        <a:spcAft>
                          <a:spcPts val="0"/>
                        </a:spcAft>
                      </a:pPr>
                      <a:r>
                        <a:rPr lang="ru-RU" sz="1200" dirty="0">
                          <a:effectLst/>
                        </a:rPr>
                        <a:t>Из чего состоит?</a:t>
                      </a:r>
                    </a:p>
                    <a:p>
                      <a:pPr marL="228600">
                        <a:lnSpc>
                          <a:spcPct val="150000"/>
                        </a:lnSpc>
                        <a:spcAft>
                          <a:spcPts val="0"/>
                        </a:spcAft>
                      </a:pPr>
                      <a:r>
                        <a:rPr lang="ru-RU" sz="1200" dirty="0">
                          <a:effectLst/>
                        </a:rPr>
                        <a:t>Каково назначение?</a:t>
                      </a:r>
                      <a:endParaRPr lang="ru-RU" sz="1200" dirty="0">
                        <a:effectLst/>
                        <a:latin typeface="Times New Roman"/>
                        <a:ea typeface="Times New Roman"/>
                      </a:endParaRPr>
                    </a:p>
                  </a:txBody>
                  <a:tcPr marL="0" marR="0" marT="0" marB="0"/>
                </a:tc>
                <a:tc>
                  <a:txBody>
                    <a:bodyPr/>
                    <a:lstStyle/>
                    <a:p>
                      <a:pPr marL="137795">
                        <a:lnSpc>
                          <a:spcPct val="150000"/>
                        </a:lnSpc>
                        <a:spcAft>
                          <a:spcPts val="0"/>
                        </a:spcAft>
                      </a:pPr>
                      <a:r>
                        <a:rPr lang="ru-RU" sz="1200" dirty="0">
                          <a:effectLst/>
                        </a:rPr>
                        <a:t>Информация</a:t>
                      </a:r>
                    </a:p>
                    <a:p>
                      <a:pPr marL="137795">
                        <a:lnSpc>
                          <a:spcPct val="150000"/>
                        </a:lnSpc>
                        <a:spcAft>
                          <a:spcPts val="0"/>
                        </a:spcAft>
                      </a:pPr>
                      <a:r>
                        <a:rPr lang="ru-RU" sz="1200" dirty="0">
                          <a:effectLst/>
                        </a:rPr>
                        <a:t>Преступления</a:t>
                      </a:r>
                    </a:p>
                    <a:p>
                      <a:pPr marL="137795">
                        <a:lnSpc>
                          <a:spcPct val="150000"/>
                        </a:lnSpc>
                        <a:spcAft>
                          <a:spcPts val="0"/>
                        </a:spcAft>
                      </a:pPr>
                      <a:r>
                        <a:rPr lang="ru-RU" sz="1200" dirty="0">
                          <a:effectLst/>
                        </a:rPr>
                        <a:t>Закон</a:t>
                      </a:r>
                    </a:p>
                    <a:p>
                      <a:pPr marL="137795">
                        <a:lnSpc>
                          <a:spcPct val="150000"/>
                        </a:lnSpc>
                        <a:spcAft>
                          <a:spcPts val="0"/>
                        </a:spcAft>
                      </a:pPr>
                      <a:r>
                        <a:rPr lang="ru-RU" sz="1200" dirty="0">
                          <a:effectLst/>
                        </a:rPr>
                        <a:t>Статья</a:t>
                      </a:r>
                    </a:p>
                    <a:p>
                      <a:pPr marL="137795">
                        <a:lnSpc>
                          <a:spcPct val="150000"/>
                        </a:lnSpc>
                        <a:spcAft>
                          <a:spcPts val="0"/>
                        </a:spcAft>
                      </a:pPr>
                      <a:r>
                        <a:rPr lang="ru-RU" sz="1200" dirty="0">
                          <a:effectLst/>
                        </a:rPr>
                        <a:t>Безопасность</a:t>
                      </a:r>
                    </a:p>
                    <a:p>
                      <a:pPr marL="137795">
                        <a:lnSpc>
                          <a:spcPct val="150000"/>
                        </a:lnSpc>
                        <a:spcAft>
                          <a:spcPts val="0"/>
                        </a:spcAft>
                      </a:pPr>
                      <a:r>
                        <a:rPr lang="ru-RU" sz="1200" dirty="0">
                          <a:effectLst/>
                        </a:rPr>
                        <a:t>Категории</a:t>
                      </a:r>
                      <a:endParaRPr lang="ru-RU" sz="1200" dirty="0">
                        <a:effectLst/>
                        <a:latin typeface="Times New Roman"/>
                        <a:ea typeface="Times New Roman"/>
                      </a:endParaRPr>
                    </a:p>
                  </a:txBody>
                  <a:tcPr marL="0" marR="0" marT="0" marB="0"/>
                </a:tc>
                <a:extLst>
                  <a:ext uri="{0D108BD9-81ED-4DB2-BD59-A6C34878D82A}">
                    <a16:rowId xmlns:a16="http://schemas.microsoft.com/office/drawing/2014/main" val="10001"/>
                  </a:ext>
                </a:extLst>
              </a:tr>
            </a:tbl>
          </a:graphicData>
        </a:graphic>
      </p:graphicFrame>
      <p:sp>
        <p:nvSpPr>
          <p:cNvPr id="5" name="TextBox 4"/>
          <p:cNvSpPr txBox="1"/>
          <p:nvPr/>
        </p:nvSpPr>
        <p:spPr>
          <a:xfrm>
            <a:off x="5364088" y="3284984"/>
            <a:ext cx="3528392" cy="3139321"/>
          </a:xfrm>
          <a:prstGeom prst="rect">
            <a:avLst/>
          </a:prstGeom>
          <a:noFill/>
        </p:spPr>
        <p:txBody>
          <a:bodyPr wrap="square" rtlCol="0">
            <a:spAutoFit/>
          </a:bodyPr>
          <a:lstStyle/>
          <a:p>
            <a:pPr algn="ctr"/>
            <a:r>
              <a:rPr lang="ru-RU" dirty="0"/>
              <a:t>Почему совершаются преступления в сфере деятельности, связанной с информацией?</a:t>
            </a:r>
          </a:p>
          <a:p>
            <a:pPr algn="ctr"/>
            <a:r>
              <a:rPr lang="ru-RU" dirty="0"/>
              <a:t>Сколько закон, обеспечивают безопасность информации в России?</a:t>
            </a:r>
          </a:p>
          <a:p>
            <a:pPr algn="ctr"/>
            <a:r>
              <a:rPr lang="ru-RU" dirty="0"/>
              <a:t>Сколько категорий информационных преступлений существует? и т.д.</a:t>
            </a:r>
          </a:p>
          <a:p>
            <a:pPr algn="ctr"/>
            <a:endParaRPr lang="ru-RU" dirty="0"/>
          </a:p>
        </p:txBody>
      </p:sp>
      <p:sp>
        <p:nvSpPr>
          <p:cNvPr id="6" name="Управляющая кнопка: домой 5">
            <a:hlinkClick r:id="rId2" action="ppaction://hlinksldjump" highlightClick="1"/>
          </p:cNvPr>
          <p:cNvSpPr/>
          <p:nvPr/>
        </p:nvSpPr>
        <p:spPr>
          <a:xfrm>
            <a:off x="8100392" y="6093296"/>
            <a:ext cx="648072" cy="648072"/>
          </a:xfrm>
          <a:prstGeom prst="actionButtonHom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504170075"/>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smtClean="0"/>
              <a:t>Приём  “Вопрос к тексту”</a:t>
            </a:r>
            <a:endParaRPr lang="ru-RU" dirty="0"/>
          </a:p>
        </p:txBody>
      </p:sp>
      <p:sp>
        <p:nvSpPr>
          <p:cNvPr id="3" name="Объект 2"/>
          <p:cNvSpPr>
            <a:spLocks noGrp="1"/>
          </p:cNvSpPr>
          <p:nvPr>
            <p:ph idx="1"/>
          </p:nvPr>
        </p:nvSpPr>
        <p:spPr>
          <a:xfrm>
            <a:off x="107504" y="1196752"/>
            <a:ext cx="8712968" cy="4525963"/>
          </a:xfrm>
        </p:spPr>
        <p:txBody>
          <a:bodyPr>
            <a:noAutofit/>
          </a:bodyPr>
          <a:lstStyle/>
          <a:p>
            <a:pPr marL="0" indent="0">
              <a:buNone/>
            </a:pPr>
            <a:r>
              <a:rPr lang="ru-RU" sz="1400" dirty="0" smtClean="0"/>
              <a:t>Универсальный </a:t>
            </a:r>
            <a:r>
              <a:rPr lang="ru-RU" sz="1400" dirty="0"/>
              <a:t>приём, работающий на повышение интереса к учебному материалу. </a:t>
            </a:r>
          </a:p>
          <a:p>
            <a:pPr marL="0" indent="0">
              <a:buNone/>
            </a:pPr>
            <a:r>
              <a:rPr lang="ru-RU" sz="1400" dirty="0"/>
              <a:t>Формирует: </a:t>
            </a:r>
          </a:p>
          <a:p>
            <a:pPr marL="0" lvl="0" indent="0">
              <a:buNone/>
            </a:pPr>
            <a:r>
              <a:rPr lang="ru-RU" sz="1400" dirty="0"/>
              <a:t>умение содержательно формулировать вопросы; </a:t>
            </a:r>
          </a:p>
          <a:p>
            <a:pPr marL="0" lvl="0" indent="0">
              <a:buNone/>
            </a:pPr>
            <a:r>
              <a:rPr lang="ru-RU" sz="1400" dirty="0"/>
              <a:t>умение оценивать границы своих знаний. </a:t>
            </a:r>
          </a:p>
          <a:p>
            <a:pPr marL="0" indent="0">
              <a:buNone/>
            </a:pPr>
            <a:r>
              <a:rPr lang="ru-RU" sz="1400" dirty="0"/>
              <a:t>Перед изучением учебного текста ставится задача: составить к тексту список вопросов. Список можно ограничить. Например, 3 репродуктивных вопроса и 3 расширяющих или развивающих. </a:t>
            </a:r>
          </a:p>
          <a:p>
            <a:pPr marL="0" indent="0">
              <a:buNone/>
            </a:pPr>
            <a:r>
              <a:rPr lang="ru-RU" sz="1400" b="1" i="1" dirty="0"/>
              <a:t>Совет </a:t>
            </a:r>
            <a:endParaRPr lang="ru-RU" sz="1400" dirty="0"/>
          </a:p>
          <a:p>
            <a:pPr marL="0" indent="0">
              <a:buNone/>
            </a:pPr>
            <a:r>
              <a:rPr lang="ru-RU" sz="1400" dirty="0"/>
              <a:t>Пусть на уроках найдется место открытым вопросам: вот это мы изучили; вот это осталось за пределами программы; вот это я не знаю сам; вот это пока не знает никто… </a:t>
            </a:r>
          </a:p>
          <a:p>
            <a:pPr marL="0" indent="0">
              <a:buNone/>
            </a:pPr>
            <a:r>
              <a:rPr lang="ru-RU" sz="1400" dirty="0"/>
              <a:t/>
            </a:r>
            <a:br>
              <a:rPr lang="ru-RU" sz="1400" dirty="0"/>
            </a:br>
            <a:r>
              <a:rPr lang="ru-RU" sz="1400" b="1" i="1" dirty="0"/>
              <a:t>Пример </a:t>
            </a:r>
            <a:endParaRPr lang="ru-RU" sz="1400" dirty="0"/>
          </a:p>
          <a:p>
            <a:pPr marL="0" indent="0">
              <a:buNone/>
            </a:pPr>
            <a:r>
              <a:rPr lang="ru-RU" sz="1400" dirty="0"/>
              <a:t>Тема урока «Параллельные прямые». Сформулируйте три репродуктивных и три творческих вопроса. </a:t>
            </a:r>
          </a:p>
          <a:p>
            <a:pPr marL="0" indent="0">
              <a:buNone/>
            </a:pPr>
            <a:r>
              <a:rPr lang="ru-RU" sz="1400" i="1" dirty="0"/>
              <a:t>Границы знаний.</a:t>
            </a:r>
            <a:r>
              <a:rPr lang="ru-RU" sz="1400" dirty="0"/>
              <a:t> </a:t>
            </a:r>
          </a:p>
          <a:p>
            <a:pPr marL="0" indent="0">
              <a:buNone/>
            </a:pPr>
            <a:r>
              <a:rPr lang="ru-RU" sz="1400" dirty="0"/>
              <a:t>Теперь мы знаем, что параллельные прямые не пересекаются. </a:t>
            </a:r>
          </a:p>
          <a:p>
            <a:pPr marL="0" indent="0">
              <a:buNone/>
            </a:pPr>
            <a:r>
              <a:rPr lang="ru-RU" sz="1400" dirty="0"/>
              <a:t/>
            </a:r>
            <a:br>
              <a:rPr lang="ru-RU" sz="1400" dirty="0"/>
            </a:br>
            <a:r>
              <a:rPr lang="ru-RU" sz="1400" dirty="0"/>
              <a:t>Однако в школе не изучают геометрию Лобачевского, который доказал, что параллельные прямые в пространстве пересекаются. </a:t>
            </a:r>
          </a:p>
          <a:p>
            <a:pPr marL="0" indent="0">
              <a:buNone/>
            </a:pPr>
            <a:r>
              <a:rPr lang="ru-RU" sz="1400" dirty="0"/>
              <a:t>Я, к сожалению, не знаю, пересекаются ли параллельные прямые в четырехмерном пространстве. </a:t>
            </a:r>
          </a:p>
          <a:p>
            <a:pPr marL="0" indent="0">
              <a:buNone/>
            </a:pPr>
            <a:r>
              <a:rPr lang="ru-RU" sz="1400" dirty="0"/>
              <a:t>А вот о поведении параллельных прямых в параллельном мире пока не знает никто. </a:t>
            </a:r>
          </a:p>
          <a:p>
            <a:pPr marL="0" indent="0">
              <a:buNone/>
            </a:pPr>
            <a:r>
              <a:rPr lang="ru-RU" sz="1400" b="1" i="1" dirty="0"/>
              <a:t>Источник:</a:t>
            </a:r>
            <a:r>
              <a:rPr lang="ru-RU" sz="1400" dirty="0"/>
              <a:t> </a:t>
            </a:r>
            <a:r>
              <a:rPr lang="ru-RU" sz="1400" dirty="0" err="1"/>
              <a:t>Гин</a:t>
            </a:r>
            <a:r>
              <a:rPr lang="ru-RU" sz="1400" dirty="0"/>
              <a:t> А.А. Приемы педагогической техники: Свобода выбора. Открытость. Деятельность. Обратная связь. Идеальность: Пособие для учителя. 3-е изд., - М.: Вита-Пресс, 2001. </a:t>
            </a:r>
          </a:p>
          <a:p>
            <a:pPr marL="0" indent="0">
              <a:buNone/>
            </a:pPr>
            <a:endParaRPr lang="ru-RU" sz="1400" dirty="0"/>
          </a:p>
        </p:txBody>
      </p:sp>
      <p:sp>
        <p:nvSpPr>
          <p:cNvPr id="4" name="Управляющая кнопка: домой 3">
            <a:hlinkClick r:id="rId2" action="ppaction://hlinksldjump" highlightClick="1"/>
          </p:cNvPr>
          <p:cNvSpPr/>
          <p:nvPr/>
        </p:nvSpPr>
        <p:spPr>
          <a:xfrm>
            <a:off x="8100392" y="6093296"/>
            <a:ext cx="648072" cy="648072"/>
          </a:xfrm>
          <a:prstGeom prst="actionButtonHom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06142901"/>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9925"/>
            <a:ext cx="8229600" cy="1143000"/>
          </a:xfrm>
        </p:spPr>
        <p:txBody>
          <a:bodyPr>
            <a:normAutofit/>
          </a:bodyPr>
          <a:lstStyle/>
          <a:p>
            <a:r>
              <a:rPr lang="ru-RU" b="1" dirty="0" smtClean="0"/>
              <a:t>Приём  "Ромашка" </a:t>
            </a:r>
            <a:r>
              <a:rPr lang="ru-RU" b="1" dirty="0" err="1" smtClean="0"/>
              <a:t>Блума</a:t>
            </a:r>
            <a:r>
              <a:rPr lang="ru-RU" b="1" dirty="0" smtClean="0"/>
              <a:t> </a:t>
            </a:r>
            <a:endParaRPr lang="ru-RU" dirty="0"/>
          </a:p>
        </p:txBody>
      </p:sp>
      <p:sp>
        <p:nvSpPr>
          <p:cNvPr id="3" name="Объект 2"/>
          <p:cNvSpPr>
            <a:spLocks noGrp="1"/>
          </p:cNvSpPr>
          <p:nvPr>
            <p:ph idx="1"/>
          </p:nvPr>
        </p:nvSpPr>
        <p:spPr>
          <a:xfrm>
            <a:off x="251520" y="908720"/>
            <a:ext cx="8640960" cy="4525963"/>
          </a:xfrm>
        </p:spPr>
        <p:txBody>
          <a:bodyPr>
            <a:noAutofit/>
          </a:bodyPr>
          <a:lstStyle/>
          <a:p>
            <a:pPr marL="0" indent="0">
              <a:buNone/>
            </a:pPr>
            <a:r>
              <a:rPr lang="ru-RU" sz="1400" b="1" i="1" dirty="0" smtClean="0"/>
              <a:t>Описание</a:t>
            </a:r>
            <a:r>
              <a:rPr lang="ru-RU" sz="1400" b="1" i="1" dirty="0"/>
              <a:t>:</a:t>
            </a:r>
            <a:r>
              <a:rPr lang="ru-RU" sz="1400" dirty="0"/>
              <a:t> "Ромашка" состоит из шести лепестков, каждый из которых содержит определенный тип вопроса. Таким образом, шесть лепестков - шесть вопросов. </a:t>
            </a:r>
          </a:p>
          <a:p>
            <a:pPr marL="0" indent="0">
              <a:buNone/>
            </a:pPr>
            <a:r>
              <a:rPr lang="ru-RU" sz="1400" dirty="0"/>
              <a:t/>
            </a:r>
            <a:br>
              <a:rPr lang="ru-RU" sz="1400" dirty="0"/>
            </a:br>
            <a:r>
              <a:rPr lang="ru-RU" sz="1400" b="1" i="1" dirty="0"/>
              <a:t>Пример.</a:t>
            </a:r>
            <a:r>
              <a:rPr lang="ru-RU" sz="1400" dirty="0"/>
              <a:t> </a:t>
            </a:r>
          </a:p>
          <a:p>
            <a:pPr marL="0" lvl="0" indent="0">
              <a:buNone/>
            </a:pPr>
            <a:r>
              <a:rPr lang="ru-RU" sz="1400" dirty="0"/>
              <a:t>Простые вопросы — вопросы, отвечая на которые, нужно назвать какие-то факты, вспомнить и воспроизвести определенную информацию: "Что?", "Когда?", "Где?", "Как?". </a:t>
            </a:r>
          </a:p>
          <a:p>
            <a:pPr marL="0" lvl="0" indent="0">
              <a:buNone/>
            </a:pPr>
            <a:r>
              <a:rPr lang="ru-RU" sz="1400" dirty="0"/>
              <a:t>Уточняющие вопросы. Такие вопросы обычно начинаются со слов: "То есть ты говоришь, что…?", "Если я правильно понял, то …?", "Я могу ошибаться, но, по-моему, вы сказали о …?". Целью этих вопросов является предоставление учащемуся возможностей для обратной связи относительно того, что он только что сказал. Иногда их задают с целью получения информации, отсутствующей в сообщении, но подразумевающейся. </a:t>
            </a:r>
          </a:p>
          <a:p>
            <a:pPr marL="0" lvl="0" indent="0">
              <a:buNone/>
            </a:pPr>
            <a:r>
              <a:rPr lang="ru-RU" sz="1400" dirty="0"/>
              <a:t>Интерпретационные (объясняющие) вопросы. Обычно начинаются со слова "Почему?" и направлены на установление причинно-следственных связей. "Почему листья на деревьях осенью желтеют?". Если ответ на этот вопрос известен, он из интерпретационного "превращается" в простой. Следовательно, данный тип вопроса "срабатывает" тогда, когда в ответе присутствует элемент самостоятельности. </a:t>
            </a:r>
          </a:p>
          <a:p>
            <a:pPr marL="0" lvl="0" indent="0">
              <a:buNone/>
            </a:pPr>
            <a:r>
              <a:rPr lang="ru-RU" sz="1400" dirty="0"/>
              <a:t>Творческие вопросы. Данный тип вопроса чаще всего содержит частицу "бы", элементы условности, предположения, прогноза: "Что изменилось бы ...", "Что будет, если ...?", "Как вы думаете, как будет развиваться сюжет в рассказе после...?". </a:t>
            </a:r>
          </a:p>
          <a:p>
            <a:pPr marL="0" lvl="0" indent="0">
              <a:buNone/>
            </a:pPr>
            <a:r>
              <a:rPr lang="ru-RU" sz="1400" dirty="0"/>
              <a:t>Оценочные вопросы. Эти вопросы направлены на выяснение критериев оценки тех или иных событий, явлений, фактов. "Почему что-то хорошо, а что-то плохо?", "Чем один урок отличается от другого?", "Как вы относитесь к поступку главного героя?" и т.д. </a:t>
            </a:r>
          </a:p>
          <a:p>
            <a:pPr marL="0" lvl="0" indent="0">
              <a:buNone/>
            </a:pPr>
            <a:r>
              <a:rPr lang="ru-RU" sz="1400" dirty="0"/>
              <a:t>Практические вопросы. Данный тип вопроса направлен на установление взаимосвязи между теорией и практикой: "Как можно применить ...?", Что можно сделать из ...?", "Где вы в обычной жизни можете наблюдать ...?", "Как бы вы поступили на месте героя рассказа?". </a:t>
            </a:r>
          </a:p>
          <a:p>
            <a:pPr marL="0" indent="0">
              <a:buNone/>
            </a:pPr>
            <a:r>
              <a:rPr lang="ru-RU" sz="1400" b="1" i="1" dirty="0"/>
              <a:t>Источник:</a:t>
            </a:r>
            <a:r>
              <a:rPr lang="ru-RU" sz="1400" dirty="0"/>
              <a:t> Приемы технологии РКМ </a:t>
            </a:r>
            <a:r>
              <a:rPr lang="ru-RU" sz="1400" u="sng" dirty="0">
                <a:hlinkClick r:id="rId2"/>
              </a:rPr>
              <a:t>[38]</a:t>
            </a:r>
            <a:r>
              <a:rPr lang="ru-RU" sz="1400" dirty="0"/>
              <a:t> </a:t>
            </a:r>
          </a:p>
          <a:p>
            <a:pPr marL="0" indent="0">
              <a:buNone/>
            </a:pPr>
            <a:endParaRPr lang="ru-RU" sz="1400" dirty="0"/>
          </a:p>
        </p:txBody>
      </p:sp>
      <p:sp>
        <p:nvSpPr>
          <p:cNvPr id="4" name="Управляющая кнопка: домой 3">
            <a:hlinkClick r:id="rId3" action="ppaction://hlinksldjump" highlightClick="1"/>
          </p:cNvPr>
          <p:cNvSpPr/>
          <p:nvPr/>
        </p:nvSpPr>
        <p:spPr>
          <a:xfrm>
            <a:off x="8100392" y="6093296"/>
            <a:ext cx="648072" cy="648072"/>
          </a:xfrm>
          <a:prstGeom prst="actionButtonHom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678655830"/>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99392"/>
            <a:ext cx="8229600" cy="1143000"/>
          </a:xfrm>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ru-RU" sz="5400" b="1" spc="50" dirty="0" smtClean="0">
                <a:ln w="11430"/>
                <a:solidFill>
                  <a:srgbClr val="002060"/>
                </a:solidFill>
                <a:effectLst>
                  <a:outerShdw blurRad="76200" dist="50800" dir="5400000" algn="tl" rotWithShape="0">
                    <a:srgbClr val="000000">
                      <a:alpha val="65000"/>
                    </a:srgbClr>
                  </a:outerShdw>
                </a:effectLst>
              </a:rPr>
              <a:t>8.  </a:t>
            </a:r>
            <a:r>
              <a:rPr lang="ru-RU" sz="5400" b="1" spc="50" dirty="0">
                <a:ln w="11430"/>
                <a:solidFill>
                  <a:srgbClr val="002060"/>
                </a:solidFill>
                <a:effectLst>
                  <a:outerShdw blurRad="76200" dist="50800" dir="5400000" algn="tl" rotWithShape="0">
                    <a:srgbClr val="000000">
                      <a:alpha val="65000"/>
                    </a:srgbClr>
                  </a:outerShdw>
                </a:effectLst>
              </a:rPr>
              <a:t>Рефлексия</a:t>
            </a:r>
          </a:p>
        </p:txBody>
      </p:sp>
      <p:graphicFrame>
        <p:nvGraphicFramePr>
          <p:cNvPr id="4" name="Объект 3"/>
          <p:cNvGraphicFramePr>
            <a:graphicFrameLocks noGrp="1"/>
          </p:cNvGraphicFramePr>
          <p:nvPr>
            <p:ph idx="1"/>
            <p:extLst>
              <p:ext uri="{D42A27DB-BD31-4B8C-83A1-F6EECF244321}">
                <p14:modId xmlns:p14="http://schemas.microsoft.com/office/powerpoint/2010/main" val="458697862"/>
              </p:ext>
            </p:extLst>
          </p:nvPr>
        </p:nvGraphicFramePr>
        <p:xfrm>
          <a:off x="467544" y="822960"/>
          <a:ext cx="7920880" cy="5577840"/>
        </p:xfrm>
        <a:graphic>
          <a:graphicData uri="http://schemas.openxmlformats.org/drawingml/2006/table">
            <a:tbl>
              <a:tblPr firstRow="1" bandRow="1">
                <a:tableStyleId>{BC89EF96-8CEA-46FF-86C4-4CE0E7609802}</a:tableStyleId>
              </a:tblPr>
              <a:tblGrid>
                <a:gridCol w="4824536">
                  <a:extLst>
                    <a:ext uri="{9D8B030D-6E8A-4147-A177-3AD203B41FA5}">
                      <a16:colId xmlns:a16="http://schemas.microsoft.com/office/drawing/2014/main" val="20000"/>
                    </a:ext>
                  </a:extLst>
                </a:gridCol>
                <a:gridCol w="3096344">
                  <a:extLst>
                    <a:ext uri="{9D8B030D-6E8A-4147-A177-3AD203B41FA5}">
                      <a16:colId xmlns:a16="http://schemas.microsoft.com/office/drawing/2014/main" val="20001"/>
                    </a:ext>
                  </a:extLst>
                </a:gridCol>
              </a:tblGrid>
              <a:tr h="5256584">
                <a:tc>
                  <a:txBody>
                    <a:bodyPr/>
                    <a:lstStyle/>
                    <a:p>
                      <a:r>
                        <a:rPr lang="ru-RU" sz="2400" kern="1200" dirty="0" smtClean="0">
                          <a:effectLst/>
                        </a:rPr>
                        <a:t>На данном этапе фиксируется новое содержание, изученное на уроке, и организуется рефлексия и самооценка учениками собственной учебной деятельности. </a:t>
                      </a:r>
                    </a:p>
                    <a:p>
                      <a:r>
                        <a:rPr lang="ru-RU" sz="2400" kern="1200" dirty="0" smtClean="0">
                          <a:effectLst/>
                        </a:rPr>
                        <a:t>В завершение  соотносятся ее цель и результаты, фиксируется степень их соответствия, и намечаются дальнейшие цели деятельности.</a:t>
                      </a:r>
                      <a:endParaRPr lang="ru-RU" sz="2400" dirty="0"/>
                    </a:p>
                  </a:txBody>
                  <a:tcPr/>
                </a:tc>
                <a:tc>
                  <a:txBody>
                    <a:bodyPr/>
                    <a:lstStyle/>
                    <a:p>
                      <a:pPr>
                        <a:lnSpc>
                          <a:spcPct val="150000"/>
                        </a:lnSpc>
                      </a:pPr>
                      <a:r>
                        <a:rPr lang="ru-RU" sz="2000" u="sng" kern="1200" dirty="0" smtClean="0">
                          <a:effectLst/>
                          <a:hlinkClick r:id="rId3"/>
                        </a:rPr>
                        <a:t>«</a:t>
                      </a:r>
                      <a:r>
                        <a:rPr lang="ru-RU" sz="2000" u="sng" kern="1200" dirty="0" smtClean="0">
                          <a:effectLst/>
                          <a:hlinkClick r:id="rId4" action="ppaction://hlinksldjump"/>
                        </a:rPr>
                        <a:t>Телеграмма</a:t>
                      </a:r>
                      <a:r>
                        <a:rPr lang="ru-RU" sz="2000" u="sng" kern="1200" dirty="0" smtClean="0">
                          <a:effectLst/>
                          <a:hlinkClick r:id="rId3"/>
                        </a:rPr>
                        <a:t>»</a:t>
                      </a:r>
                      <a:endParaRPr lang="ru-RU" sz="2000" dirty="0" smtClean="0">
                        <a:effectLst/>
                      </a:endParaRPr>
                    </a:p>
                    <a:p>
                      <a:pPr>
                        <a:lnSpc>
                          <a:spcPct val="150000"/>
                        </a:lnSpc>
                      </a:pPr>
                      <a:r>
                        <a:rPr lang="ru-RU" sz="2000" u="sng" kern="1200" dirty="0" smtClean="0">
                          <a:effectLst/>
                          <a:hlinkClick r:id="rId5" action="ppaction://hlinksldjump"/>
                        </a:rPr>
                        <a:t>Цветные  поля</a:t>
                      </a:r>
                      <a:endParaRPr lang="ru-RU" sz="2000" dirty="0" smtClean="0">
                        <a:effectLst/>
                      </a:endParaRPr>
                    </a:p>
                    <a:p>
                      <a:pPr>
                        <a:lnSpc>
                          <a:spcPct val="150000"/>
                        </a:lnSpc>
                      </a:pPr>
                      <a:r>
                        <a:rPr lang="ru-RU" sz="2000" u="sng" kern="1200" dirty="0" smtClean="0">
                          <a:effectLst/>
                          <a:hlinkClick r:id="rId6" action="ppaction://hlinksldjump"/>
                        </a:rPr>
                        <a:t>Мысли во времени</a:t>
                      </a:r>
                      <a:endParaRPr lang="ru-RU" sz="2000" dirty="0" smtClean="0">
                        <a:effectLst/>
                      </a:endParaRPr>
                    </a:p>
                    <a:p>
                      <a:pPr>
                        <a:lnSpc>
                          <a:spcPct val="150000"/>
                        </a:lnSpc>
                      </a:pPr>
                      <a:r>
                        <a:rPr lang="ru-RU" sz="2000" u="sng" kern="1200" dirty="0" smtClean="0">
                          <a:effectLst/>
                          <a:hlinkClick r:id="rId7" action="ppaction://hlinksldjump"/>
                        </a:rPr>
                        <a:t>Шесть шляп</a:t>
                      </a:r>
                      <a:endParaRPr lang="ru-RU" sz="2000" dirty="0" smtClean="0">
                        <a:effectLst/>
                      </a:endParaRPr>
                    </a:p>
                    <a:p>
                      <a:pPr>
                        <a:lnSpc>
                          <a:spcPct val="150000"/>
                        </a:lnSpc>
                      </a:pPr>
                      <a:r>
                        <a:rPr lang="ru-RU" sz="2000" u="sng" kern="1200" dirty="0" smtClean="0">
                          <a:effectLst/>
                          <a:hlinkClick r:id="rId8" action="ppaction://hlinksldjump"/>
                        </a:rPr>
                        <a:t>Синквей</a:t>
                      </a:r>
                      <a:endParaRPr lang="ru-RU" sz="2000" dirty="0" smtClean="0">
                        <a:effectLst/>
                      </a:endParaRPr>
                    </a:p>
                    <a:p>
                      <a:pPr>
                        <a:lnSpc>
                          <a:spcPct val="150000"/>
                        </a:lnSpc>
                      </a:pPr>
                      <a:r>
                        <a:rPr lang="ru-RU" sz="2000" u="sng" kern="1200" dirty="0" smtClean="0">
                          <a:effectLst/>
                          <a:hlinkClick r:id="rId9" action="ppaction://hlinksldjump"/>
                        </a:rPr>
                        <a:t>Райтинг</a:t>
                      </a:r>
                      <a:endParaRPr lang="ru-RU" sz="2000" u="none" kern="1200" dirty="0" smtClean="0">
                        <a:effectLst/>
                      </a:endParaRPr>
                    </a:p>
                    <a:p>
                      <a:pPr>
                        <a:lnSpc>
                          <a:spcPct val="150000"/>
                        </a:lnSpc>
                      </a:pPr>
                      <a:r>
                        <a:rPr lang="ru-RU" sz="2000" u="sng" kern="1200" dirty="0" smtClean="0">
                          <a:effectLst/>
                          <a:hlinkClick r:id="rId10" action="ppaction://hlinksldjump"/>
                        </a:rPr>
                        <a:t>Диаманта</a:t>
                      </a:r>
                      <a:endParaRPr lang="ru-RU" sz="2000" dirty="0" smtClean="0">
                        <a:effectLst/>
                      </a:endParaRPr>
                    </a:p>
                    <a:p>
                      <a:pPr>
                        <a:lnSpc>
                          <a:spcPct val="150000"/>
                        </a:lnSpc>
                      </a:pPr>
                      <a:r>
                        <a:rPr lang="ru-RU" sz="2000" u="sng" kern="1200" dirty="0" smtClean="0">
                          <a:effectLst/>
                          <a:hlinkClick r:id="rId11" action="ppaction://hlinksldjump"/>
                        </a:rPr>
                        <a:t>До -после</a:t>
                      </a:r>
                      <a:endParaRPr lang="ru-RU" sz="2000" u="sng" kern="1200" dirty="0" smtClean="0">
                        <a:effectLst/>
                      </a:endParaRPr>
                    </a:p>
                    <a:p>
                      <a:pPr>
                        <a:lnSpc>
                          <a:spcPct val="150000"/>
                        </a:lnSpc>
                      </a:pPr>
                      <a:r>
                        <a:rPr lang="ru-RU" sz="2000" u="sng" kern="1200" dirty="0" smtClean="0">
                          <a:effectLst/>
                          <a:hlinkClick r:id="rId12" action="ppaction://hlinksldjump"/>
                        </a:rPr>
                        <a:t>З-Х-У</a:t>
                      </a:r>
                      <a:endParaRPr lang="ru-RU" sz="2000" dirty="0" smtClean="0">
                        <a:effectLst/>
                      </a:endParaRPr>
                    </a:p>
                    <a:p>
                      <a:pPr>
                        <a:lnSpc>
                          <a:spcPct val="150000"/>
                        </a:lnSpc>
                      </a:pPr>
                      <a:r>
                        <a:rPr lang="ru-RU" sz="2000" u="sng" kern="1200" dirty="0" smtClean="0">
                          <a:effectLst/>
                          <a:hlinkClick r:id="rId13" action="ppaction://hlinksldjump"/>
                        </a:rPr>
                        <a:t>Сообщи свое Я</a:t>
                      </a:r>
                      <a:endParaRPr lang="ru-RU" sz="2000" dirty="0" smtClean="0">
                        <a:effectLst/>
                      </a:endParaRPr>
                    </a:p>
                    <a:p>
                      <a:pPr>
                        <a:lnSpc>
                          <a:spcPct val="150000"/>
                        </a:lnSpc>
                      </a:pPr>
                      <a:r>
                        <a:rPr lang="ru-RU" sz="2000" u="sng" kern="1200" dirty="0" smtClean="0">
                          <a:effectLst/>
                          <a:hlinkClick r:id="rId14" action="ppaction://hlinksldjump"/>
                        </a:rPr>
                        <a:t>Рюкзак</a:t>
                      </a:r>
                      <a:endParaRPr lang="ru-RU" sz="2000" dirty="0" smtClean="0">
                        <a:effectLst/>
                      </a:endParaRPr>
                    </a:p>
                    <a:p>
                      <a:pPr>
                        <a:lnSpc>
                          <a:spcPct val="150000"/>
                        </a:lnSpc>
                      </a:pPr>
                      <a:endParaRPr lang="ru-RU" sz="2000" dirty="0"/>
                    </a:p>
                  </a:txBody>
                  <a:tcPr/>
                </a:tc>
                <a:extLst>
                  <a:ext uri="{0D108BD9-81ED-4DB2-BD59-A6C34878D82A}">
                    <a16:rowId xmlns:a16="http://schemas.microsoft.com/office/drawing/2014/main" val="10000"/>
                  </a:ext>
                </a:extLst>
              </a:tr>
            </a:tbl>
          </a:graphicData>
        </a:graphic>
      </p:graphicFrame>
      <p:sp>
        <p:nvSpPr>
          <p:cNvPr id="5" name="Управляющая кнопка: далее 4">
            <a:hlinkClick r:id="" action="ppaction://noaction" highlightClick="1"/>
          </p:cNvPr>
          <p:cNvSpPr/>
          <p:nvPr/>
        </p:nvSpPr>
        <p:spPr>
          <a:xfrm>
            <a:off x="8100392" y="6093296"/>
            <a:ext cx="648072" cy="648072"/>
          </a:xfrm>
          <a:prstGeom prst="actionButtonForwardNex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6" name="Управляющая кнопка: назад 5">
            <a:hlinkClick r:id="rId15" action="ppaction://hlinksldjump" highlightClick="1"/>
          </p:cNvPr>
          <p:cNvSpPr/>
          <p:nvPr/>
        </p:nvSpPr>
        <p:spPr>
          <a:xfrm>
            <a:off x="7452320" y="6093296"/>
            <a:ext cx="648072" cy="648072"/>
          </a:xfrm>
          <a:prstGeom prst="actionButtonBackPrevious">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849166463"/>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smtClean="0"/>
              <a:t>Приём  "Телеграмма" </a:t>
            </a:r>
            <a:endParaRPr lang="ru-RU" dirty="0"/>
          </a:p>
        </p:txBody>
      </p:sp>
      <p:sp>
        <p:nvSpPr>
          <p:cNvPr id="3" name="Объект 2"/>
          <p:cNvSpPr>
            <a:spLocks noGrp="1"/>
          </p:cNvSpPr>
          <p:nvPr>
            <p:ph idx="1"/>
          </p:nvPr>
        </p:nvSpPr>
        <p:spPr/>
        <p:txBody>
          <a:bodyPr>
            <a:normAutofit fontScale="85000" lnSpcReduction="20000"/>
          </a:bodyPr>
          <a:lstStyle/>
          <a:p>
            <a:pPr marL="0" indent="0">
              <a:buNone/>
            </a:pPr>
            <a:r>
              <a:rPr lang="ru-RU" b="1" i="1" dirty="0" smtClean="0"/>
              <a:t>Описание</a:t>
            </a:r>
            <a:r>
              <a:rPr lang="ru-RU" b="1" i="1" dirty="0"/>
              <a:t>:</a:t>
            </a:r>
            <a:r>
              <a:rPr lang="ru-RU" dirty="0"/>
              <a:t> приём актуализации субъективного опыта. Очень краткая запись. </a:t>
            </a:r>
          </a:p>
          <a:p>
            <a:pPr marL="0" indent="0">
              <a:buNone/>
            </a:pPr>
            <a:r>
              <a:rPr lang="ru-RU" dirty="0"/>
              <a:t>'</a:t>
            </a:r>
            <a:r>
              <a:rPr lang="ru-RU" b="1" dirty="0"/>
              <a:t>Пример.</a:t>
            </a:r>
            <a:r>
              <a:rPr lang="ru-RU" i="1" dirty="0"/>
              <a:t> Кратко написать самое важное, что уяснил с урока с пожеланиями соседу по парте и отправить (обменяться).</a:t>
            </a:r>
            <a:r>
              <a:rPr lang="ru-RU" dirty="0"/>
              <a:t> Написать в телеграмме пожелание герою произведения, лирическому герою стихотворения. Написать пожелание себе с точки зрения изученного на уроке и т.д. </a:t>
            </a:r>
          </a:p>
          <a:p>
            <a:pPr marL="0" indent="0">
              <a:buNone/>
            </a:pPr>
            <a:r>
              <a:rPr lang="ru-RU" b="1" i="1" dirty="0"/>
              <a:t>Источник:</a:t>
            </a:r>
            <a:r>
              <a:rPr lang="ru-RU" dirty="0"/>
              <a:t> Методы и приемы актуализации субъектного опыта учащихся на уроках литературы. Панова Т.С. Российский общественный портал.</a:t>
            </a:r>
            <a:r>
              <a:rPr lang="ru-RU" u="sng" dirty="0">
                <a:hlinkClick r:id="rId2"/>
              </a:rPr>
              <a:t>[17]</a:t>
            </a:r>
            <a:r>
              <a:rPr lang="ru-RU" dirty="0"/>
              <a:t>Российский общественный портал". </a:t>
            </a:r>
          </a:p>
          <a:p>
            <a:pPr marL="0" indent="0">
              <a:buNone/>
            </a:pPr>
            <a:endParaRPr lang="ru-RU" dirty="0"/>
          </a:p>
        </p:txBody>
      </p:sp>
      <p:sp>
        <p:nvSpPr>
          <p:cNvPr id="4" name="Управляющая кнопка: домой 3">
            <a:hlinkClick r:id="rId3" action="ppaction://hlinksldjump" highlightClick="1"/>
          </p:cNvPr>
          <p:cNvSpPr/>
          <p:nvPr/>
        </p:nvSpPr>
        <p:spPr>
          <a:xfrm>
            <a:off x="8100392" y="6093296"/>
            <a:ext cx="648072" cy="648072"/>
          </a:xfrm>
          <a:prstGeom prst="actionButtonHom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735014603"/>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7057"/>
            <a:ext cx="8229600" cy="1143000"/>
          </a:xfrm>
        </p:spPr>
        <p:txBody>
          <a:bodyPr>
            <a:normAutofit/>
          </a:bodyPr>
          <a:lstStyle/>
          <a:p>
            <a:r>
              <a:rPr lang="ru-RU" b="1" dirty="0" smtClean="0"/>
              <a:t>Приём  "Цветные поля"</a:t>
            </a:r>
            <a:endParaRPr lang="ru-RU" dirty="0"/>
          </a:p>
        </p:txBody>
      </p:sp>
      <p:sp>
        <p:nvSpPr>
          <p:cNvPr id="3" name="Объект 2"/>
          <p:cNvSpPr>
            <a:spLocks noGrp="1"/>
          </p:cNvSpPr>
          <p:nvPr>
            <p:ph idx="1"/>
          </p:nvPr>
        </p:nvSpPr>
        <p:spPr>
          <a:xfrm>
            <a:off x="395536" y="908720"/>
            <a:ext cx="8229600" cy="4525963"/>
          </a:xfrm>
        </p:spPr>
        <p:txBody>
          <a:bodyPr>
            <a:noAutofit/>
          </a:bodyPr>
          <a:lstStyle/>
          <a:p>
            <a:pPr marL="0" indent="0">
              <a:buNone/>
            </a:pPr>
            <a:r>
              <a:rPr lang="ru-RU" sz="2200" dirty="0" smtClean="0"/>
              <a:t>Приём </a:t>
            </a:r>
            <a:r>
              <a:rPr lang="ru-RU" sz="2200" dirty="0"/>
              <a:t>интерактивного обучения. Используется с целью создания психологически комфортной обстановки на уроке. Ученик, выполняя письменную работу, отчёркивает поля цветными карандашами, и эти цвета имеют смысловую нагрузку: красный – «Проверьте, пожалуйста, всё и исправьте все ошибки», – обращается он к учителю, зелёный – «Отметьте, пожалуйста, все ошибки, я сам исправлю», синий – «Укажите количество ошибок, я их сам найду и исправлю», чёрный – «Не относитесь, пожалуйста, серьёзно к этой работе, я её делал в спешке» и так далее. </a:t>
            </a:r>
          </a:p>
          <a:p>
            <a:pPr marL="0" indent="0">
              <a:buNone/>
            </a:pPr>
            <a:r>
              <a:rPr lang="ru-RU" sz="2200" b="1" i="1" dirty="0"/>
              <a:t>Пример.</a:t>
            </a:r>
            <a:r>
              <a:rPr lang="ru-RU" sz="2200" dirty="0"/>
              <a:t> Применим на уроках русского языка таких как контрольный диктант с грамматическим заданием и работой над ошибками. </a:t>
            </a:r>
          </a:p>
          <a:p>
            <a:pPr marL="0" indent="0">
              <a:buNone/>
            </a:pPr>
            <a:r>
              <a:rPr lang="ru-RU" sz="2200" b="1" i="1" dirty="0"/>
              <a:t>Источник:</a:t>
            </a:r>
            <a:r>
              <a:rPr lang="ru-RU" sz="2200" dirty="0"/>
              <a:t> электронное периодическое издание «Эффективные образовательные технологии». Выпуск 1. 2008 г. Главный редактор, </a:t>
            </a:r>
            <a:r>
              <a:rPr lang="ru-RU" sz="2200" dirty="0" err="1"/>
              <a:t>д.п.н</a:t>
            </a:r>
            <a:r>
              <a:rPr lang="ru-RU" sz="2200" dirty="0"/>
              <a:t>. профессор </a:t>
            </a:r>
            <a:r>
              <a:rPr lang="ru-RU" sz="2200" dirty="0" err="1"/>
              <a:t>Гузеев</a:t>
            </a:r>
            <a:r>
              <a:rPr lang="ru-RU" sz="2200" dirty="0"/>
              <a:t> В.В </a:t>
            </a:r>
            <a:r>
              <a:rPr lang="ru-RU" sz="2200" u="sng" dirty="0">
                <a:hlinkClick r:id="rId2"/>
              </a:rPr>
              <a:t>Дистанционные технологии и обучение</a:t>
            </a:r>
            <a:r>
              <a:rPr lang="ru-RU" sz="2200" dirty="0"/>
              <a:t> </a:t>
            </a:r>
          </a:p>
          <a:p>
            <a:pPr marL="0" indent="0">
              <a:buNone/>
            </a:pPr>
            <a:endParaRPr lang="ru-RU" sz="2200" dirty="0"/>
          </a:p>
        </p:txBody>
      </p:sp>
      <p:sp>
        <p:nvSpPr>
          <p:cNvPr id="4" name="Управляющая кнопка: домой 3">
            <a:hlinkClick r:id="rId3" action="ppaction://hlinksldjump" highlightClick="1"/>
          </p:cNvPr>
          <p:cNvSpPr/>
          <p:nvPr/>
        </p:nvSpPr>
        <p:spPr>
          <a:xfrm>
            <a:off x="8100392" y="6093296"/>
            <a:ext cx="648072" cy="648072"/>
          </a:xfrm>
          <a:prstGeom prst="actionButtonHom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767392498"/>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84941" y="7057"/>
            <a:ext cx="8229600" cy="1143000"/>
          </a:xfrm>
        </p:spPr>
        <p:txBody>
          <a:bodyPr>
            <a:normAutofit/>
          </a:bodyPr>
          <a:lstStyle/>
          <a:p>
            <a:r>
              <a:rPr lang="ru-RU" b="1" dirty="0" smtClean="0"/>
              <a:t>Приём  «Мысли во времени»</a:t>
            </a:r>
            <a:endParaRPr lang="ru-RU" dirty="0"/>
          </a:p>
        </p:txBody>
      </p:sp>
      <p:sp>
        <p:nvSpPr>
          <p:cNvPr id="3" name="Объект 2"/>
          <p:cNvSpPr>
            <a:spLocks noGrp="1"/>
          </p:cNvSpPr>
          <p:nvPr>
            <p:ph idx="1"/>
          </p:nvPr>
        </p:nvSpPr>
        <p:spPr>
          <a:xfrm>
            <a:off x="518864" y="980728"/>
            <a:ext cx="8229600" cy="4525963"/>
          </a:xfrm>
        </p:spPr>
        <p:txBody>
          <a:bodyPr>
            <a:noAutofit/>
          </a:bodyPr>
          <a:lstStyle/>
          <a:p>
            <a:pPr marL="0" indent="0">
              <a:buNone/>
            </a:pPr>
            <a:r>
              <a:rPr lang="ru-RU" sz="2200" dirty="0" smtClean="0"/>
              <a:t>Рефлексивный </a:t>
            </a:r>
            <a:r>
              <a:rPr lang="ru-RU" sz="2200" dirty="0"/>
              <a:t>прием, способствующий развитию умения осмысливать свой опыт и давать личностную оценку проживаемому опыту. </a:t>
            </a:r>
          </a:p>
          <a:p>
            <a:pPr marL="0" indent="0">
              <a:buNone/>
            </a:pPr>
            <a:r>
              <a:rPr lang="ru-RU" sz="2200" dirty="0"/>
              <a:t>Учитель называет ключевое слово. как правило, оно тесно связано с темой урока. В течение 1 минуты учащимся необходимо непрерывно записывать свои мысли, которые "приходят в голову" и связаны с заданным словом. По истечении времени. Ученики читают записи про себя. Затем мысленно отвечают на следующие вопросы. </a:t>
            </a:r>
          </a:p>
          <a:p>
            <a:pPr marL="0" indent="0">
              <a:buNone/>
            </a:pPr>
            <a:r>
              <a:rPr lang="ru-RU" sz="2200" dirty="0"/>
              <a:t>Почему я записал именно эти слова? </a:t>
            </a:r>
          </a:p>
          <a:p>
            <a:pPr marL="0" indent="0">
              <a:buNone/>
            </a:pPr>
            <a:r>
              <a:rPr lang="ru-RU" sz="2200" dirty="0"/>
              <a:t>О чем я думал, когда писал эти слова? </a:t>
            </a:r>
          </a:p>
          <a:p>
            <a:pPr marL="0" indent="0">
              <a:buNone/>
            </a:pPr>
            <a:r>
              <a:rPr lang="ru-RU" sz="2200" dirty="0"/>
              <a:t>Чтобы я хотел в записях изменить? </a:t>
            </a:r>
          </a:p>
          <a:p>
            <a:pPr marL="0" indent="0">
              <a:buNone/>
            </a:pPr>
            <a:r>
              <a:rPr lang="ru-RU" sz="2200" dirty="0"/>
              <a:t>Написанное мной имеет или не имеет для меня значение? </a:t>
            </a:r>
          </a:p>
          <a:p>
            <a:pPr marL="0" indent="0">
              <a:buNone/>
            </a:pPr>
            <a:r>
              <a:rPr lang="ru-RU" sz="2200" dirty="0"/>
              <a:t/>
            </a:r>
            <a:br>
              <a:rPr lang="ru-RU" sz="2200" dirty="0"/>
            </a:br>
            <a:r>
              <a:rPr lang="ru-RU" sz="2200" b="1" i="1" dirty="0"/>
              <a:t>Источник:</a:t>
            </a:r>
            <a:r>
              <a:rPr lang="ru-RU" sz="2200" dirty="0"/>
              <a:t> Ширяева В.А. ТРИЗ-Педагогика менеджеру современной школы.- М.: Сентябрь, 2008. </a:t>
            </a:r>
          </a:p>
          <a:p>
            <a:pPr marL="0" indent="0">
              <a:buNone/>
            </a:pPr>
            <a:endParaRPr lang="ru-RU" sz="2200" dirty="0"/>
          </a:p>
        </p:txBody>
      </p:sp>
      <p:sp>
        <p:nvSpPr>
          <p:cNvPr id="4" name="Управляющая кнопка: домой 3">
            <a:hlinkClick r:id="rId2" action="ppaction://hlinksldjump" highlightClick="1"/>
          </p:cNvPr>
          <p:cNvSpPr/>
          <p:nvPr/>
        </p:nvSpPr>
        <p:spPr>
          <a:xfrm>
            <a:off x="8100392" y="6093296"/>
            <a:ext cx="648072" cy="648072"/>
          </a:xfrm>
          <a:prstGeom prst="actionButtonHom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415979275"/>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smtClean="0"/>
              <a:t>Приём  «Шесть шляп» </a:t>
            </a:r>
            <a:endParaRPr lang="ru-RU" dirty="0"/>
          </a:p>
        </p:txBody>
      </p:sp>
      <p:sp>
        <p:nvSpPr>
          <p:cNvPr id="3" name="Объект 2"/>
          <p:cNvSpPr>
            <a:spLocks noGrp="1"/>
          </p:cNvSpPr>
          <p:nvPr>
            <p:ph idx="1"/>
          </p:nvPr>
        </p:nvSpPr>
        <p:spPr/>
        <p:txBody>
          <a:bodyPr>
            <a:normAutofit fontScale="47500" lnSpcReduction="20000"/>
          </a:bodyPr>
          <a:lstStyle/>
          <a:p>
            <a:pPr marL="0" indent="0">
              <a:buNone/>
            </a:pPr>
            <a:r>
              <a:rPr lang="ru-RU" dirty="0" smtClean="0"/>
              <a:t>Рефлексивный </a:t>
            </a:r>
            <a:r>
              <a:rPr lang="ru-RU" dirty="0"/>
              <a:t>прием, способствующий организации рефлексии на уроке. </a:t>
            </a:r>
          </a:p>
          <a:p>
            <a:pPr marL="0" indent="0">
              <a:buNone/>
            </a:pPr>
            <a:r>
              <a:rPr lang="ru-RU" dirty="0"/>
              <a:t>Формирует: </a:t>
            </a:r>
          </a:p>
          <a:p>
            <a:pPr marL="0" lvl="0" indent="0">
              <a:buNone/>
            </a:pPr>
            <a:r>
              <a:rPr lang="ru-RU" dirty="0"/>
              <a:t>умение осмысливать свой опыт; </a:t>
            </a:r>
          </a:p>
          <a:p>
            <a:pPr marL="0" lvl="0" indent="0">
              <a:buNone/>
            </a:pPr>
            <a:r>
              <a:rPr lang="ru-RU" dirty="0"/>
              <a:t>умение давать личностную оценку событиям, явлениям, фактам; </a:t>
            </a:r>
          </a:p>
          <a:p>
            <a:pPr marL="0" lvl="0" indent="0">
              <a:buNone/>
            </a:pPr>
            <a:r>
              <a:rPr lang="ru-RU" dirty="0"/>
              <a:t>ценностное отношение к окружающему миру и самому себе. </a:t>
            </a:r>
          </a:p>
          <a:p>
            <a:pPr marL="0" indent="0">
              <a:buNone/>
            </a:pPr>
            <a:r>
              <a:rPr lang="ru-RU" dirty="0"/>
              <a:t>Учащихся можно разделить на группы и предложить приобрести одну из шляп. Обладателям шляп необходимо дать оценку событиям, фактам, результатам деятельности в зависимости от цвета. </a:t>
            </a:r>
          </a:p>
          <a:p>
            <a:pPr marL="0" indent="0">
              <a:buNone/>
            </a:pPr>
            <a:r>
              <a:rPr lang="ru-RU" b="1" i="1" dirty="0"/>
              <a:t>Пример.</a:t>
            </a:r>
            <a:r>
              <a:rPr lang="ru-RU" dirty="0"/>
              <a:t> </a:t>
            </a:r>
          </a:p>
          <a:p>
            <a:pPr marL="0" indent="0">
              <a:buNone/>
            </a:pPr>
            <a:r>
              <a:rPr lang="ru-RU" i="1" dirty="0"/>
              <a:t>Белая шляпа</a:t>
            </a:r>
            <a:r>
              <a:rPr lang="ru-RU" dirty="0"/>
              <a:t> символизирует конкретные суждения без эмоционального оттенка. </a:t>
            </a:r>
          </a:p>
          <a:p>
            <a:pPr marL="0" indent="0">
              <a:buNone/>
            </a:pPr>
            <a:r>
              <a:rPr lang="ru-RU" i="1" dirty="0"/>
              <a:t>Желтая шляпа</a:t>
            </a:r>
            <a:r>
              <a:rPr lang="ru-RU" dirty="0"/>
              <a:t> – позитивные суждения. </a:t>
            </a:r>
          </a:p>
          <a:p>
            <a:pPr marL="0" indent="0">
              <a:buNone/>
            </a:pPr>
            <a:r>
              <a:rPr lang="ru-RU" i="1" dirty="0"/>
              <a:t>Черная</a:t>
            </a:r>
            <a:r>
              <a:rPr lang="ru-RU" dirty="0"/>
              <a:t> – отражает проблемы и трудности. </a:t>
            </a:r>
          </a:p>
          <a:p>
            <a:pPr marL="0" indent="0">
              <a:buNone/>
            </a:pPr>
            <a:r>
              <a:rPr lang="ru-RU" i="1" dirty="0"/>
              <a:t>Красная</a:t>
            </a:r>
            <a:r>
              <a:rPr lang="ru-RU" dirty="0"/>
              <a:t> – эмоциональные суждения без объяснений. </a:t>
            </a:r>
          </a:p>
          <a:p>
            <a:pPr marL="0" indent="0">
              <a:buNone/>
            </a:pPr>
            <a:r>
              <a:rPr lang="ru-RU" i="1" dirty="0"/>
              <a:t>Зеленая</a:t>
            </a:r>
            <a:r>
              <a:rPr lang="ru-RU" dirty="0"/>
              <a:t> – творческие суждения, предложения. </a:t>
            </a:r>
          </a:p>
          <a:p>
            <a:pPr marL="0" indent="0">
              <a:buNone/>
            </a:pPr>
            <a:r>
              <a:rPr lang="ru-RU" i="1" dirty="0"/>
              <a:t>Синяя</a:t>
            </a:r>
            <a:r>
              <a:rPr lang="ru-RU" dirty="0"/>
              <a:t> – обобщение сказанного, философский взгляд. </a:t>
            </a:r>
          </a:p>
          <a:p>
            <a:pPr marL="0" indent="0">
              <a:buNone/>
            </a:pPr>
            <a:r>
              <a:rPr lang="ru-RU" b="1" i="1" dirty="0"/>
              <a:t>Источник:</a:t>
            </a:r>
            <a:r>
              <a:rPr lang="ru-RU" dirty="0"/>
              <a:t> Никишина И. В. Инновационные педагогические технологии и организация учебно-воспитательного процесса в школе: использование интерактивных форм и методов в процессе обучения учащихся и педагогов. 2-е изд., стереотип. – Волгоград. Учитель, 2008. </a:t>
            </a:r>
          </a:p>
          <a:p>
            <a:pPr marL="0" indent="0">
              <a:buNone/>
            </a:pPr>
            <a:endParaRPr lang="ru-RU" dirty="0"/>
          </a:p>
        </p:txBody>
      </p:sp>
      <p:sp>
        <p:nvSpPr>
          <p:cNvPr id="4" name="Управляющая кнопка: домой 3">
            <a:hlinkClick r:id="rId2" action="ppaction://hlinksldjump" highlightClick="1"/>
          </p:cNvPr>
          <p:cNvSpPr/>
          <p:nvPr/>
        </p:nvSpPr>
        <p:spPr>
          <a:xfrm>
            <a:off x="8100392" y="6093296"/>
            <a:ext cx="648072" cy="648072"/>
          </a:xfrm>
          <a:prstGeom prst="actionButtonHom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422613955"/>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Приём "</a:t>
            </a:r>
            <a:r>
              <a:rPr lang="ru-RU" b="1" dirty="0" err="1" smtClean="0"/>
              <a:t>Синквейн</a:t>
            </a:r>
            <a:r>
              <a:rPr lang="ru-RU" b="1" dirty="0" smtClean="0"/>
              <a:t>" </a:t>
            </a:r>
            <a:br>
              <a:rPr lang="ru-RU" b="1" dirty="0" smtClean="0"/>
            </a:br>
            <a:endParaRPr lang="ru-RU" dirty="0"/>
          </a:p>
        </p:txBody>
      </p:sp>
      <p:sp>
        <p:nvSpPr>
          <p:cNvPr id="3" name="Объект 2"/>
          <p:cNvSpPr>
            <a:spLocks noGrp="1"/>
          </p:cNvSpPr>
          <p:nvPr>
            <p:ph idx="1"/>
          </p:nvPr>
        </p:nvSpPr>
        <p:spPr>
          <a:xfrm>
            <a:off x="516006" y="980728"/>
            <a:ext cx="8229600" cy="4525963"/>
          </a:xfrm>
        </p:spPr>
        <p:txBody>
          <a:bodyPr>
            <a:noAutofit/>
          </a:bodyPr>
          <a:lstStyle/>
          <a:p>
            <a:pPr marL="0" indent="0">
              <a:buNone/>
            </a:pPr>
            <a:r>
              <a:rPr lang="ru-RU" sz="1800" dirty="0" smtClean="0"/>
              <a:t>Это </a:t>
            </a:r>
            <a:r>
              <a:rPr lang="ru-RU" sz="1800" dirty="0"/>
              <a:t>стихотворение из пяти строк, в котором автор выражает свое отношение к проблеме: </a:t>
            </a:r>
          </a:p>
          <a:p>
            <a:pPr marL="0" indent="0">
              <a:buNone/>
            </a:pPr>
            <a:r>
              <a:rPr lang="ru-RU" sz="1800" dirty="0"/>
              <a:t>1 строка – одно ключевое слово, определяющее содержание </a:t>
            </a:r>
            <a:r>
              <a:rPr lang="ru-RU" sz="1800" dirty="0" err="1"/>
              <a:t>синквейна</a:t>
            </a:r>
            <a:r>
              <a:rPr lang="ru-RU" sz="1800" dirty="0"/>
              <a:t>; 2 строка – два прилагательных, характеризующих ключевое слово; 3 строка – три глагола, показывающие действия понятия; 4 строка – короткое предложение, в котором отражено авторское отношение к понятию; 5 строка – резюме: одно слово, обычно существительное, через которое автор выражает свои чувства и ассоциации, связанные с понятием. </a:t>
            </a:r>
          </a:p>
          <a:p>
            <a:pPr marL="0" indent="0">
              <a:buNone/>
            </a:pPr>
            <a:r>
              <a:rPr lang="ru-RU" sz="1800" dirty="0"/>
              <a:t>Составление </a:t>
            </a:r>
            <a:r>
              <a:rPr lang="ru-RU" sz="1800" dirty="0" err="1"/>
              <a:t>синквейна</a:t>
            </a:r>
            <a:r>
              <a:rPr lang="ru-RU" sz="1800" dirty="0"/>
              <a:t> – индивидуальная работа, но для начала нужно составить его всем классом. Можно включить </a:t>
            </a:r>
            <a:r>
              <a:rPr lang="ru-RU" sz="1800" dirty="0" err="1"/>
              <a:t>синквейн</a:t>
            </a:r>
            <a:r>
              <a:rPr lang="ru-RU" sz="1800" dirty="0"/>
              <a:t> и в домашнее задание, тогда при проверке учитель оценит, насколько верно поняли учащиеся смысл изученного материала. </a:t>
            </a:r>
          </a:p>
          <a:p>
            <a:pPr marL="0" indent="0">
              <a:buNone/>
            </a:pPr>
            <a:r>
              <a:rPr lang="ru-RU" sz="1800" b="1" i="1" dirty="0"/>
              <a:t>Пример.</a:t>
            </a:r>
            <a:endParaRPr lang="ru-RU" sz="1800" dirty="0"/>
          </a:p>
          <a:p>
            <a:pPr marL="0" indent="0">
              <a:buNone/>
            </a:pPr>
            <a:r>
              <a:rPr lang="ru-RU" sz="1800" dirty="0"/>
              <a:t> </a:t>
            </a:r>
            <a:r>
              <a:rPr lang="en-US" sz="1800" dirty="0"/>
              <a:t>T</a:t>
            </a:r>
            <a:r>
              <a:rPr lang="ru-RU" sz="1800" dirty="0" err="1"/>
              <a:t>ема</a:t>
            </a:r>
            <a:r>
              <a:rPr lang="ru-RU" sz="1800" dirty="0"/>
              <a:t>  любви,</a:t>
            </a:r>
          </a:p>
          <a:p>
            <a:pPr marL="0" indent="0">
              <a:buNone/>
            </a:pPr>
            <a:r>
              <a:rPr lang="ru-RU" sz="1800" dirty="0"/>
              <a:t>"Гранатовый браслет", Куприн. </a:t>
            </a:r>
          </a:p>
          <a:p>
            <a:pPr marL="0" indent="0">
              <a:buNone/>
            </a:pPr>
            <a:r>
              <a:rPr lang="ru-RU" sz="1800" dirty="0"/>
              <a:t>Роковая, невзаимная, увлекается, страдает, гибнет. </a:t>
            </a:r>
          </a:p>
          <a:p>
            <a:pPr marL="0" indent="0">
              <a:buNone/>
            </a:pPr>
            <a:r>
              <a:rPr lang="ru-RU" sz="1800" dirty="0"/>
              <a:t>Да святится имя твое. </a:t>
            </a:r>
          </a:p>
          <a:p>
            <a:pPr marL="0" indent="0">
              <a:buNone/>
            </a:pPr>
            <a:r>
              <a:rPr lang="ru-RU" sz="1800" dirty="0"/>
              <a:t>Счастье. </a:t>
            </a:r>
          </a:p>
          <a:p>
            <a:pPr marL="0" indent="0">
              <a:buNone/>
            </a:pPr>
            <a:r>
              <a:rPr lang="ru-RU" sz="1800" b="1" i="1" smtClean="0"/>
              <a:t>Источник</a:t>
            </a:r>
            <a:r>
              <a:rPr lang="ru-RU" sz="1800" b="1" i="1" dirty="0"/>
              <a:t>:</a:t>
            </a:r>
            <a:r>
              <a:rPr lang="ru-RU" sz="1800" dirty="0"/>
              <a:t> Фестиваль педагогических идей "Открытый урок"</a:t>
            </a:r>
            <a:r>
              <a:rPr lang="ru-RU" sz="1800" u="sng" dirty="0">
                <a:hlinkClick r:id="rId2"/>
              </a:rPr>
              <a:t>[10]</a:t>
            </a:r>
            <a:r>
              <a:rPr lang="ru-RU" sz="1800" dirty="0"/>
              <a:t> </a:t>
            </a:r>
          </a:p>
          <a:p>
            <a:pPr marL="0" indent="0">
              <a:buNone/>
            </a:pPr>
            <a:endParaRPr lang="ru-RU" sz="1800" dirty="0"/>
          </a:p>
        </p:txBody>
      </p:sp>
      <p:sp>
        <p:nvSpPr>
          <p:cNvPr id="4" name="Управляющая кнопка: домой 3">
            <a:hlinkClick r:id="rId3" action="ppaction://hlinksldjump" highlightClick="1"/>
          </p:cNvPr>
          <p:cNvSpPr/>
          <p:nvPr/>
        </p:nvSpPr>
        <p:spPr>
          <a:xfrm>
            <a:off x="8100392" y="6093296"/>
            <a:ext cx="648072" cy="648072"/>
          </a:xfrm>
          <a:prstGeom prst="actionButtonHom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390194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Приём  </a:t>
            </a:r>
            <a:r>
              <a:rPr lang="en-US" b="1" dirty="0" smtClean="0"/>
              <a:t>“</a:t>
            </a:r>
            <a:r>
              <a:rPr lang="ru-RU" b="1" dirty="0" smtClean="0"/>
              <a:t>Удивляй!</a:t>
            </a:r>
            <a:r>
              <a:rPr lang="en-US" b="1" dirty="0" smtClean="0"/>
              <a:t>”</a:t>
            </a:r>
            <a:r>
              <a:rPr lang="ru-RU" b="1" dirty="0" smtClean="0"/>
              <a:t/>
            </a:r>
            <a:br>
              <a:rPr lang="ru-RU" b="1" dirty="0" smtClean="0"/>
            </a:br>
            <a:endParaRPr lang="ru-RU" dirty="0"/>
          </a:p>
        </p:txBody>
      </p:sp>
      <p:sp>
        <p:nvSpPr>
          <p:cNvPr id="3" name="Объект 2"/>
          <p:cNvSpPr>
            <a:spLocks noGrp="1"/>
          </p:cNvSpPr>
          <p:nvPr>
            <p:ph idx="1"/>
          </p:nvPr>
        </p:nvSpPr>
        <p:spPr>
          <a:xfrm>
            <a:off x="467544" y="980728"/>
            <a:ext cx="8229600" cy="4525963"/>
          </a:xfrm>
        </p:spPr>
        <p:txBody>
          <a:bodyPr>
            <a:noAutofit/>
          </a:bodyPr>
          <a:lstStyle/>
          <a:p>
            <a:pPr marL="0" indent="0">
              <a:buNone/>
            </a:pPr>
            <a:r>
              <a:rPr lang="ru-RU" sz="2400" b="1" i="1" dirty="0" smtClean="0"/>
              <a:t>Описание</a:t>
            </a:r>
            <a:r>
              <a:rPr lang="ru-RU" sz="2400" b="1" i="1" dirty="0"/>
              <a:t>:</a:t>
            </a:r>
            <a:r>
              <a:rPr lang="ru-RU" sz="2400" dirty="0"/>
              <a:t> универсальный приём, направленный на активизацию мыслительной деятельности и привлечение интереса к теме урока. </a:t>
            </a:r>
          </a:p>
          <a:p>
            <a:pPr marL="0" indent="0">
              <a:buNone/>
            </a:pPr>
            <a:r>
              <a:rPr lang="ru-RU" sz="2400" dirty="0"/>
              <a:t>Формирует: </a:t>
            </a:r>
          </a:p>
          <a:p>
            <a:pPr marL="0" lvl="0" indent="0">
              <a:buNone/>
            </a:pPr>
            <a:r>
              <a:rPr lang="ru-RU" sz="2400" dirty="0"/>
              <a:t>умение анализировать; </a:t>
            </a:r>
          </a:p>
          <a:p>
            <a:pPr marL="0" lvl="0" indent="0">
              <a:buNone/>
            </a:pPr>
            <a:r>
              <a:rPr lang="ru-RU" sz="2400" dirty="0"/>
              <a:t>умение выделять и формулировать противоречие. </a:t>
            </a:r>
          </a:p>
          <a:p>
            <a:pPr marL="0" indent="0">
              <a:buNone/>
            </a:pPr>
            <a:r>
              <a:rPr lang="ru-RU" sz="2400" dirty="0"/>
              <a:t>Учитель находит такой угол зрения, при котором даже хорошо известные факты становятся загадкой. </a:t>
            </a:r>
          </a:p>
          <a:p>
            <a:pPr marL="0" indent="0">
              <a:buNone/>
            </a:pPr>
            <a:r>
              <a:rPr lang="ru-RU" sz="2400" b="1" i="1" dirty="0" smtClean="0"/>
              <a:t>Пример </a:t>
            </a:r>
            <a:endParaRPr lang="ru-RU" sz="2400" dirty="0"/>
          </a:p>
          <a:p>
            <a:pPr marL="0" indent="0">
              <a:buNone/>
            </a:pPr>
            <a:r>
              <a:rPr lang="ru-RU" sz="2400" dirty="0"/>
              <a:t>Урок </a:t>
            </a:r>
            <a:r>
              <a:rPr lang="ru-RU" sz="2400" dirty="0" smtClean="0"/>
              <a:t>начинается </a:t>
            </a:r>
            <a:r>
              <a:rPr lang="ru-RU" sz="2400" dirty="0"/>
              <a:t>с </a:t>
            </a:r>
            <a:r>
              <a:rPr lang="ru-RU" sz="2400" dirty="0" smtClean="0"/>
              <a:t>показа ученических работ, </a:t>
            </a:r>
            <a:r>
              <a:rPr lang="ru-RU" sz="2400" smtClean="0"/>
              <a:t>проектов, презентаций</a:t>
            </a:r>
            <a:r>
              <a:rPr lang="ru-RU" sz="2400" dirty="0" smtClean="0"/>
              <a:t>, и т.п. </a:t>
            </a:r>
            <a:endParaRPr lang="ru-RU" sz="2400" dirty="0"/>
          </a:p>
          <a:p>
            <a:pPr marL="0" indent="0">
              <a:buNone/>
            </a:pPr>
            <a:r>
              <a:rPr lang="ru-RU" sz="2400" dirty="0" smtClean="0"/>
              <a:t>Учитель задаёт вопрос: «Какие технологии использовались?», «В какой программе можно сделать?» и </a:t>
            </a:r>
            <a:r>
              <a:rPr lang="ru-RU" sz="2400" dirty="0" err="1" smtClean="0"/>
              <a:t>т.д</a:t>
            </a:r>
            <a:endParaRPr lang="ru-RU" sz="2400" dirty="0"/>
          </a:p>
        </p:txBody>
      </p:sp>
      <p:sp>
        <p:nvSpPr>
          <p:cNvPr id="4" name="Управляющая кнопка: домой 3">
            <a:hlinkClick r:id="rId2" action="ppaction://hlinksldjump" highlightClick="1"/>
          </p:cNvPr>
          <p:cNvSpPr/>
          <p:nvPr/>
        </p:nvSpPr>
        <p:spPr>
          <a:xfrm>
            <a:off x="8506056" y="6105344"/>
            <a:ext cx="576064" cy="648072"/>
          </a:xfrm>
          <a:prstGeom prst="actionButtonHom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766044457"/>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88317" y="0"/>
            <a:ext cx="8229600" cy="1143000"/>
          </a:xfrm>
        </p:spPr>
        <p:txBody>
          <a:bodyPr>
            <a:normAutofit/>
          </a:bodyPr>
          <a:lstStyle/>
          <a:p>
            <a:r>
              <a:rPr lang="ru-RU" b="1" dirty="0" smtClean="0"/>
              <a:t>Приём “Райтинг”</a:t>
            </a:r>
            <a:endParaRPr lang="ru-RU" dirty="0"/>
          </a:p>
        </p:txBody>
      </p:sp>
      <p:sp>
        <p:nvSpPr>
          <p:cNvPr id="3" name="Объект 2"/>
          <p:cNvSpPr>
            <a:spLocks noGrp="1"/>
          </p:cNvSpPr>
          <p:nvPr>
            <p:ph idx="1"/>
          </p:nvPr>
        </p:nvSpPr>
        <p:spPr>
          <a:xfrm>
            <a:off x="395536" y="980728"/>
            <a:ext cx="8229600" cy="4525963"/>
          </a:xfrm>
        </p:spPr>
        <p:txBody>
          <a:bodyPr>
            <a:noAutofit/>
          </a:bodyPr>
          <a:lstStyle/>
          <a:p>
            <a:pPr marL="0" indent="0">
              <a:spcBef>
                <a:spcPts val="0"/>
              </a:spcBef>
              <a:buNone/>
            </a:pPr>
            <a:r>
              <a:rPr lang="ru-RU" sz="2200" dirty="0" smtClean="0"/>
              <a:t>Приём </a:t>
            </a:r>
            <a:r>
              <a:rPr lang="ru-RU" sz="2200" dirty="0"/>
              <a:t>оценивания деятельности учащихся на уроке. Название приема в переводе звучит как «правильно». Прием вводится на время согласования оценки с учеником. </a:t>
            </a:r>
          </a:p>
          <a:p>
            <a:pPr marL="0" indent="0">
              <a:spcBef>
                <a:spcPts val="0"/>
              </a:spcBef>
              <a:buNone/>
            </a:pPr>
            <a:r>
              <a:rPr lang="ru-RU" sz="2200" dirty="0"/>
              <a:t>Формирует: </a:t>
            </a:r>
          </a:p>
          <a:p>
            <a:pPr marL="0" lvl="0" indent="0">
              <a:spcBef>
                <a:spcPts val="0"/>
              </a:spcBef>
              <a:buNone/>
            </a:pPr>
            <a:r>
              <a:rPr lang="ru-RU" sz="2200" dirty="0"/>
              <a:t>умение объективно и регулярно оценивать свой труд. </a:t>
            </a:r>
          </a:p>
          <a:p>
            <a:pPr marL="0" indent="0">
              <a:spcBef>
                <a:spcPts val="0"/>
              </a:spcBef>
              <a:buNone/>
            </a:pPr>
            <a:r>
              <a:rPr lang="ru-RU" sz="2200" dirty="0"/>
              <a:t>Завершив работу, ученик ставит себе оценку. За ту же работу ставит оценку учитель. Записывается дробь. Оценка выставляется в дневник, тетрадь. Райтинг можно использовать для оценивания докладов, индивидуальных домашних заданий, заданий творческого характера. </a:t>
            </a:r>
          </a:p>
          <a:p>
            <a:pPr marL="0" indent="0">
              <a:spcBef>
                <a:spcPts val="0"/>
              </a:spcBef>
              <a:buNone/>
            </a:pPr>
            <a:r>
              <a:rPr lang="ru-RU" sz="2200" b="1" i="1" dirty="0"/>
              <a:t>Пример 1.</a:t>
            </a:r>
            <a:r>
              <a:rPr lang="ru-RU" sz="2200" dirty="0"/>
              <a:t> </a:t>
            </a:r>
          </a:p>
          <a:p>
            <a:pPr marL="0" indent="0">
              <a:spcBef>
                <a:spcPts val="0"/>
              </a:spcBef>
              <a:buNone/>
            </a:pPr>
            <a:r>
              <a:rPr lang="ru-RU" sz="2200" dirty="0"/>
              <a:t>Ученик ставит оценку 4, учитель – 5. Результат – дробь 4/5. </a:t>
            </a:r>
          </a:p>
          <a:p>
            <a:pPr marL="0" indent="0">
              <a:spcBef>
                <a:spcPts val="0"/>
              </a:spcBef>
              <a:buNone/>
            </a:pPr>
            <a:r>
              <a:rPr lang="ru-RU" sz="2200" dirty="0"/>
              <a:t/>
            </a:r>
            <a:br>
              <a:rPr lang="ru-RU" sz="2200" dirty="0"/>
            </a:br>
            <a:r>
              <a:rPr lang="ru-RU" sz="2200" b="1" i="1" dirty="0"/>
              <a:t>Источник:</a:t>
            </a:r>
            <a:r>
              <a:rPr lang="ru-RU" sz="2200" dirty="0"/>
              <a:t> </a:t>
            </a:r>
            <a:r>
              <a:rPr lang="ru-RU" sz="2200" dirty="0" err="1"/>
              <a:t>Гин</a:t>
            </a:r>
            <a:r>
              <a:rPr lang="ru-RU" sz="2200" dirty="0"/>
              <a:t> А.А. Приемы педагогической техники: Свобода выбора. Открытость. Деятельность. Обратная связь. Идеальность: Пособие для учителя. 3-е изд., - М.: Вита-Пресс, 2001. </a:t>
            </a:r>
          </a:p>
          <a:p>
            <a:pPr marL="0" indent="0">
              <a:spcBef>
                <a:spcPts val="0"/>
              </a:spcBef>
              <a:buNone/>
            </a:pPr>
            <a:endParaRPr lang="ru-RU" sz="2200" dirty="0"/>
          </a:p>
        </p:txBody>
      </p:sp>
      <p:sp>
        <p:nvSpPr>
          <p:cNvPr id="4" name="Управляющая кнопка: домой 3">
            <a:hlinkClick r:id="rId2" action="ppaction://hlinksldjump" highlightClick="1"/>
          </p:cNvPr>
          <p:cNvSpPr/>
          <p:nvPr/>
        </p:nvSpPr>
        <p:spPr>
          <a:xfrm>
            <a:off x="8100392" y="6093296"/>
            <a:ext cx="648072" cy="648072"/>
          </a:xfrm>
          <a:prstGeom prst="actionButtonHom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938531800"/>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smtClean="0"/>
              <a:t>Приём  «Диаманта» </a:t>
            </a:r>
            <a:endParaRPr lang="ru-RU" dirty="0"/>
          </a:p>
        </p:txBody>
      </p:sp>
      <p:sp>
        <p:nvSpPr>
          <p:cNvPr id="3" name="Объект 2"/>
          <p:cNvSpPr>
            <a:spLocks noGrp="1"/>
          </p:cNvSpPr>
          <p:nvPr>
            <p:ph idx="1"/>
          </p:nvPr>
        </p:nvSpPr>
        <p:spPr>
          <a:xfrm>
            <a:off x="492873" y="1124744"/>
            <a:ext cx="8229600" cy="4525963"/>
          </a:xfrm>
        </p:spPr>
        <p:txBody>
          <a:bodyPr>
            <a:noAutofit/>
          </a:bodyPr>
          <a:lstStyle/>
          <a:p>
            <a:pPr marL="0" indent="0">
              <a:buNone/>
            </a:pPr>
            <a:r>
              <a:rPr lang="ru-RU" sz="1600" dirty="0" smtClean="0"/>
              <a:t>Диаманта </a:t>
            </a:r>
            <a:r>
              <a:rPr lang="ru-RU" sz="1600" dirty="0"/>
              <a:t>–стихотворная форма из семи строк, первая и последняя из которых - понятия с противоположным значением, полезно для работы с понятиями, противоположными по значению </a:t>
            </a:r>
          </a:p>
          <a:p>
            <a:pPr marL="0" lvl="0" indent="0">
              <a:buNone/>
            </a:pPr>
            <a:r>
              <a:rPr lang="ru-RU" sz="1600" dirty="0"/>
              <a:t>1, 7 строчки – существительные антонимы; </a:t>
            </a:r>
          </a:p>
          <a:p>
            <a:pPr marL="0" lvl="0" indent="0">
              <a:buNone/>
            </a:pPr>
            <a:r>
              <a:rPr lang="ru-RU" sz="1600" dirty="0"/>
              <a:t>2 – два прилагательных к первому существительному; </a:t>
            </a:r>
          </a:p>
          <a:p>
            <a:pPr marL="0" lvl="0" indent="0">
              <a:buNone/>
            </a:pPr>
            <a:r>
              <a:rPr lang="ru-RU" sz="1600" dirty="0"/>
              <a:t>3 – три глагола к первому существительному; </a:t>
            </a:r>
          </a:p>
          <a:p>
            <a:pPr marL="0" lvl="0" indent="0">
              <a:buNone/>
            </a:pPr>
            <a:r>
              <a:rPr lang="ru-RU" sz="1600" dirty="0"/>
              <a:t>4 – два словосочетания с существительными; </a:t>
            </a:r>
          </a:p>
          <a:p>
            <a:pPr marL="0" lvl="0" indent="0">
              <a:buNone/>
            </a:pPr>
            <a:r>
              <a:rPr lang="ru-RU" sz="1600" dirty="0"/>
              <a:t>5 – три глагола ко второму существительному; </a:t>
            </a:r>
          </a:p>
          <a:p>
            <a:pPr marL="0" lvl="0" indent="0">
              <a:buNone/>
            </a:pPr>
            <a:r>
              <a:rPr lang="ru-RU" sz="1600" dirty="0"/>
              <a:t>6 – два прилагательных ко второму существительному. </a:t>
            </a:r>
          </a:p>
          <a:p>
            <a:pPr marL="0" indent="0">
              <a:buNone/>
            </a:pPr>
            <a:r>
              <a:rPr lang="ru-RU" sz="1600" b="1" i="1" dirty="0"/>
              <a:t>Пример.</a:t>
            </a:r>
            <a:r>
              <a:rPr lang="ru-RU" sz="1600" dirty="0"/>
              <a:t> </a:t>
            </a:r>
          </a:p>
          <a:p>
            <a:pPr marL="0" lvl="0" indent="0">
              <a:buNone/>
            </a:pPr>
            <a:r>
              <a:rPr lang="ru-RU" sz="1600" dirty="0"/>
              <a:t>Город </a:t>
            </a:r>
          </a:p>
          <a:p>
            <a:pPr marL="0" lvl="0" indent="0">
              <a:buNone/>
            </a:pPr>
            <a:r>
              <a:rPr lang="ru-RU" sz="1600" dirty="0"/>
              <a:t>Большой, древний </a:t>
            </a:r>
          </a:p>
          <a:p>
            <a:pPr marL="0" lvl="0" indent="0">
              <a:buNone/>
            </a:pPr>
            <a:r>
              <a:rPr lang="ru-RU" sz="1600" dirty="0"/>
              <a:t>Строится, растет, процветает </a:t>
            </a:r>
          </a:p>
          <a:p>
            <a:pPr marL="0" lvl="0" indent="0">
              <a:buNone/>
            </a:pPr>
            <a:r>
              <a:rPr lang="ru-RU" sz="1600" dirty="0"/>
              <a:t>Известный город, маленькая деревня </a:t>
            </a:r>
          </a:p>
          <a:p>
            <a:pPr marL="0" lvl="0" indent="0">
              <a:buNone/>
            </a:pPr>
            <a:r>
              <a:rPr lang="ru-RU" sz="1600" dirty="0"/>
              <a:t>Возрождается, развивается, кормит </a:t>
            </a:r>
          </a:p>
          <a:p>
            <a:pPr marL="0" lvl="0" indent="0">
              <a:buNone/>
            </a:pPr>
            <a:r>
              <a:rPr lang="ru-RU" sz="1600" dirty="0"/>
              <a:t>Красивая, родная </a:t>
            </a:r>
          </a:p>
          <a:p>
            <a:pPr marL="0" lvl="0" indent="0">
              <a:buNone/>
            </a:pPr>
            <a:r>
              <a:rPr lang="ru-RU" sz="1600" dirty="0"/>
              <a:t>Деревня </a:t>
            </a:r>
          </a:p>
          <a:p>
            <a:pPr marL="0" indent="0">
              <a:buNone/>
            </a:pPr>
            <a:r>
              <a:rPr lang="ru-RU" sz="1600" b="1" i="1" dirty="0"/>
              <a:t>Источник:</a:t>
            </a:r>
            <a:r>
              <a:rPr lang="ru-RU" sz="1600" dirty="0"/>
              <a:t> Открытый </a:t>
            </a:r>
            <a:r>
              <a:rPr lang="ru-RU" sz="1600" dirty="0" err="1"/>
              <a:t>класс.Сетевые</a:t>
            </a:r>
            <a:r>
              <a:rPr lang="ru-RU" sz="1600" dirty="0"/>
              <a:t> </a:t>
            </a:r>
            <a:r>
              <a:rPr lang="ru-RU" sz="1600" dirty="0" err="1"/>
              <a:t>оразовательные</a:t>
            </a:r>
            <a:r>
              <a:rPr lang="ru-RU" sz="1600" dirty="0"/>
              <a:t> сообщества. </a:t>
            </a:r>
            <a:r>
              <a:rPr lang="ru-RU" sz="1600" u="sng" dirty="0">
                <a:hlinkClick r:id="rId2"/>
              </a:rPr>
              <a:t>[47]</a:t>
            </a:r>
            <a:endParaRPr lang="ru-RU" sz="1600" dirty="0"/>
          </a:p>
          <a:p>
            <a:pPr marL="0" indent="0">
              <a:buNone/>
            </a:pPr>
            <a:endParaRPr lang="ru-RU" sz="1600" dirty="0"/>
          </a:p>
        </p:txBody>
      </p:sp>
      <p:sp>
        <p:nvSpPr>
          <p:cNvPr id="4" name="Управляющая кнопка: домой 3">
            <a:hlinkClick r:id="rId3" action="ppaction://hlinksldjump" highlightClick="1"/>
          </p:cNvPr>
          <p:cNvSpPr/>
          <p:nvPr/>
        </p:nvSpPr>
        <p:spPr>
          <a:xfrm>
            <a:off x="8100392" y="6093296"/>
            <a:ext cx="648072" cy="648072"/>
          </a:xfrm>
          <a:prstGeom prst="actionButtonHom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634041636"/>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99392"/>
            <a:ext cx="8229600" cy="1143000"/>
          </a:xfrm>
        </p:spPr>
        <p:txBody>
          <a:bodyPr>
            <a:normAutofit/>
          </a:bodyPr>
          <a:lstStyle/>
          <a:p>
            <a:r>
              <a:rPr lang="ru-RU" b="1" dirty="0" smtClean="0"/>
              <a:t>Приём  «До-После»</a:t>
            </a:r>
            <a:endParaRPr lang="ru-RU" dirty="0"/>
          </a:p>
        </p:txBody>
      </p:sp>
      <p:sp>
        <p:nvSpPr>
          <p:cNvPr id="3" name="Объект 2"/>
          <p:cNvSpPr>
            <a:spLocks noGrp="1"/>
          </p:cNvSpPr>
          <p:nvPr>
            <p:ph idx="1"/>
          </p:nvPr>
        </p:nvSpPr>
        <p:spPr>
          <a:xfrm>
            <a:off x="323528" y="764704"/>
            <a:ext cx="8229600" cy="4525963"/>
          </a:xfrm>
        </p:spPr>
        <p:txBody>
          <a:bodyPr>
            <a:noAutofit/>
          </a:bodyPr>
          <a:lstStyle/>
          <a:p>
            <a:pPr marL="0" indent="0">
              <a:spcBef>
                <a:spcPts val="0"/>
              </a:spcBef>
              <a:buNone/>
            </a:pPr>
            <a:r>
              <a:rPr lang="ru-RU" sz="1600" b="1" i="1" dirty="0" smtClean="0"/>
              <a:t>Описание</a:t>
            </a:r>
            <a:r>
              <a:rPr lang="ru-RU" sz="1600" b="1" i="1" dirty="0"/>
              <a:t>:</a:t>
            </a:r>
            <a:r>
              <a:rPr lang="ru-RU" sz="1600" dirty="0"/>
              <a:t> прием из технологии развития критического мышления. Он может быть использован на 1 этапе урока, как прием, актуализирующий знания учащихся. А также на этапе рефлексии. </a:t>
            </a:r>
          </a:p>
          <a:p>
            <a:pPr marL="0" indent="0">
              <a:spcBef>
                <a:spcPts val="0"/>
              </a:spcBef>
              <a:buNone/>
            </a:pPr>
            <a:r>
              <a:rPr lang="ru-RU" sz="1600" dirty="0"/>
              <a:t>Формирует: </a:t>
            </a:r>
          </a:p>
          <a:p>
            <a:pPr marL="0" lvl="0" indent="0">
              <a:spcBef>
                <a:spcPts val="0"/>
              </a:spcBef>
              <a:buNone/>
            </a:pPr>
            <a:r>
              <a:rPr lang="ru-RU" sz="1600" dirty="0"/>
              <a:t>умение прогнозировать события; </a:t>
            </a:r>
          </a:p>
          <a:p>
            <a:pPr marL="0" lvl="0" indent="0">
              <a:spcBef>
                <a:spcPts val="0"/>
              </a:spcBef>
              <a:buNone/>
            </a:pPr>
            <a:r>
              <a:rPr lang="ru-RU" sz="1600" dirty="0"/>
              <a:t>умение соотносить известные и неизвестные факты; </a:t>
            </a:r>
          </a:p>
          <a:p>
            <a:pPr marL="0" lvl="0" indent="0">
              <a:spcBef>
                <a:spcPts val="0"/>
              </a:spcBef>
              <a:buNone/>
            </a:pPr>
            <a:r>
              <a:rPr lang="ru-RU" sz="1600" dirty="0"/>
              <a:t>умение выражать свои мысли; </a:t>
            </a:r>
          </a:p>
          <a:p>
            <a:pPr marL="0" lvl="0" indent="0">
              <a:spcBef>
                <a:spcPts val="0"/>
              </a:spcBef>
              <a:buNone/>
            </a:pPr>
            <a:r>
              <a:rPr lang="ru-RU" sz="1600" dirty="0"/>
              <a:t>умение сравнивать и делать вывод. </a:t>
            </a:r>
          </a:p>
          <a:p>
            <a:pPr marL="0" indent="0">
              <a:spcBef>
                <a:spcPts val="0"/>
              </a:spcBef>
              <a:buNone/>
            </a:pPr>
            <a:r>
              <a:rPr lang="ru-RU" sz="1600" dirty="0"/>
              <a:t>В таблице из двух столбцов </a:t>
            </a:r>
            <a:r>
              <a:rPr lang="ru-RU" sz="1600" dirty="0" err="1"/>
              <a:t>заполянется</a:t>
            </a:r>
            <a:r>
              <a:rPr lang="ru-RU" sz="1600" dirty="0"/>
              <a:t> часть "До", в которой учащийся записывает свои предположения о теме урока, о решении задачи, может записать гипотезу. </a:t>
            </a:r>
          </a:p>
          <a:p>
            <a:pPr marL="0" indent="0">
              <a:spcBef>
                <a:spcPts val="0"/>
              </a:spcBef>
              <a:buNone/>
            </a:pPr>
            <a:r>
              <a:rPr lang="ru-RU" sz="1600" dirty="0"/>
              <a:t>Часть "После" заполняется в конце урока, когда изучен новый материал, проведен эксперимент, прочитан текст и т.д. </a:t>
            </a:r>
          </a:p>
          <a:p>
            <a:pPr marL="0" indent="0">
              <a:spcBef>
                <a:spcPts val="0"/>
              </a:spcBef>
              <a:buNone/>
            </a:pPr>
            <a:r>
              <a:rPr lang="ru-RU" sz="1600" dirty="0"/>
              <a:t>Далее ученик сравнивает содержание "До" и "После" и делает вывод. </a:t>
            </a:r>
          </a:p>
          <a:p>
            <a:pPr marL="0" indent="0">
              <a:spcBef>
                <a:spcPts val="0"/>
              </a:spcBef>
              <a:buNone/>
            </a:pPr>
            <a:r>
              <a:rPr lang="ru-RU" sz="1600" b="1" i="1" dirty="0"/>
              <a:t>Пример.</a:t>
            </a:r>
            <a:r>
              <a:rPr lang="ru-RU" sz="1600" dirty="0"/>
              <a:t> </a:t>
            </a:r>
          </a:p>
          <a:p>
            <a:pPr marL="0" indent="0">
              <a:spcBef>
                <a:spcPts val="0"/>
              </a:spcBef>
              <a:buNone/>
            </a:pPr>
            <a:r>
              <a:rPr lang="ru-RU" sz="1600" dirty="0"/>
              <a:t>Вопрос "Чем дышат насекомые?" </a:t>
            </a:r>
          </a:p>
          <a:p>
            <a:pPr marL="0" indent="0">
              <a:spcBef>
                <a:spcPts val="0"/>
              </a:spcBef>
              <a:buNone/>
            </a:pPr>
            <a:r>
              <a:rPr lang="ru-RU" sz="1600" dirty="0"/>
              <a:t>"До" Я думаю, что насекомые дышат с помощью трахей, так как хитиновый покров не позволяет дышать кожей. </a:t>
            </a:r>
          </a:p>
          <a:p>
            <a:pPr marL="0" indent="0">
              <a:spcBef>
                <a:spcPts val="0"/>
              </a:spcBef>
              <a:buNone/>
            </a:pPr>
            <a:r>
              <a:rPr lang="ru-RU" sz="1600" dirty="0"/>
              <a:t>"После" </a:t>
            </a:r>
          </a:p>
          <a:p>
            <a:pPr marL="0" indent="0">
              <a:spcBef>
                <a:spcPts val="0"/>
              </a:spcBef>
              <a:buNone/>
            </a:pPr>
            <a:r>
              <a:rPr lang="ru-RU" sz="1600" dirty="0"/>
              <a:t>Насекомые дышат .... </a:t>
            </a:r>
          </a:p>
          <a:p>
            <a:pPr marL="0" indent="0">
              <a:spcBef>
                <a:spcPts val="0"/>
              </a:spcBef>
              <a:buNone/>
            </a:pPr>
            <a:r>
              <a:rPr lang="ru-RU" sz="1600" dirty="0"/>
              <a:t>Вывод. </a:t>
            </a:r>
          </a:p>
          <a:p>
            <a:pPr marL="0" indent="0">
              <a:spcBef>
                <a:spcPts val="0"/>
              </a:spcBef>
              <a:buNone/>
            </a:pPr>
            <a:r>
              <a:rPr lang="ru-RU" sz="1600" dirty="0"/>
              <a:t>Я прав (не прав), так как ... </a:t>
            </a:r>
          </a:p>
          <a:p>
            <a:pPr marL="0" indent="0">
              <a:spcBef>
                <a:spcPts val="0"/>
              </a:spcBef>
              <a:buNone/>
            </a:pPr>
            <a:r>
              <a:rPr lang="ru-RU" sz="1600" b="1" i="1" dirty="0"/>
              <a:t>Источник:</a:t>
            </a:r>
            <a:r>
              <a:rPr lang="ru-RU" sz="1600" dirty="0"/>
              <a:t> </a:t>
            </a:r>
            <a:r>
              <a:rPr lang="ru-RU" sz="1600" dirty="0" err="1"/>
              <a:t>Загашев</a:t>
            </a:r>
            <a:r>
              <a:rPr lang="ru-RU" sz="1600" dirty="0"/>
              <a:t> И.О., Заир-Бек С.И. Критическое мышление. Критическое мышление: технология развития. – СПб: Альянс-Дельта, 2003. </a:t>
            </a:r>
          </a:p>
          <a:p>
            <a:pPr marL="0" indent="0">
              <a:spcBef>
                <a:spcPts val="0"/>
              </a:spcBef>
              <a:buNone/>
            </a:pPr>
            <a:endParaRPr lang="ru-RU" sz="1600" dirty="0"/>
          </a:p>
        </p:txBody>
      </p:sp>
      <p:sp>
        <p:nvSpPr>
          <p:cNvPr id="4" name="Управляющая кнопка: домой 3">
            <a:hlinkClick r:id="rId2" action="ppaction://hlinksldjump" highlightClick="1"/>
          </p:cNvPr>
          <p:cNvSpPr/>
          <p:nvPr/>
        </p:nvSpPr>
        <p:spPr>
          <a:xfrm>
            <a:off x="8100392" y="6093296"/>
            <a:ext cx="648072" cy="648072"/>
          </a:xfrm>
          <a:prstGeom prst="actionButtonHom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04394259"/>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18864" y="-171400"/>
            <a:ext cx="8229600" cy="1143000"/>
          </a:xfrm>
        </p:spPr>
        <p:txBody>
          <a:bodyPr>
            <a:normAutofit/>
          </a:bodyPr>
          <a:lstStyle/>
          <a:p>
            <a:r>
              <a:rPr lang="ru-RU" b="1" dirty="0" smtClean="0"/>
              <a:t>Приём «З-Х-У» </a:t>
            </a:r>
            <a:endParaRPr lang="ru-RU" dirty="0"/>
          </a:p>
        </p:txBody>
      </p:sp>
      <p:sp>
        <p:nvSpPr>
          <p:cNvPr id="3" name="Объект 2"/>
          <p:cNvSpPr>
            <a:spLocks noGrp="1"/>
          </p:cNvSpPr>
          <p:nvPr>
            <p:ph idx="1"/>
          </p:nvPr>
        </p:nvSpPr>
        <p:spPr>
          <a:xfrm>
            <a:off x="518864" y="836712"/>
            <a:ext cx="8229600" cy="4525963"/>
          </a:xfrm>
        </p:spPr>
        <p:txBody>
          <a:bodyPr>
            <a:noAutofit/>
          </a:bodyPr>
          <a:lstStyle/>
          <a:p>
            <a:pPr marL="0" indent="0">
              <a:spcBef>
                <a:spcPts val="0"/>
              </a:spcBef>
              <a:buNone/>
            </a:pPr>
            <a:r>
              <a:rPr lang="ru-RU" sz="1200" dirty="0" smtClean="0"/>
              <a:t>Стратегия </a:t>
            </a:r>
            <a:r>
              <a:rPr lang="ru-RU" sz="1200" dirty="0"/>
              <a:t>З-Х-У была разработана профессором из Чикаго Донной </a:t>
            </a:r>
            <a:r>
              <a:rPr lang="ru-RU" sz="1200" dirty="0" err="1"/>
              <a:t>Огл</a:t>
            </a:r>
            <a:r>
              <a:rPr lang="ru-RU" sz="1200" dirty="0"/>
              <a:t> в 1986 г. Она используется как в работе с печатным текстом, так и для лекционного материала. Ее графическая форма отображает те три фазы, по которым строится процесс в технологии развития критического мышления: вызов, осмысление, рефлексия. </a:t>
            </a:r>
          </a:p>
          <a:p>
            <a:pPr marL="0" indent="0">
              <a:spcBef>
                <a:spcPts val="0"/>
              </a:spcBef>
              <a:buNone/>
            </a:pPr>
            <a:r>
              <a:rPr lang="ru-RU" sz="1200" dirty="0"/>
              <a:t>Формирует: </a:t>
            </a:r>
          </a:p>
          <a:p>
            <a:pPr marL="0" lvl="0" indent="0">
              <a:spcBef>
                <a:spcPts val="0"/>
              </a:spcBef>
              <a:buNone/>
            </a:pPr>
            <a:r>
              <a:rPr lang="ru-RU" sz="1200" dirty="0"/>
              <a:t>умение определять уровень собственных знаний; </a:t>
            </a:r>
          </a:p>
          <a:p>
            <a:pPr marL="0" lvl="0" indent="0">
              <a:spcBef>
                <a:spcPts val="0"/>
              </a:spcBef>
              <a:buNone/>
            </a:pPr>
            <a:r>
              <a:rPr lang="ru-RU" sz="1200" dirty="0"/>
              <a:t>умение анализировать информацию; </a:t>
            </a:r>
          </a:p>
          <a:p>
            <a:pPr marL="0" lvl="0" indent="0">
              <a:spcBef>
                <a:spcPts val="0"/>
              </a:spcBef>
              <a:buNone/>
            </a:pPr>
            <a:r>
              <a:rPr lang="ru-RU" sz="1200" dirty="0"/>
              <a:t>умение соотносить новую информацию со своими установившимися представлениями. </a:t>
            </a:r>
          </a:p>
          <a:p>
            <a:pPr marL="0" indent="0">
              <a:spcBef>
                <a:spcPts val="0"/>
              </a:spcBef>
              <a:buNone/>
            </a:pPr>
            <a:r>
              <a:rPr lang="ru-RU" sz="1200" dirty="0"/>
              <a:t>Работа с таблицей ведется на всех трех стадиях урока. </a:t>
            </a:r>
          </a:p>
          <a:p>
            <a:pPr marL="0" indent="0">
              <a:spcBef>
                <a:spcPts val="0"/>
              </a:spcBef>
              <a:buNone/>
            </a:pPr>
            <a:r>
              <a:rPr lang="ru-RU" sz="1200" dirty="0"/>
              <a:t>На «стадии вызова», заполняя первую часть таблицы </a:t>
            </a:r>
            <a:r>
              <a:rPr lang="ru-RU" sz="1200" i="1" dirty="0"/>
              <a:t>«Знаю»,</a:t>
            </a:r>
            <a:r>
              <a:rPr lang="ru-RU" sz="1200" dirty="0"/>
              <a:t> учащиеся составляют список того, что они знают или думают, что знают, о данной теме. Через эту первичную деятельность ученик определяет уровень собственных знаний, к которым постепенно добавляются новые знания. </a:t>
            </a:r>
          </a:p>
          <a:p>
            <a:pPr marL="0" indent="0">
              <a:spcBef>
                <a:spcPts val="0"/>
              </a:spcBef>
              <a:buNone/>
            </a:pPr>
            <a:r>
              <a:rPr lang="ru-RU" sz="1200" dirty="0"/>
              <a:t>Вторая часть таблицы </a:t>
            </a:r>
            <a:r>
              <a:rPr lang="ru-RU" sz="1200" i="1" dirty="0"/>
              <a:t>«Хочу узнать»</a:t>
            </a:r>
            <a:r>
              <a:rPr lang="ru-RU" sz="1200" dirty="0"/>
              <a:t> — это определение того, что дети хотят узнать, пробуждение интереса к новой информации. На «стадии осмысления» учащиеся строят новые представления на основании имеющихся знаний. Работа с использованием стратегии «Инсерт» помогает осветить неточное понимание, путаницу или ошибки в знаниях, выявить новую для них информацию, увязать новую информацию с известной. </a:t>
            </a:r>
          </a:p>
          <a:p>
            <a:pPr marL="0" indent="0">
              <a:spcBef>
                <a:spcPts val="0"/>
              </a:spcBef>
              <a:buNone/>
            </a:pPr>
            <a:r>
              <a:rPr lang="ru-RU" sz="1200" dirty="0"/>
              <a:t>Полученные ранее знания выводятся на уровень осознания. Теперь они могут стать базой для усвоения новых знаний. После обсуждения текста (фильма и т.п.) учащиеся заполняют третью графу таблицы </a:t>
            </a:r>
            <a:r>
              <a:rPr lang="ru-RU" sz="1200" i="1" dirty="0"/>
              <a:t>«Узнал».</a:t>
            </a:r>
            <a:r>
              <a:rPr lang="ru-RU" sz="1200" dirty="0"/>
              <a:t> </a:t>
            </a:r>
          </a:p>
          <a:p>
            <a:pPr marL="0" indent="0">
              <a:spcBef>
                <a:spcPts val="0"/>
              </a:spcBef>
              <a:buNone/>
            </a:pPr>
            <a:r>
              <a:rPr lang="ru-RU" sz="1200" b="1" i="1" dirty="0"/>
              <a:t>Пример </a:t>
            </a:r>
            <a:endParaRPr lang="ru-RU" sz="1200" dirty="0"/>
          </a:p>
          <a:p>
            <a:pPr marL="0" indent="0">
              <a:spcBef>
                <a:spcPts val="0"/>
              </a:spcBef>
              <a:buNone/>
            </a:pPr>
            <a:r>
              <a:rPr lang="ru-RU" sz="1200" dirty="0"/>
              <a:t>"Знаю" Операции над фрагментом текста обычно начинаются с его </a:t>
            </a:r>
            <a:r>
              <a:rPr lang="ru-RU" sz="1200" dirty="0" smtClean="0"/>
              <a:t>выделения.                                                                              Выделенный </a:t>
            </a:r>
            <a:r>
              <a:rPr lang="ru-RU" sz="1200" dirty="0"/>
              <a:t>текст подсвечивается темным </a:t>
            </a:r>
            <a:r>
              <a:rPr lang="ru-RU" sz="1200" dirty="0" smtClean="0"/>
              <a:t>фоном. </a:t>
            </a:r>
          </a:p>
          <a:p>
            <a:pPr marL="0" indent="0">
              <a:spcBef>
                <a:spcPts val="0"/>
              </a:spcBef>
              <a:buNone/>
            </a:pPr>
            <a:r>
              <a:rPr lang="ru-RU" sz="1200" dirty="0" smtClean="0"/>
              <a:t>"Хочу </a:t>
            </a:r>
            <a:r>
              <a:rPr lang="ru-RU" sz="1200" dirty="0"/>
              <a:t>узнать" </a:t>
            </a:r>
            <a:r>
              <a:rPr lang="ru-RU" sz="1200" dirty="0" smtClean="0"/>
              <a:t> Приемы </a:t>
            </a:r>
            <a:r>
              <a:rPr lang="ru-RU" sz="1200" dirty="0"/>
              <a:t>выделения фрагментов текста</a:t>
            </a:r>
            <a:r>
              <a:rPr lang="ru-RU" sz="1200" dirty="0" smtClean="0"/>
              <a:t>.</a:t>
            </a:r>
            <a:r>
              <a:rPr lang="ru-RU" sz="1200" b="1" i="1" dirty="0"/>
              <a:t> </a:t>
            </a:r>
            <a:r>
              <a:rPr lang="ru-RU" sz="1200" dirty="0"/>
              <a:t>Использование буфера </a:t>
            </a:r>
            <a:r>
              <a:rPr lang="ru-RU" sz="1200" dirty="0" smtClean="0"/>
              <a:t>обмена,</a:t>
            </a:r>
            <a:r>
              <a:rPr lang="ru-RU" sz="1200" b="1" i="1" dirty="0"/>
              <a:t> </a:t>
            </a:r>
            <a:r>
              <a:rPr lang="ru-RU" sz="1200" dirty="0"/>
              <a:t>контекстного </a:t>
            </a:r>
            <a:r>
              <a:rPr lang="ru-RU" sz="1200" dirty="0" smtClean="0"/>
              <a:t>меню, комбинации клавиш,</a:t>
            </a:r>
            <a:r>
              <a:rPr lang="ru-RU" sz="1200" dirty="0"/>
              <a:t> </a:t>
            </a:r>
            <a:r>
              <a:rPr lang="ru-RU" sz="1200" dirty="0" smtClean="0"/>
              <a:t>использование мыши.</a:t>
            </a:r>
            <a:endParaRPr lang="ru-RU" sz="1200" dirty="0"/>
          </a:p>
          <a:p>
            <a:pPr marL="0" indent="0">
              <a:spcBef>
                <a:spcPts val="0"/>
              </a:spcBef>
              <a:buNone/>
            </a:pPr>
            <a:r>
              <a:rPr lang="ru-RU" sz="1200" dirty="0" smtClean="0"/>
              <a:t>"</a:t>
            </a:r>
            <a:r>
              <a:rPr lang="ru-RU" sz="1200" dirty="0"/>
              <a:t>Узнал" </a:t>
            </a:r>
            <a:r>
              <a:rPr lang="ru-RU" sz="1200" dirty="0" smtClean="0"/>
              <a:t>Приемы </a:t>
            </a:r>
            <a:r>
              <a:rPr lang="ru-RU" sz="1200" dirty="0"/>
              <a:t>выделения </a:t>
            </a:r>
            <a:r>
              <a:rPr lang="ru-RU" sz="1200" dirty="0" smtClean="0"/>
              <a:t> слова, предложения, строки, </a:t>
            </a:r>
            <a:r>
              <a:rPr lang="ru-RU" sz="1200" dirty="0" err="1" smtClean="0"/>
              <a:t>абзаца,большого</a:t>
            </a:r>
            <a:r>
              <a:rPr lang="ru-RU" sz="1200" dirty="0" smtClean="0"/>
              <a:t> фрагмента, всего документа.</a:t>
            </a:r>
          </a:p>
          <a:p>
            <a:pPr marL="0" lvl="0" indent="0">
              <a:spcBef>
                <a:spcPts val="0"/>
              </a:spcBef>
              <a:buNone/>
            </a:pPr>
            <a:r>
              <a:rPr lang="ru-RU" sz="1200" dirty="0" smtClean="0"/>
              <a:t>Ответы на поставленные вопросы учащиеся находят в раздаточном материале,  тексте учебника и т.п. в течение урока. </a:t>
            </a:r>
          </a:p>
          <a:p>
            <a:pPr marL="0" lvl="0" indent="0">
              <a:spcBef>
                <a:spcPts val="0"/>
              </a:spcBef>
              <a:buNone/>
            </a:pPr>
            <a:r>
              <a:rPr lang="ru-RU" sz="1200" dirty="0" smtClean="0"/>
              <a:t>Если </a:t>
            </a:r>
            <a:r>
              <a:rPr lang="ru-RU" sz="1200" dirty="0"/>
              <a:t>нет ответа на поставленный вопрос – работа продолжается дома. </a:t>
            </a:r>
          </a:p>
          <a:p>
            <a:pPr marL="0" indent="0">
              <a:spcBef>
                <a:spcPts val="0"/>
              </a:spcBef>
              <a:buNone/>
            </a:pPr>
            <a:r>
              <a:rPr lang="ru-RU" sz="1200" b="1" i="1" dirty="0"/>
              <a:t>Источник:</a:t>
            </a:r>
            <a:r>
              <a:rPr lang="ru-RU" sz="1200" dirty="0"/>
              <a:t> </a:t>
            </a:r>
            <a:r>
              <a:rPr lang="ru-RU" sz="1200" dirty="0" err="1"/>
              <a:t>Загашев</a:t>
            </a:r>
            <a:r>
              <a:rPr lang="ru-RU" sz="1200" dirty="0"/>
              <a:t> И.О., Заир-Бек С.И. Критическое мышление. Критическое мышление: технология развития. – СПб: Альянс-Дельта, 2003. </a:t>
            </a:r>
          </a:p>
          <a:p>
            <a:pPr marL="0" indent="0">
              <a:spcBef>
                <a:spcPts val="0"/>
              </a:spcBef>
              <a:buNone/>
            </a:pPr>
            <a:endParaRPr lang="ru-RU" sz="1200" dirty="0"/>
          </a:p>
        </p:txBody>
      </p:sp>
      <p:sp>
        <p:nvSpPr>
          <p:cNvPr id="4" name="Управляющая кнопка: домой 3">
            <a:hlinkClick r:id="rId2" action="ppaction://hlinksldjump" highlightClick="1"/>
          </p:cNvPr>
          <p:cNvSpPr/>
          <p:nvPr/>
        </p:nvSpPr>
        <p:spPr>
          <a:xfrm>
            <a:off x="8100392" y="6093296"/>
            <a:ext cx="648072" cy="648072"/>
          </a:xfrm>
          <a:prstGeom prst="actionButtonHom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38946910"/>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smtClean="0"/>
              <a:t>Приём  «Сообщи свое Я» </a:t>
            </a:r>
            <a:endParaRPr lang="ru-RU" dirty="0"/>
          </a:p>
        </p:txBody>
      </p:sp>
      <p:sp>
        <p:nvSpPr>
          <p:cNvPr id="3" name="Объект 2"/>
          <p:cNvSpPr>
            <a:spLocks noGrp="1"/>
          </p:cNvSpPr>
          <p:nvPr>
            <p:ph idx="1"/>
          </p:nvPr>
        </p:nvSpPr>
        <p:spPr>
          <a:xfrm>
            <a:off x="395536" y="1268760"/>
            <a:ext cx="8229600" cy="4525963"/>
          </a:xfrm>
        </p:spPr>
        <p:txBody>
          <a:bodyPr>
            <a:noAutofit/>
          </a:bodyPr>
          <a:lstStyle/>
          <a:p>
            <a:pPr marL="0" indent="0">
              <a:buNone/>
            </a:pPr>
            <a:r>
              <a:rPr lang="ru-RU" sz="1600" dirty="0" smtClean="0"/>
              <a:t>Рефлексивный </a:t>
            </a:r>
            <a:r>
              <a:rPr lang="ru-RU" sz="1600" dirty="0"/>
              <a:t>прием, способствующий организации эмоционального отклика на уроке. </a:t>
            </a:r>
          </a:p>
          <a:p>
            <a:pPr marL="0" indent="0">
              <a:buNone/>
            </a:pPr>
            <a:r>
              <a:rPr lang="ru-RU" sz="1600" dirty="0"/>
              <a:t>Формирует: </a:t>
            </a:r>
          </a:p>
          <a:p>
            <a:pPr marL="0" lvl="0" indent="0">
              <a:buNone/>
            </a:pPr>
            <a:r>
              <a:rPr lang="ru-RU" sz="1600" dirty="0"/>
              <a:t>умение оценивать деятельность и способы решения проблемы; </a:t>
            </a:r>
          </a:p>
          <a:p>
            <a:pPr marL="0" lvl="0" indent="0">
              <a:buNone/>
            </a:pPr>
            <a:r>
              <a:rPr lang="ru-RU" sz="1600" dirty="0"/>
              <a:t>сравнивать результаты и анализировать причинно-следственные связи; </a:t>
            </a:r>
          </a:p>
          <a:p>
            <a:pPr marL="0" lvl="0" indent="0">
              <a:buNone/>
            </a:pPr>
            <a:r>
              <a:rPr lang="ru-RU" sz="1600" dirty="0"/>
              <a:t>умение осмысливать свой опыт и осознавать его личностное значение. </a:t>
            </a:r>
          </a:p>
          <a:p>
            <a:pPr marL="0" indent="0">
              <a:buNone/>
            </a:pPr>
            <a:r>
              <a:rPr lang="ru-RU" sz="1600" dirty="0"/>
              <a:t>Перед выполнением задания ученик сообщает свое мнение о способе выполнения чего-либо: «Я бы, пожалуй, сделал так …». По результатам деятельности учащийся сообщает, насколько его ожидания совпали с реальностью. </a:t>
            </a:r>
          </a:p>
          <a:p>
            <a:pPr marL="0" indent="0">
              <a:buNone/>
            </a:pPr>
            <a:r>
              <a:rPr lang="ru-RU" sz="1600" b="1" i="1" dirty="0"/>
              <a:t>Пример.</a:t>
            </a:r>
            <a:r>
              <a:rPr lang="ru-RU" sz="1600" dirty="0"/>
              <a:t> </a:t>
            </a:r>
          </a:p>
          <a:p>
            <a:pPr marL="0" indent="0">
              <a:buNone/>
            </a:pPr>
            <a:r>
              <a:rPr lang="ru-RU" sz="1600" dirty="0"/>
              <a:t>«Я бы, пожалуй, сделал так. Провел опрос учащихся класса и сравнил его с предложенными статистическими данными». «Я провел опрос одноклассников, сравнил его с предложенными статистическими данными. Мои результаты совпали с результатами учащихся, которые искали ответ на вопрос иным способом. Думаю, что принятое мною решение было верным». </a:t>
            </a:r>
          </a:p>
          <a:p>
            <a:pPr marL="0" indent="0">
              <a:buNone/>
            </a:pPr>
            <a:r>
              <a:rPr lang="ru-RU" sz="1600" b="1" i="1" dirty="0"/>
              <a:t>Источник:</a:t>
            </a:r>
            <a:r>
              <a:rPr lang="ru-RU" sz="1600" dirty="0"/>
              <a:t> Никишина И. В. Инновационные педагогические технологии и организация учебно-воспитательного процесса в школе: использование интерактивных форм и методов в процессе обучения учащихся и педагогов. 2-е изд., стереотип. – Волгоград. Учитель, 2008. </a:t>
            </a:r>
          </a:p>
          <a:p>
            <a:pPr marL="0" indent="0">
              <a:buNone/>
            </a:pPr>
            <a:endParaRPr lang="ru-RU" sz="1600" dirty="0"/>
          </a:p>
        </p:txBody>
      </p:sp>
      <p:sp>
        <p:nvSpPr>
          <p:cNvPr id="4" name="Управляющая кнопка: домой 3">
            <a:hlinkClick r:id="rId2" action="ppaction://hlinksldjump" highlightClick="1"/>
          </p:cNvPr>
          <p:cNvSpPr/>
          <p:nvPr/>
        </p:nvSpPr>
        <p:spPr>
          <a:xfrm>
            <a:off x="8100392" y="6093296"/>
            <a:ext cx="648072" cy="648072"/>
          </a:xfrm>
          <a:prstGeom prst="actionButtonHom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387738104"/>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smtClean="0"/>
              <a:t>Приём  “Рюкзак”</a:t>
            </a:r>
            <a:endParaRPr lang="ru-RU" dirty="0"/>
          </a:p>
        </p:txBody>
      </p:sp>
      <p:sp>
        <p:nvSpPr>
          <p:cNvPr id="3" name="Объект 2"/>
          <p:cNvSpPr>
            <a:spLocks noGrp="1"/>
          </p:cNvSpPr>
          <p:nvPr>
            <p:ph idx="1"/>
          </p:nvPr>
        </p:nvSpPr>
        <p:spPr>
          <a:xfrm>
            <a:off x="496767" y="1124744"/>
            <a:ext cx="8229600" cy="4525963"/>
          </a:xfrm>
        </p:spPr>
        <p:txBody>
          <a:bodyPr>
            <a:noAutofit/>
          </a:bodyPr>
          <a:lstStyle/>
          <a:p>
            <a:pPr marL="0" indent="0">
              <a:buNone/>
            </a:pPr>
            <a:r>
              <a:rPr lang="ru-RU" sz="2300" dirty="0" smtClean="0"/>
              <a:t>Прием </a:t>
            </a:r>
            <a:r>
              <a:rPr lang="ru-RU" sz="2300" dirty="0"/>
              <a:t>рефлексии используется чаще всего на уроках после изучения большого раздела. Суть - зафиксировать свои продвижения в учебе, а также, возможно, в отношениях с другими. Рюкзак перемещается от одного ученика к другому. Каждый не просто фиксирует успех, но и приводит конкретный пример. Если нужно собраться с мыслями, можно сказать "пропускаю ход". </a:t>
            </a:r>
          </a:p>
          <a:p>
            <a:pPr marL="0" indent="0">
              <a:buNone/>
            </a:pPr>
            <a:r>
              <a:rPr lang="ru-RU" sz="2300" b="1" i="1" dirty="0"/>
              <a:t>Пример.</a:t>
            </a:r>
            <a:r>
              <a:rPr lang="ru-RU" sz="2300" dirty="0"/>
              <a:t> </a:t>
            </a:r>
          </a:p>
          <a:p>
            <a:pPr marL="0" lvl="0" indent="0">
              <a:buNone/>
            </a:pPr>
            <a:r>
              <a:rPr lang="ru-RU" sz="2300" dirty="0"/>
              <a:t>я научился составлять </a:t>
            </a:r>
            <a:r>
              <a:rPr lang="ru-RU" sz="2300" dirty="0" smtClean="0"/>
              <a:t>простую программу;</a:t>
            </a:r>
            <a:endParaRPr lang="ru-RU" sz="2300" dirty="0"/>
          </a:p>
          <a:p>
            <a:pPr marL="0" lvl="0" indent="0">
              <a:buNone/>
            </a:pPr>
            <a:r>
              <a:rPr lang="ru-RU" sz="2300" dirty="0"/>
              <a:t>я разобрался в </a:t>
            </a:r>
            <a:r>
              <a:rPr lang="ru-RU" sz="2300" dirty="0" smtClean="0"/>
              <a:t>записи оператора присваивания;</a:t>
            </a:r>
            <a:endParaRPr lang="ru-RU" sz="2300" dirty="0"/>
          </a:p>
          <a:p>
            <a:pPr marL="0" lvl="0" indent="0">
              <a:buNone/>
            </a:pPr>
            <a:r>
              <a:rPr lang="ru-RU" sz="2300" dirty="0"/>
              <a:t>я наконец-то запомнил, чем </a:t>
            </a:r>
            <a:r>
              <a:rPr lang="ru-RU" sz="2300" dirty="0" smtClean="0"/>
              <a:t>оператор ввода </a:t>
            </a:r>
            <a:r>
              <a:rPr lang="ru-RU" sz="2300" dirty="0"/>
              <a:t>отличается от </a:t>
            </a:r>
            <a:r>
              <a:rPr lang="ru-RU" sz="2300" dirty="0" smtClean="0"/>
              <a:t>оператора вывода </a:t>
            </a:r>
            <a:r>
              <a:rPr lang="ru-RU" sz="2300" dirty="0"/>
              <a:t>и т.д. </a:t>
            </a:r>
          </a:p>
          <a:p>
            <a:pPr marL="0" indent="0">
              <a:buNone/>
            </a:pPr>
            <a:r>
              <a:rPr lang="ru-RU" sz="2300" b="1" i="1" dirty="0"/>
              <a:t>Источник:</a:t>
            </a:r>
            <a:r>
              <a:rPr lang="ru-RU" sz="2300" dirty="0"/>
              <a:t> Летние школы </a:t>
            </a:r>
            <a:r>
              <a:rPr lang="ru-RU" sz="2300" dirty="0" err="1"/>
              <a:t>НооГен</a:t>
            </a:r>
            <a:r>
              <a:rPr lang="ru-RU" sz="2300" dirty="0"/>
              <a:t>: образовательный экстрим. -М.: Эврика, 2005.- 240 с. </a:t>
            </a:r>
          </a:p>
          <a:p>
            <a:pPr marL="0" indent="0">
              <a:buNone/>
            </a:pPr>
            <a:endParaRPr lang="ru-RU" sz="2300" dirty="0"/>
          </a:p>
        </p:txBody>
      </p:sp>
      <p:sp>
        <p:nvSpPr>
          <p:cNvPr id="4" name="Управляющая кнопка: домой 3">
            <a:hlinkClick r:id="rId2" action="ppaction://hlinksldjump" highlightClick="1"/>
          </p:cNvPr>
          <p:cNvSpPr/>
          <p:nvPr/>
        </p:nvSpPr>
        <p:spPr>
          <a:xfrm>
            <a:off x="8100392" y="6093296"/>
            <a:ext cx="648072" cy="648072"/>
          </a:xfrm>
          <a:prstGeom prst="actionButtonHom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0047223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Приём  “Фантастическая добавка”</a:t>
            </a:r>
            <a:br>
              <a:rPr lang="ru-RU" b="1" dirty="0" smtClean="0"/>
            </a:br>
            <a:endParaRPr lang="ru-RU" dirty="0"/>
          </a:p>
        </p:txBody>
      </p:sp>
      <p:sp>
        <p:nvSpPr>
          <p:cNvPr id="3" name="Объект 2"/>
          <p:cNvSpPr>
            <a:spLocks noGrp="1"/>
          </p:cNvSpPr>
          <p:nvPr>
            <p:ph idx="1"/>
          </p:nvPr>
        </p:nvSpPr>
        <p:spPr>
          <a:xfrm>
            <a:off x="539552" y="980728"/>
            <a:ext cx="8229600" cy="4525963"/>
          </a:xfrm>
        </p:spPr>
        <p:txBody>
          <a:bodyPr>
            <a:noAutofit/>
          </a:bodyPr>
          <a:lstStyle/>
          <a:p>
            <a:pPr marL="0" indent="0">
              <a:buNone/>
            </a:pPr>
            <a:r>
              <a:rPr lang="ru-RU" sz="2000" dirty="0" smtClean="0"/>
              <a:t>Универсальный </a:t>
            </a:r>
            <a:r>
              <a:rPr lang="ru-RU" sz="2000" dirty="0"/>
              <a:t>приём, направленный на привлечение интереса к теме урока. </a:t>
            </a:r>
          </a:p>
          <a:p>
            <a:pPr marL="0" indent="0">
              <a:buNone/>
            </a:pPr>
            <a:r>
              <a:rPr lang="ru-RU" sz="2000" dirty="0"/>
              <a:t>Прием предусматривает перенос учебной ситуации в необычные условия или среду. Можно перенестись на фантастическую планету; изменить значение какого-то параметра, который обычно остается неизменным; придумать фантастическое животное или растение; перенести литературного героя в современное время; рассмотреть привычную ситуацию с необычной точки зрения. </a:t>
            </a:r>
          </a:p>
          <a:p>
            <a:pPr marL="0" indent="0">
              <a:buNone/>
            </a:pPr>
            <a:r>
              <a:rPr lang="ru-RU" sz="2000" b="1" i="1" dirty="0" smtClean="0"/>
              <a:t>Пример: </a:t>
            </a:r>
            <a:endParaRPr lang="ru-RU" sz="2000" dirty="0"/>
          </a:p>
          <a:p>
            <a:pPr marL="0" indent="0">
              <a:buNone/>
            </a:pPr>
            <a:r>
              <a:rPr lang="ru-RU" sz="2000" dirty="0" smtClean="0"/>
              <a:t>Не могу работать за компьютером – выдаёт сообщение «Недостаточно места на диске С» </a:t>
            </a:r>
            <a:endParaRPr lang="ru-RU" sz="2000" dirty="0"/>
          </a:p>
          <a:p>
            <a:pPr marL="0" indent="0">
              <a:buNone/>
            </a:pPr>
            <a:r>
              <a:rPr lang="ru-RU" sz="2000" dirty="0" smtClean="0"/>
              <a:t> </a:t>
            </a:r>
            <a:r>
              <a:rPr lang="ru-RU" sz="2000" dirty="0"/>
              <a:t>Что </a:t>
            </a:r>
            <a:r>
              <a:rPr lang="ru-RU" sz="2000" dirty="0" smtClean="0"/>
              <a:t>можно </a:t>
            </a:r>
            <a:r>
              <a:rPr lang="ru-RU" sz="2000" dirty="0"/>
              <a:t>«придумать</a:t>
            </a:r>
            <a:r>
              <a:rPr lang="ru-RU" sz="2000" dirty="0" smtClean="0"/>
              <a:t>», </a:t>
            </a:r>
            <a:r>
              <a:rPr lang="ru-RU" sz="2000" dirty="0"/>
              <a:t>чтобы </a:t>
            </a:r>
            <a:r>
              <a:rPr lang="ru-RU" sz="2000" dirty="0" smtClean="0"/>
              <a:t>продлить работу ПК? </a:t>
            </a:r>
            <a:endParaRPr lang="ru-RU" sz="2000" dirty="0"/>
          </a:p>
          <a:p>
            <a:pPr marL="0" indent="0">
              <a:buNone/>
            </a:pPr>
            <a:r>
              <a:rPr lang="ru-RU" sz="2000" b="1" i="1" dirty="0"/>
              <a:t>Источник:</a:t>
            </a:r>
            <a:r>
              <a:rPr lang="ru-RU" sz="2000" dirty="0"/>
              <a:t> </a:t>
            </a:r>
            <a:r>
              <a:rPr lang="ru-RU" sz="2000" dirty="0" err="1"/>
              <a:t>Гин</a:t>
            </a:r>
            <a:r>
              <a:rPr lang="ru-RU" sz="2000" dirty="0"/>
              <a:t> А.А. Приемы педагогической техники: Свобода выбора. Открытость. Деятельность. Обратная связь. Идеальность: Пособие для учителя. 3-е изд., - М.: Вита-Пресс, 2001. </a:t>
            </a:r>
          </a:p>
        </p:txBody>
      </p:sp>
      <p:sp>
        <p:nvSpPr>
          <p:cNvPr id="4" name="Управляющая кнопка: домой 3">
            <a:hlinkClick r:id="rId2" action="ppaction://hlinksldjump" highlightClick="1"/>
          </p:cNvPr>
          <p:cNvSpPr/>
          <p:nvPr/>
        </p:nvSpPr>
        <p:spPr>
          <a:xfrm>
            <a:off x="8460432" y="6174557"/>
            <a:ext cx="576064" cy="648072"/>
          </a:xfrm>
          <a:prstGeom prst="actionButtonHom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2196576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Приём </a:t>
            </a:r>
            <a:r>
              <a:rPr lang="en-US" b="1" dirty="0" smtClean="0"/>
              <a:t>“</a:t>
            </a:r>
            <a:r>
              <a:rPr lang="ru-RU" b="1" dirty="0" smtClean="0"/>
              <a:t>Необъявленная тема</a:t>
            </a:r>
            <a:r>
              <a:rPr lang="en-US" b="1" dirty="0" smtClean="0"/>
              <a:t>”</a:t>
            </a:r>
            <a:r>
              <a:rPr lang="ru-RU" b="1" dirty="0" smtClean="0"/>
              <a:t/>
            </a:r>
            <a:br>
              <a:rPr lang="ru-RU" b="1" dirty="0" smtClean="0"/>
            </a:br>
            <a:endParaRPr lang="ru-RU" dirty="0"/>
          </a:p>
        </p:txBody>
      </p:sp>
      <p:sp>
        <p:nvSpPr>
          <p:cNvPr id="3" name="Объект 2"/>
          <p:cNvSpPr>
            <a:spLocks noGrp="1"/>
          </p:cNvSpPr>
          <p:nvPr>
            <p:ph idx="1"/>
          </p:nvPr>
        </p:nvSpPr>
        <p:spPr>
          <a:xfrm>
            <a:off x="395536" y="980728"/>
            <a:ext cx="8229600" cy="4525963"/>
          </a:xfrm>
        </p:spPr>
        <p:txBody>
          <a:bodyPr>
            <a:noAutofit/>
          </a:bodyPr>
          <a:lstStyle/>
          <a:p>
            <a:pPr marL="0" indent="0">
              <a:buNone/>
            </a:pPr>
            <a:r>
              <a:rPr lang="ru-RU" sz="2000" dirty="0" smtClean="0"/>
              <a:t>Универсальный </a:t>
            </a:r>
            <a:r>
              <a:rPr lang="ru-RU" sz="2000" dirty="0"/>
              <a:t>приём ТРИЗ, направленный создание внешней мотивации изучения темы урока. Данный прием позволяет привлечь интерес учащихся к изучению новой темы, не блокируя восприятия непонятными терминами. </a:t>
            </a:r>
          </a:p>
          <a:p>
            <a:pPr marL="0" indent="0">
              <a:buNone/>
            </a:pPr>
            <a:r>
              <a:rPr lang="ru-RU" sz="2000" b="1" i="1" dirty="0"/>
              <a:t>Пример </a:t>
            </a:r>
            <a:endParaRPr lang="ru-RU" sz="2000" dirty="0"/>
          </a:p>
          <a:p>
            <a:pPr marL="0" indent="0">
              <a:buNone/>
            </a:pPr>
            <a:r>
              <a:rPr lang="ru-RU" sz="2000" dirty="0"/>
              <a:t>Учитель записывает на доске слово «Тема», выдерживает паузу до тех пор, пока все не обратят внимание на руку учителя, которая не хочет выводит саму тему. </a:t>
            </a:r>
          </a:p>
          <a:p>
            <a:pPr marL="0" indent="0">
              <a:buNone/>
            </a:pPr>
            <a:r>
              <a:rPr lang="ru-RU" sz="2000" dirty="0"/>
              <a:t>Учитель: Ребята, извините, но моя рука отказалась написать тему урока, и, кажется, неслучайно! Вот вам еще одна загадка, которую вы разгадаете уже в середине урока: почему рука отказалась записать тему урока? </a:t>
            </a:r>
          </a:p>
          <a:p>
            <a:pPr marL="0" indent="0">
              <a:buNone/>
            </a:pPr>
            <a:r>
              <a:rPr lang="ru-RU" sz="2000" dirty="0"/>
              <a:t>Данный вопрос записывает в уголке классной доски. </a:t>
            </a:r>
          </a:p>
          <a:p>
            <a:pPr marL="0" indent="0">
              <a:buNone/>
            </a:pPr>
            <a:r>
              <a:rPr lang="ru-RU" sz="2000" dirty="0"/>
              <a:t>Учитель: Ребята, вам предстоит проанализировать и доказать, с точки зрения полезности, отсутствие темы в начале урока! Но начинать урок нам все равно надо, и начнем с хорошо знакомого материала… </a:t>
            </a:r>
          </a:p>
          <a:p>
            <a:pPr marL="0" indent="0">
              <a:buNone/>
            </a:pPr>
            <a:r>
              <a:rPr lang="ru-RU" sz="2000" b="1" i="1" dirty="0"/>
              <a:t>Источник:</a:t>
            </a:r>
            <a:r>
              <a:rPr lang="ru-RU" sz="2000" dirty="0"/>
              <a:t> Ширяева В.А. ТРИЗ-педагогика менеджеру современной школы. – М,: Сентябрь, 2008. </a:t>
            </a:r>
          </a:p>
          <a:p>
            <a:pPr marL="0" indent="0">
              <a:buNone/>
            </a:pPr>
            <a:endParaRPr lang="ru-RU" sz="2000" dirty="0"/>
          </a:p>
        </p:txBody>
      </p:sp>
      <p:sp>
        <p:nvSpPr>
          <p:cNvPr id="4" name="Управляющая кнопка: домой 3">
            <a:hlinkClick r:id="rId2" action="ppaction://hlinksldjump" highlightClick="1"/>
          </p:cNvPr>
          <p:cNvSpPr/>
          <p:nvPr/>
        </p:nvSpPr>
        <p:spPr>
          <a:xfrm>
            <a:off x="8316416" y="6093296"/>
            <a:ext cx="576064" cy="648072"/>
          </a:xfrm>
          <a:prstGeom prst="actionButtonHom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740582985"/>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722f55b4c78233edade02c5b15edebcaa197"/>
</p:tagLst>
</file>

<file path=ppt/theme/theme1.xml><?xml version="1.0" encoding="utf-8"?>
<a:theme xmlns:a="http://schemas.openxmlformats.org/drawingml/2006/main" name="Тема Office">
  <a:themeElements>
    <a:clrScheme name="Стандартная">
      <a:dk1>
        <a:sysClr val="windowText" lastClr="14407A"/>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14407A"/>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435</TotalTime>
  <Words>10657</Words>
  <Application>Microsoft Office PowerPoint</Application>
  <PresentationFormat>Экран (4:3)</PresentationFormat>
  <Paragraphs>1035</Paragraphs>
  <Slides>75</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75</vt:i4>
      </vt:variant>
    </vt:vector>
  </HeadingPairs>
  <TitlesOfParts>
    <vt:vector size="81" baseType="lpstr">
      <vt:lpstr>Arial</vt:lpstr>
      <vt:lpstr>Calibri</vt:lpstr>
      <vt:lpstr>Segoe Print</vt:lpstr>
      <vt:lpstr>Times New Roman</vt:lpstr>
      <vt:lpstr>Verdana</vt:lpstr>
      <vt:lpstr>Тема Office</vt:lpstr>
      <vt:lpstr>Конструктор урока          по ФГОС Приемы и техники </vt:lpstr>
      <vt:lpstr>Презентация PowerPoint</vt:lpstr>
      <vt:lpstr>1. Начало урока</vt:lpstr>
      <vt:lpstr>Прием  “Нестандартный вход в урок” </vt:lpstr>
      <vt:lpstr>Приём  “Отсроченная отгадка” </vt:lpstr>
      <vt:lpstr>Приём "Ассоциативный ряд"  </vt:lpstr>
      <vt:lpstr>Приём  “Удивляй!” </vt:lpstr>
      <vt:lpstr>Приём  “Фантастическая добавка” </vt:lpstr>
      <vt:lpstr>Приём “Необъявленная тема” </vt:lpstr>
      <vt:lpstr>2. Актуализация знаний  </vt:lpstr>
      <vt:lpstr>Приём  “Цепочка признаков“ </vt:lpstr>
      <vt:lpstr>Приём  “Я беру тебя с собой “ </vt:lpstr>
      <vt:lpstr>Приём “Да-Нет” </vt:lpstr>
      <vt:lpstr>Приём “Шаг за шагом” </vt:lpstr>
      <vt:lpstr>Приём  “Жокей и лошадь” </vt:lpstr>
      <vt:lpstr>Приём «Толстый и тонкий» вопрос  </vt:lpstr>
      <vt:lpstr>Стратегия “Вопросительные слова”. </vt:lpstr>
      <vt:lpstr>Приём  «Согласен – Не согласен»  </vt:lpstr>
      <vt:lpstr>Приём  «До-После»  </vt:lpstr>
      <vt:lpstr>Приём “Игровая цель” </vt:lpstr>
      <vt:lpstr>Приём  “Корзина идей, понятий, имен” </vt:lpstr>
      <vt:lpstr>Приём “Развивающий канон” </vt:lpstr>
      <vt:lpstr>Приём “Ложная альтернатива” </vt:lpstr>
      <vt:lpstr>3. Изучение нового материала</vt:lpstr>
      <vt:lpstr>Приём  Пинг-понг                                        «Имя – Значение»  </vt:lpstr>
      <vt:lpstr>Приём  “Лови ошибку”</vt:lpstr>
      <vt:lpstr>Приём "Инсерт"</vt:lpstr>
      <vt:lpstr>Приём «Послушать – сговориться – обсудить».  </vt:lpstr>
      <vt:lpstr>Приём «З-Х-У» </vt:lpstr>
      <vt:lpstr>Приём  “Хорошо-плохо” </vt:lpstr>
      <vt:lpstr>Приём «Связи»  </vt:lpstr>
      <vt:lpstr>Приём  “Зигзаг” </vt:lpstr>
      <vt:lpstr>Приём “ИДЕАЛ” </vt:lpstr>
      <vt:lpstr>Приём  “Своя опора“ </vt:lpstr>
      <vt:lpstr>Приём “Целое-часть. Часть- целое” </vt:lpstr>
      <vt:lpstr>Изобретательская задача </vt:lpstr>
      <vt:lpstr>Конструктор «События» </vt:lpstr>
      <vt:lpstr>Конструктор  «Совмещение противоположностей»</vt:lpstr>
      <vt:lpstr>4. Обсуждение и решение проблем</vt:lpstr>
      <vt:lpstr>Приём “ИДЕАЛ”</vt:lpstr>
      <vt:lpstr>Приём  «Фишбоун»                          (рыбный скелет) </vt:lpstr>
      <vt:lpstr>Приём  “Хорошо-плохо”</vt:lpstr>
      <vt:lpstr>Прием “Силовой анализ” </vt:lpstr>
      <vt:lpstr>Приём “Генераторы-критики”</vt:lpstr>
      <vt:lpstr>Приём  “Диаграмма Венна”</vt:lpstr>
      <vt:lpstr>Приём “Обратная мозговая атака”</vt:lpstr>
      <vt:lpstr>5. Решение учебных задач</vt:lpstr>
      <vt:lpstr>Приём “Морфологический ящик”</vt:lpstr>
      <vt:lpstr>Приём  “Создай паспорт”</vt:lpstr>
      <vt:lpstr>Пример разработки ситуационных задач на уроке информатики и ИКТ</vt:lpstr>
      <vt:lpstr>Пример разработки изобретательской задачи на уроке информатики и ИКТ</vt:lpstr>
      <vt:lpstr>6. Контроль знаний, обратная связь</vt:lpstr>
      <vt:lpstr>Интеллект-карты как способ работы с информацией</vt:lpstr>
      <vt:lpstr>Приём  “Жокей и лошадь”. </vt:lpstr>
      <vt:lpstr>Приём  “Цепочка признаков“</vt:lpstr>
      <vt:lpstr>Приём  “Диаграмма Венна”</vt:lpstr>
      <vt:lpstr>Приём  “Рюкзак”</vt:lpstr>
      <vt:lpstr>7. Формирование умения задавать вопросы</vt:lpstr>
      <vt:lpstr>Приём  «Хочу спросить» </vt:lpstr>
      <vt:lpstr>Приём "Толстый и тонкий вопрос</vt:lpstr>
      <vt:lpstr>Стратегия “Вопросительные слова”</vt:lpstr>
      <vt:lpstr>Приём  “Вопрос к тексту”</vt:lpstr>
      <vt:lpstr>Приём  "Ромашка" Блума </vt:lpstr>
      <vt:lpstr>8.  Рефлексия</vt:lpstr>
      <vt:lpstr>Приём  "Телеграмма" </vt:lpstr>
      <vt:lpstr>Приём  "Цветные поля"</vt:lpstr>
      <vt:lpstr>Приём  «Мысли во времени»</vt:lpstr>
      <vt:lpstr>Приём  «Шесть шляп» </vt:lpstr>
      <vt:lpstr>Приём "Синквейн"  </vt:lpstr>
      <vt:lpstr>Приём “Райтинг”</vt:lpstr>
      <vt:lpstr>Приём  «Диаманта» </vt:lpstr>
      <vt:lpstr>Приём  «До-После»</vt:lpstr>
      <vt:lpstr>Приём «З-Х-У» </vt:lpstr>
      <vt:lpstr>Приём  «Сообщи свое Я» </vt:lpstr>
      <vt:lpstr>Приём  “Рюкзак”</vt:lpstr>
    </vt:vector>
  </TitlesOfParts>
  <Company>diakov.net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RePack by Diakov</dc:creator>
  <cp:lastModifiedBy>Незире Самуйлова</cp:lastModifiedBy>
  <cp:revision>82</cp:revision>
  <dcterms:created xsi:type="dcterms:W3CDTF">2016-03-07T13:55:48Z</dcterms:created>
  <dcterms:modified xsi:type="dcterms:W3CDTF">2021-12-13T11:15:28Z</dcterms:modified>
</cp:coreProperties>
</file>