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60" r:id="rId4"/>
    <p:sldId id="276" r:id="rId5"/>
    <p:sldId id="289" r:id="rId6"/>
    <p:sldId id="277" r:id="rId7"/>
    <p:sldId id="278" r:id="rId8"/>
    <p:sldId id="279" r:id="rId9"/>
    <p:sldId id="280" r:id="rId10"/>
    <p:sldId id="282" r:id="rId11"/>
    <p:sldId id="284" r:id="rId12"/>
    <p:sldId id="290" r:id="rId13"/>
    <p:sldId id="291" r:id="rId14"/>
    <p:sldId id="28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71" autoAdjust="0"/>
  </p:normalViewPr>
  <p:slideViewPr>
    <p:cSldViewPr>
      <p:cViewPr varScale="1">
        <p:scale>
          <a:sx n="88" d="100"/>
          <a:sy n="88" d="100"/>
        </p:scale>
        <p:origin x="119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11E12-096F-4F58-AA43-FE0E33940B8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E201E-B2C8-4321-A7B9-46BD8EC049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2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201E-B2C8-4321-A7B9-46BD8EC049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70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hee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714488"/>
            <a:ext cx="9144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Display" panose="02000505000000020004" pitchFamily="2" charset="0"/>
                <a:ea typeface="Times New Roman" pitchFamily="18" charset="0"/>
                <a:cs typeface="Times New Roman" pitchFamily="18" charset="0"/>
              </a:rPr>
              <a:t>«Воспитание нравственно-патриотических чувств 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Display" panose="02000505000000020004" pitchFamily="2" charset="0"/>
                <a:ea typeface="Times New Roman" pitchFamily="18" charset="0"/>
                <a:cs typeface="Times New Roman" pitchFamily="18" charset="0"/>
              </a:rPr>
              <a:t>детей дошкольного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Display" panose="02000505000000020004" pitchFamily="2" charset="0"/>
                <a:ea typeface="Times New Roman" pitchFamily="18" charset="0"/>
                <a:cs typeface="Times New Roman" pitchFamily="18" charset="0"/>
              </a:rPr>
              <a:t>возраста в процессе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itka Display" panose="02000505000000020004" pitchFamily="2" charset="0"/>
              <a:cs typeface="Times New Roman" pitchFamily="18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Display" panose="02000505000000020004" pitchFamily="2" charset="0"/>
                <a:ea typeface="Times New Roman" pitchFamily="18" charset="0"/>
                <a:cs typeface="Times New Roman" pitchFamily="18" charset="0"/>
              </a:rPr>
              <a:t> взаимодействия ДОУ с семьёй»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itka Display" panose="02000505000000020004" pitchFamily="2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620688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МБДОУ «Детский сад «</a:t>
            </a:r>
            <a:r>
              <a:rPr lang="ru-RU" sz="2700" b="1" noProof="0" dirty="0" smtClean="0">
                <a:solidFill>
                  <a:srgbClr val="C00000"/>
                </a:solidFill>
                <a:latin typeface="Bookman Old Style" pitchFamily="18" charset="0"/>
              </a:rPr>
              <a:t>Ляле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» </a:t>
            </a:r>
            <a:r>
              <a:rPr kumimoji="0" lang="ru-RU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пгт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Bookman Old Style" pitchFamily="18" charset="0"/>
              </a:rPr>
              <a:t> Молодежное»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517232"/>
            <a:ext cx="9144000" cy="119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                                                                  Подготовила воспитатель: Власова И. Н.</a:t>
            </a:r>
          </a:p>
          <a:p>
            <a:pPr algn="ctr">
              <a:spcBef>
                <a:spcPct val="0"/>
              </a:spcBef>
              <a:defRPr/>
            </a:pPr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ru-RU" sz="2000" b="1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2024 год </a:t>
            </a:r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868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«День Защитника Отечества».  «А ну-ка мальчики», </a:t>
            </a:r>
          </a:p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«Храбрые солдаты», «Буду в армии служить».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 b="16611"/>
          <a:stretch/>
        </p:blipFill>
        <p:spPr>
          <a:xfrm>
            <a:off x="5765729" y="1480096"/>
            <a:ext cx="3054743" cy="1878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9776"/>
          <a:stretch/>
        </p:blipFill>
        <p:spPr>
          <a:xfrm>
            <a:off x="323528" y="4221088"/>
            <a:ext cx="3819694" cy="2283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3750" r="22438" b="18501"/>
          <a:stretch/>
        </p:blipFill>
        <p:spPr>
          <a:xfrm>
            <a:off x="2962372" y="2961788"/>
            <a:ext cx="3630948" cy="18722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466434" cy="1968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66" y="4437112"/>
            <a:ext cx="3995936" cy="22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273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Проект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Times New Roman"/>
              </a:rPr>
              <a:t>«Моя семья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» </a:t>
            </a:r>
            <a:endParaRPr lang="ru-RU" sz="2400" b="1" dirty="0">
              <a:solidFill>
                <a:srgbClr val="002060"/>
              </a:solidFill>
              <a:latin typeface="+mj-lt"/>
              <a:ea typeface="Times New Roman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+mj-lt"/>
                <a:ea typeface="Times New Roman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льбом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Times New Roman"/>
              </a:rPr>
              <a:t>«Наша дружная семья».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1818"/>
          <a:stretch/>
        </p:blipFill>
        <p:spPr>
          <a:xfrm>
            <a:off x="4932040" y="4021165"/>
            <a:ext cx="4104456" cy="2403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7808" b="15069"/>
          <a:stretch/>
        </p:blipFill>
        <p:spPr>
          <a:xfrm>
            <a:off x="323528" y="4293096"/>
            <a:ext cx="4505643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2" t="25593" r="-202" b="12925"/>
          <a:stretch/>
        </p:blipFill>
        <p:spPr>
          <a:xfrm>
            <a:off x="1869161" y="1332269"/>
            <a:ext cx="562170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139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298" r="9136"/>
          <a:stretch/>
        </p:blipFill>
        <p:spPr>
          <a:xfrm>
            <a:off x="323528" y="1484784"/>
            <a:ext cx="3240361" cy="3816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79" y="260648"/>
            <a:ext cx="3809602" cy="2853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284984"/>
            <a:ext cx="4176464" cy="31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248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9528"/>
            <a:ext cx="7772400" cy="834368"/>
          </a:xfrm>
        </p:spPr>
        <p:txBody>
          <a:bodyPr/>
          <a:lstStyle/>
          <a:p>
            <a:r>
              <a:rPr lang="ru-RU" dirty="0" smtClean="0"/>
              <a:t>Проект «Герб семьи»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4700" r="6667" b="11801"/>
          <a:stretch/>
        </p:blipFill>
        <p:spPr>
          <a:xfrm>
            <a:off x="6444208" y="1676739"/>
            <a:ext cx="2448272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250" r="5113"/>
          <a:stretch/>
        </p:blipFill>
        <p:spPr>
          <a:xfrm>
            <a:off x="564392" y="1700808"/>
            <a:ext cx="5134799" cy="2424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0579"/>
          <a:stretch/>
        </p:blipFill>
        <p:spPr>
          <a:xfrm>
            <a:off x="323528" y="3429001"/>
            <a:ext cx="2172385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3799"/>
          <a:stretch/>
        </p:blipFill>
        <p:spPr>
          <a:xfrm>
            <a:off x="3948994" y="3654847"/>
            <a:ext cx="2122705" cy="27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760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61790"/>
            <a:ext cx="8964488" cy="205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Рубрики</a:t>
            </a:r>
            <a:r>
              <a:rPr lang="ru-RU" sz="2400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: «Спрашивали - отвечаем», «Это интересно </a:t>
            </a: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знать»; папки-передвижки </a:t>
            </a:r>
            <a:r>
              <a:rPr lang="ru-RU" sz="2400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«Моя семья», </a:t>
            </a:r>
            <a:endParaRPr lang="ru-RU" sz="2400" dirty="0" smtClean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фоторепортаж </a:t>
            </a:r>
            <a:r>
              <a:rPr lang="ru-RU" sz="2400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«Из жизни группы», «Мамы всякие нужны…», </a:t>
            </a:r>
            <a:endParaRPr lang="ru-RU" sz="2400" dirty="0" smtClean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«Они тоже были малышами».</a:t>
            </a:r>
            <a:endParaRPr lang="ru-RU" sz="2400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pic>
        <p:nvPicPr>
          <p:cNvPr id="1028" name="Picture 4" descr="http://uchkollektor39.ru/uploads/images/items/a3eba89c01dc6bf18fc3e35c2177aa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04" y="2708920"/>
            <a:ext cx="2407825" cy="327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619469"/>
            <a:ext cx="2233026" cy="312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8" y="4346896"/>
            <a:ext cx="3530360" cy="2341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650" r="5200" b="52100"/>
          <a:stretch/>
        </p:blipFill>
        <p:spPr>
          <a:xfrm>
            <a:off x="3406621" y="2293645"/>
            <a:ext cx="2826060" cy="20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2884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492896"/>
            <a:ext cx="7215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643050"/>
            <a:ext cx="8572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50" y="980728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Актуальность: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400" b="1" dirty="0"/>
              <a:t>   </a:t>
            </a:r>
            <a:r>
              <a:rPr lang="ru-RU" sz="2400" dirty="0">
                <a:solidFill>
                  <a:srgbClr val="002060"/>
                </a:solidFill>
                <a:cs typeface="Arial" panose="020B0604020202020204" pitchFamily="34" charset="0"/>
              </a:rPr>
              <a:t>В настоящее время задачи патриотического воспитания ориентированы на семью. Семья – источник и звено передачи   ребенку социально-исторического опыта. В ней ребенок получает уроки нравственности, закладываются жизненные позиции. Семейное воспитание носит эмоциональный, интимный характер, оно основано на любви и привязанности. Не случайно основная задача патриотического воспитания – воспитание любви к родителям, близким, дому, детскому саду, малой родине.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ru-RU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2357430"/>
            <a:ext cx="835821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нравственно-патриотическую компетентность у дошкольников.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развивающую среду, способствующую воспитанию нравственно-патриотических чувств у дошкольников.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Активизировать родителей в формировании единых требований к воспитанию нравственно-патриотических чувств.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85723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воспитание нравственно-патриотических чувств детей дошкольного возраста в процессе взаимодействия ДОУ с семьёй.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00034" y="571480"/>
            <a:ext cx="821537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Задачи нравственно-патриотического воспитания дошкольников: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воспитание у ребенка любви и привязанности к своей семье, дому, детскому саду, улице, городу;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бережного отношения к природе и всему живому;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воспитание уважения к труду;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развитие интереса к русским традициям и промыслам;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элементарных знаний о правах человека;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расширение представлений о городах России;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знакомство детей с символами государства (герб, флаг, гимн);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развитие чувства ответственности и гордости за достижения страны;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— формирование толерантности, чувства уважения к другим народам, их традициям.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1932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33706" y="3077510"/>
            <a:ext cx="3000396" cy="2143140"/>
          </a:xfrm>
          <a:prstGeom prst="flowChartAlternateProcess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cs typeface="Times New Roman" pitchFamily="18" charset="0"/>
              </a:rPr>
              <a:t>ДОУ</a:t>
            </a:r>
            <a:endParaRPr lang="ru-RU" sz="40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709707" y="3077510"/>
            <a:ext cx="3277598" cy="1935666"/>
          </a:xfrm>
          <a:prstGeom prst="flowChartAlternateProcess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cs typeface="Times New Roman" pitchFamily="18" charset="0"/>
              </a:rPr>
              <a:t>Семья</a:t>
            </a:r>
            <a:endParaRPr lang="ru-RU" sz="40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286116" y="3429000"/>
            <a:ext cx="2423591" cy="1071570"/>
          </a:xfrm>
          <a:prstGeom prst="left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cs typeface="Times New Roman" pitchFamily="18" charset="0"/>
              </a:rPr>
              <a:t>Сотрудничество и взаимодействие</a:t>
            </a:r>
            <a:endParaRPr lang="ru-RU" sz="16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584" y="908720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 дошкольного учреждения активизировать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родителей в формировании единых требований к воспитанию нравственно-патриотических чувств.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8589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642918"/>
            <a:ext cx="616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Формы взаимодействия ДОУ с семьёй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571472" y="1571612"/>
            <a:ext cx="3357586" cy="1285884"/>
          </a:xfrm>
          <a:prstGeom prst="downArrowCallo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Традиционные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929190" y="1571612"/>
            <a:ext cx="3143272" cy="1214446"/>
          </a:xfrm>
          <a:prstGeom prst="downArrowCallo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Нетрадиционные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857496"/>
            <a:ext cx="3429024" cy="314327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Посещение семьи ребёнка;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День открытых дверей;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Беседы (индивидуальные, групповые);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Консультации;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Семинары-практикумы;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Родительские собрания;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Совместные экскурсии;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Родительские конференции.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2786058"/>
            <a:ext cx="3286148" cy="32147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Семейные клубы;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«Родительская почта» (электронная);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«Телефон доверия».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Совместные проекты.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275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3789040"/>
            <a:ext cx="28803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04665"/>
            <a:ext cx="813690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Досуги с участием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4" y="1122427"/>
            <a:ext cx="3372442" cy="3045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53075"/>
            <a:ext cx="4320480" cy="2432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01" y="3779008"/>
            <a:ext cx="5364088" cy="29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04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620688"/>
            <a:ext cx="8013576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04664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Выставки поделок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26" y="1217015"/>
            <a:ext cx="4788024" cy="2154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16" y="3717303"/>
            <a:ext cx="6300192" cy="2835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9051"/>
          <a:stretch/>
        </p:blipFill>
        <p:spPr>
          <a:xfrm>
            <a:off x="107861" y="980728"/>
            <a:ext cx="4680520" cy="26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414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620688"/>
            <a:ext cx="8712968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9129" y="47667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Times New Roman"/>
              </a:rPr>
              <a:t>Акция «Накормим птиц зимой».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760" t="12147" r="6432" b="10063"/>
          <a:stretch/>
        </p:blipFill>
        <p:spPr>
          <a:xfrm>
            <a:off x="373880" y="3663592"/>
            <a:ext cx="2059536" cy="306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704" r="28631"/>
          <a:stretch/>
        </p:blipFill>
        <p:spPr>
          <a:xfrm>
            <a:off x="6802665" y="3502617"/>
            <a:ext cx="2025416" cy="3186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863" r="2378" b="13704"/>
          <a:stretch/>
        </p:blipFill>
        <p:spPr>
          <a:xfrm>
            <a:off x="1403648" y="927288"/>
            <a:ext cx="61155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51351"/>
          <a:stretch/>
        </p:blipFill>
        <p:spPr>
          <a:xfrm>
            <a:off x="2940218" y="4024436"/>
            <a:ext cx="320677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66273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3564</TotalTime>
  <Words>341</Words>
  <Application>Microsoft Office PowerPoint</Application>
  <PresentationFormat>Экран (4:3)</PresentationFormat>
  <Paragraphs>58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Bookman Old Style</vt:lpstr>
      <vt:lpstr>Calibri</vt:lpstr>
      <vt:lpstr>Sitka Display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«Герб семьи»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Инна</cp:lastModifiedBy>
  <cp:revision>90</cp:revision>
  <dcterms:modified xsi:type="dcterms:W3CDTF">2024-02-26T08:26:28Z</dcterms:modified>
</cp:coreProperties>
</file>