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269" r:id="rId3"/>
    <p:sldId id="272" r:id="rId4"/>
    <p:sldId id="273" r:id="rId5"/>
    <p:sldId id="278" r:id="rId6"/>
    <p:sldId id="277" r:id="rId7"/>
    <p:sldId id="276" r:id="rId8"/>
    <p:sldId id="271" r:id="rId9"/>
    <p:sldId id="275" r:id="rId10"/>
    <p:sldId id="281" r:id="rId11"/>
    <p:sldId id="280" r:id="rId12"/>
    <p:sldId id="284" r:id="rId13"/>
    <p:sldId id="283" r:id="rId14"/>
    <p:sldId id="282" r:id="rId15"/>
    <p:sldId id="285" r:id="rId16"/>
    <p:sldId id="286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8746" autoAdjust="0"/>
  </p:normalViewPr>
  <p:slideViewPr>
    <p:cSldViewPr>
      <p:cViewPr>
        <p:scale>
          <a:sx n="80" d="100"/>
          <a:sy n="80" d="100"/>
        </p:scale>
        <p:origin x="-1260" y="-75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B7B5F0-342F-4D9A-B1D6-F616D3B6FBA0}" type="datetimeFigureOut">
              <a:rPr lang="ru-RU" smtClean="0"/>
              <a:pPr/>
              <a:t>24.11.2021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7177C5-4E2A-419E-B256-534E0414F89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7177C5-4E2A-419E-B256-534E0414F895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CBB09-7799-4BA0-8048-E44B2D0B6783}" type="datetimeFigureOut">
              <a:rPr lang="ru-RU" smtClean="0"/>
              <a:pPr/>
              <a:t>24.11.2021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B65C1-288D-4442-B066-48D9F05014D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CBB09-7799-4BA0-8048-E44B2D0B6783}" type="datetimeFigureOut">
              <a:rPr lang="ru-RU" smtClean="0"/>
              <a:pPr/>
              <a:t>24.11.2021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B65C1-288D-4442-B066-48D9F05014D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CBB09-7799-4BA0-8048-E44B2D0B6783}" type="datetimeFigureOut">
              <a:rPr lang="ru-RU" smtClean="0"/>
              <a:pPr/>
              <a:t>24.11.2021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B65C1-288D-4442-B066-48D9F05014D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CBB09-7799-4BA0-8048-E44B2D0B6783}" type="datetimeFigureOut">
              <a:rPr lang="ru-RU" smtClean="0"/>
              <a:pPr/>
              <a:t>24.11.2021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B65C1-288D-4442-B066-48D9F05014D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CBB09-7799-4BA0-8048-E44B2D0B6783}" type="datetimeFigureOut">
              <a:rPr lang="ru-RU" smtClean="0"/>
              <a:pPr/>
              <a:t>24.11.2021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B65C1-288D-4442-B066-48D9F05014D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CBB09-7799-4BA0-8048-E44B2D0B6783}" type="datetimeFigureOut">
              <a:rPr lang="ru-RU" smtClean="0"/>
              <a:pPr/>
              <a:t>24.11.2021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B65C1-288D-4442-B066-48D9F05014D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CBB09-7799-4BA0-8048-E44B2D0B6783}" type="datetimeFigureOut">
              <a:rPr lang="ru-RU" smtClean="0"/>
              <a:pPr/>
              <a:t>24.11.2021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B65C1-288D-4442-B066-48D9F05014D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CBB09-7799-4BA0-8048-E44B2D0B6783}" type="datetimeFigureOut">
              <a:rPr lang="ru-RU" smtClean="0"/>
              <a:pPr/>
              <a:t>24.11.2021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B65C1-288D-4442-B066-48D9F05014D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CBB09-7799-4BA0-8048-E44B2D0B6783}" type="datetimeFigureOut">
              <a:rPr lang="ru-RU" smtClean="0"/>
              <a:pPr/>
              <a:t>24.11.2021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B65C1-288D-4442-B066-48D9F05014D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CBB09-7799-4BA0-8048-E44B2D0B6783}" type="datetimeFigureOut">
              <a:rPr lang="ru-RU" smtClean="0"/>
              <a:pPr/>
              <a:t>24.11.2021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B65C1-288D-4442-B066-48D9F05014D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CBB09-7799-4BA0-8048-E44B2D0B6783}" type="datetimeFigureOut">
              <a:rPr lang="ru-RU" smtClean="0"/>
              <a:pPr/>
              <a:t>24.11.2021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B65C1-288D-4442-B066-48D9F05014D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2CBB09-7799-4BA0-8048-E44B2D0B6783}" type="datetimeFigureOut">
              <a:rPr lang="ru-RU" smtClean="0"/>
              <a:pPr/>
              <a:t>24.11.2021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5B65C1-288D-4442-B066-48D9F05014D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277098" cy="6960916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123728" y="1052736"/>
            <a:ext cx="53578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3000364" y="4509120"/>
            <a:ext cx="557216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 smtClean="0">
                <a:solidFill>
                  <a:schemeClr val="tx2">
                    <a:lumMod val="75000"/>
                  </a:schemeClr>
                </a:solidFill>
                <a:latin typeface="Monotype Corsiva" pitchFamily="66" charset="0"/>
                <a:ea typeface="Dotum" pitchFamily="34" charset="-127"/>
                <a:cs typeface="FrankRuehl" pitchFamily="34" charset="-79"/>
              </a:rPr>
              <a:t>Из опыта работы учителя истории и обществознания</a:t>
            </a:r>
          </a:p>
          <a:p>
            <a:pPr algn="ctr"/>
            <a:r>
              <a:rPr lang="ru-RU" sz="1600" b="1" dirty="0" smtClean="0">
                <a:solidFill>
                  <a:schemeClr val="tx2">
                    <a:lumMod val="75000"/>
                  </a:schemeClr>
                </a:solidFill>
                <a:latin typeface="Monotype Corsiva" pitchFamily="66" charset="0"/>
                <a:ea typeface="Dotum" pitchFamily="34" charset="-127"/>
                <a:cs typeface="FrankRuehl" pitchFamily="34" charset="-79"/>
              </a:rPr>
              <a:t> МБОУ «Пожарская школа»</a:t>
            </a:r>
          </a:p>
          <a:p>
            <a:pPr algn="ctr"/>
            <a:r>
              <a:rPr lang="ru-RU" sz="1600" b="1" dirty="0" err="1" smtClean="0">
                <a:solidFill>
                  <a:schemeClr val="tx2">
                    <a:lumMod val="75000"/>
                  </a:schemeClr>
                </a:solidFill>
                <a:latin typeface="Monotype Corsiva" pitchFamily="66" charset="0"/>
                <a:ea typeface="Dotum" pitchFamily="34" charset="-127"/>
                <a:cs typeface="FrankRuehl" pitchFamily="34" charset="-79"/>
              </a:rPr>
              <a:t>БерестюкНатальи</a:t>
            </a:r>
            <a:r>
              <a:rPr lang="ru-RU" sz="1600" b="1" smtClean="0">
                <a:solidFill>
                  <a:schemeClr val="tx2">
                    <a:lumMod val="75000"/>
                  </a:schemeClr>
                </a:solidFill>
                <a:latin typeface="Monotype Corsiva" pitchFamily="66" charset="0"/>
                <a:ea typeface="Dotum" pitchFamily="34" charset="-127"/>
                <a:cs typeface="FrankRuehl" pitchFamily="34" charset="-79"/>
              </a:rPr>
              <a:t> </a:t>
            </a:r>
            <a:r>
              <a:rPr lang="ru-RU" sz="1600" b="1" smtClean="0">
                <a:solidFill>
                  <a:schemeClr val="tx2">
                    <a:lumMod val="75000"/>
                  </a:schemeClr>
                </a:solidFill>
                <a:latin typeface="Monotype Corsiva" pitchFamily="66" charset="0"/>
                <a:ea typeface="Dotum" pitchFamily="34" charset="-127"/>
                <a:cs typeface="FrankRuehl" pitchFamily="34" charset="-79"/>
              </a:rPr>
              <a:t>В</a:t>
            </a:r>
            <a:r>
              <a:rPr lang="ru-RU" sz="1600" b="1" smtClean="0">
                <a:solidFill>
                  <a:schemeClr val="tx2">
                    <a:lumMod val="75000"/>
                  </a:schemeClr>
                </a:solidFill>
                <a:latin typeface="Monotype Corsiva" pitchFamily="66" charset="0"/>
                <a:ea typeface="Dotum" pitchFamily="34" charset="-127"/>
                <a:cs typeface="FrankRuehl" pitchFamily="34" charset="-79"/>
              </a:rPr>
              <a:t>икторовны</a:t>
            </a:r>
          </a:p>
          <a:p>
            <a:pPr algn="ctr"/>
            <a:r>
              <a:rPr lang="ru-RU" sz="1600" b="1" smtClean="0">
                <a:solidFill>
                  <a:schemeClr val="tx2">
                    <a:lumMod val="75000"/>
                  </a:schemeClr>
                </a:solidFill>
                <a:latin typeface="Monotype Corsiva" pitchFamily="66" charset="0"/>
                <a:ea typeface="Dotum" pitchFamily="34" charset="-127"/>
                <a:cs typeface="FrankRuehl" pitchFamily="34" charset="-79"/>
              </a:rPr>
              <a:t>Муслядиновой</a:t>
            </a:r>
            <a:r>
              <a:rPr lang="ru-RU" sz="1600" b="1" dirty="0" smtClean="0">
                <a:solidFill>
                  <a:schemeClr val="tx2">
                    <a:lumMod val="75000"/>
                  </a:schemeClr>
                </a:solidFill>
                <a:latin typeface="Monotype Corsiva" pitchFamily="66" charset="0"/>
                <a:ea typeface="Dotum" pitchFamily="34" charset="-127"/>
                <a:cs typeface="FrankRuehl" pitchFamily="34" charset="-79"/>
              </a:rPr>
              <a:t> </a:t>
            </a:r>
            <a:r>
              <a:rPr lang="ru-RU" sz="1600" b="1" dirty="0" smtClean="0">
                <a:solidFill>
                  <a:schemeClr val="tx2">
                    <a:lumMod val="75000"/>
                  </a:schemeClr>
                </a:solidFill>
                <a:latin typeface="Monotype Corsiva" pitchFamily="66" charset="0"/>
                <a:ea typeface="Dotum" pitchFamily="34" charset="-127"/>
                <a:cs typeface="FrankRuehl" pitchFamily="34" charset="-79"/>
              </a:rPr>
              <a:t>Татьяны Викторовны</a:t>
            </a:r>
            <a:endParaRPr lang="ru-RU" sz="1600" b="1" dirty="0">
              <a:solidFill>
                <a:schemeClr val="tx2">
                  <a:lumMod val="75000"/>
                </a:schemeClr>
              </a:solidFill>
              <a:latin typeface="Monotype Corsiva" pitchFamily="66" charset="0"/>
              <a:ea typeface="Dotum" pitchFamily="34" charset="-127"/>
              <a:cs typeface="FrankRuehl" pitchFamily="34" charset="-79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428992" y="5500702"/>
            <a:ext cx="25717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2021 год</a:t>
            </a:r>
            <a:endParaRPr lang="ru-RU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619672" y="1340768"/>
            <a:ext cx="6624736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dirty="0" smtClean="0">
                <a:solidFill>
                  <a:srgbClr val="C00000"/>
                </a:solidFill>
              </a:rPr>
              <a:t>Направления и формы работы по патриотическому воспитанию на уроках истории.</a:t>
            </a:r>
            <a:endParaRPr lang="ru-RU" sz="40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827584" y="764704"/>
            <a:ext cx="7488832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dirty="0" smtClean="0">
                <a:solidFill>
                  <a:schemeClr val="accent2">
                    <a:lumMod val="75000"/>
                  </a:schemeClr>
                </a:solidFill>
              </a:rPr>
              <a:t>Пальчиковая гимнастика </a:t>
            </a:r>
            <a:r>
              <a:rPr lang="ru-RU" sz="3600" i="1" dirty="0" smtClean="0">
                <a:solidFill>
                  <a:schemeClr val="accent2">
                    <a:lumMod val="75000"/>
                  </a:schemeClr>
                </a:solidFill>
              </a:rPr>
              <a:t>«Москва»</a:t>
            </a:r>
            <a:endParaRPr lang="ru-RU" sz="3600" dirty="0" smtClean="0">
              <a:solidFill>
                <a:schemeClr val="accent2">
                  <a:lumMod val="75000"/>
                </a:schemeClr>
              </a:solidFill>
            </a:endParaRPr>
          </a:p>
          <a:p>
            <a:endParaRPr lang="ru-RU" sz="2400" dirty="0" smtClean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</a:rPr>
              <a:t>Город </a:t>
            </a:r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</a:rPr>
              <a:t>чудный, город древний </a:t>
            </a:r>
            <a:r>
              <a:rPr lang="ru-RU" sz="2400" i="1" dirty="0" smtClean="0">
                <a:solidFill>
                  <a:schemeClr val="accent2">
                    <a:lumMod val="75000"/>
                  </a:schemeClr>
                </a:solidFill>
              </a:rPr>
              <a:t>(хлопок и кулачок)</a:t>
            </a:r>
            <a:endParaRPr lang="ru-RU" sz="2400" dirty="0" smtClean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</a:rPr>
              <a:t>Ты вместил в свои концы…. </a:t>
            </a:r>
            <a:r>
              <a:rPr lang="ru-RU" sz="2400" i="1" dirty="0" smtClean="0">
                <a:solidFill>
                  <a:schemeClr val="accent2">
                    <a:lumMod val="75000"/>
                  </a:schemeClr>
                </a:solidFill>
              </a:rPr>
              <a:t>(хлопок и кулачок)</a:t>
            </a:r>
            <a:endParaRPr lang="ru-RU" sz="2400" dirty="0" smtClean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</a:rPr>
              <a:t>И посады и деревни, </a:t>
            </a:r>
            <a:r>
              <a:rPr lang="ru-RU" sz="2400" i="1" dirty="0" smtClean="0">
                <a:solidFill>
                  <a:schemeClr val="accent2">
                    <a:lumMod val="75000"/>
                  </a:schemeClr>
                </a:solidFill>
              </a:rPr>
              <a:t>(по очереди сгибать пальцы)</a:t>
            </a:r>
            <a:endParaRPr lang="ru-RU" sz="2400" dirty="0" smtClean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</a:rPr>
              <a:t>И палаты и дворцы.</a:t>
            </a:r>
          </a:p>
          <a:p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</a:rPr>
              <a:t>На твоих церквях старинных,</a:t>
            </a:r>
          </a:p>
          <a:p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</a:rPr>
              <a:t>Вырастали дерева.</a:t>
            </a:r>
          </a:p>
          <a:p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</a:rPr>
              <a:t>Глаз не схватит улиц длинных,</a:t>
            </a:r>
          </a:p>
          <a:p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</a:rPr>
              <a:t>Это матушка Москва </a:t>
            </a:r>
            <a:r>
              <a:rPr lang="ru-RU" sz="2400" i="1" dirty="0" smtClean="0">
                <a:solidFill>
                  <a:schemeClr val="accent2">
                    <a:lumMod val="75000"/>
                  </a:schemeClr>
                </a:solidFill>
              </a:rPr>
              <a:t>(разогнуть пальцы)</a:t>
            </a:r>
            <a:endParaRPr lang="ru-RU" sz="2400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539552" y="764704"/>
            <a:ext cx="770485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</a:rPr>
              <a:t>Методика использования сатирических рисунков на уроках истории</a:t>
            </a:r>
            <a:endParaRPr lang="ru-RU" sz="3200" b="1" dirty="0">
              <a:solidFill>
                <a:srgbClr val="C0000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827584" y="1720840"/>
            <a:ext cx="7848872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</a:rPr>
              <a:t>Учеными доказано, что человек запоминает более 80 процентов информации визуально</a:t>
            </a:r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</a:rPr>
              <a:t>.</a:t>
            </a:r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</a:rPr>
              <a:t> Одним из способов привлечь </a:t>
            </a:r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</a:rPr>
              <a:t>внимание </a:t>
            </a:r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</a:rPr>
              <a:t>ребенка является применение наглядности на уроках. Наглядность применяется и как средство познания нового, и для иллюстрации мысли, и для развития наблюдательности, и для лучшего запоминания материала. Но чтобы ученик запомнил информацию, педагог должен учитывать возрастные особенности ребенка</a:t>
            </a:r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</a:rPr>
              <a:t>. </a:t>
            </a:r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</a:rPr>
              <a:t>Одним из </a:t>
            </a:r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</a:rPr>
              <a:t>средств наглядности </a:t>
            </a:r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</a:rPr>
              <a:t>является карикатура. Для нее характерна остро выраженная идея. Она доступна и художественно выразительна, поэтому легко воспринимается обучаемыми.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).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51520" y="0"/>
            <a:ext cx="8784976" cy="6858000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899592" y="764705"/>
            <a:ext cx="727280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rgbClr val="C00000"/>
                </a:solidFill>
              </a:rPr>
              <a:t>Данная карикатура посвящена нападению Гитлера на </a:t>
            </a:r>
            <a:r>
              <a:rPr lang="ru-RU" dirty="0" smtClean="0">
                <a:solidFill>
                  <a:srgbClr val="C00000"/>
                </a:solidFill>
              </a:rPr>
              <a:t>СССР  </a:t>
            </a:r>
            <a:r>
              <a:rPr lang="ru-RU" dirty="0" smtClean="0">
                <a:solidFill>
                  <a:srgbClr val="C00000"/>
                </a:solidFill>
              </a:rPr>
              <a:t>и нарушению советско-германского пакта о ненападении, то есть началу Великой Отечественной войны</a:t>
            </a:r>
            <a:endParaRPr lang="ru-RU" dirty="0"/>
          </a:p>
        </p:txBody>
      </p:sp>
      <p:pic>
        <p:nvPicPr>
          <p:cNvPr id="6" name="Содержимое 3" descr="https://hist-ege.sdamgia.ru/get_file?id=7833"/>
          <p:cNvPicPr>
            <a:picLocks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15816" y="1772817"/>
            <a:ext cx="3528392" cy="42795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674843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683568" y="764704"/>
            <a:ext cx="7992888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rgbClr val="C00000"/>
                </a:solidFill>
              </a:rPr>
              <a:t>Плакат посвящен мюнхенскому сговору, конференции на которой руководители Англии и Франции согласились с захватом Гитлером Чехословакии в 1938 г. Это повлияло на смену внешнеполитического курса СССР, так как стало ясно, что создать систему коллективной безопасности в Европе не удастся.</a:t>
            </a:r>
            <a:endParaRPr lang="ru-RU" dirty="0">
              <a:solidFill>
                <a:srgbClr val="C00000"/>
              </a:solidFill>
            </a:endParaRPr>
          </a:p>
        </p:txBody>
      </p:sp>
      <p:pic>
        <p:nvPicPr>
          <p:cNvPr id="9" name="Рисунок 8" descr="https://hist-ege.sdamgia.ru/get_file?id=8410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55776" y="2564904"/>
            <a:ext cx="4766840" cy="35318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899592" y="836712"/>
            <a:ext cx="732656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dirty="0" smtClean="0">
                <a:solidFill>
                  <a:srgbClr val="C00000"/>
                </a:solidFill>
              </a:rPr>
              <a:t>В своей практике я часто использую активные формы учебных </a:t>
            </a:r>
            <a:r>
              <a:rPr lang="ru-RU" sz="3600" dirty="0" smtClean="0">
                <a:solidFill>
                  <a:srgbClr val="C00000"/>
                </a:solidFill>
              </a:rPr>
              <a:t>занятий</a:t>
            </a:r>
            <a:endParaRPr lang="ru-RU" sz="3600" dirty="0">
              <a:solidFill>
                <a:srgbClr val="C0000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755576" y="2204864"/>
            <a:ext cx="36004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i="1" dirty="0" smtClean="0">
                <a:solidFill>
                  <a:schemeClr val="accent2">
                    <a:lumMod val="75000"/>
                  </a:schemeClr>
                </a:solidFill>
              </a:rPr>
              <a:t>Анализ конкретных ситуаций (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 </a:t>
            </a:r>
            <a:r>
              <a:rPr lang="ru-RU" b="1" i="1" dirty="0" err="1" smtClean="0">
                <a:solidFill>
                  <a:schemeClr val="accent2">
                    <a:lumMod val="75000"/>
                  </a:schemeClr>
                </a:solidFill>
              </a:rPr>
              <a:t>case</a:t>
            </a:r>
            <a:r>
              <a:rPr lang="ru-RU" b="1" i="1" dirty="0" smtClean="0">
                <a:solidFill>
                  <a:schemeClr val="accent2">
                    <a:lumMod val="75000"/>
                  </a:schemeClr>
                </a:solidFill>
              </a:rPr>
              <a:t>-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 </a:t>
            </a:r>
            <a:r>
              <a:rPr lang="ru-RU" b="1" i="1" dirty="0" err="1" smtClean="0">
                <a:solidFill>
                  <a:schemeClr val="accent2">
                    <a:lumMod val="75000"/>
                  </a:schemeClr>
                </a:solidFill>
              </a:rPr>
              <a:t>study</a:t>
            </a:r>
            <a:r>
              <a:rPr lang="ru-RU" b="1" i="1" dirty="0" smtClean="0">
                <a:solidFill>
                  <a:schemeClr val="accent2">
                    <a:lumMod val="75000"/>
                  </a:schemeClr>
                </a:solidFill>
              </a:rPr>
              <a:t>)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 </a:t>
            </a:r>
            <a:r>
              <a:rPr lang="ru-RU" i="1" dirty="0" smtClean="0">
                <a:solidFill>
                  <a:schemeClr val="accent2">
                    <a:lumMod val="75000"/>
                  </a:schemeClr>
                </a:solidFill>
              </a:rPr>
              <a:t>— 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один из наиболее эффективных и распространенных методов организации активной познавательной деятельности обучающихся. Метод анализа конкретных ситуаций развивает способность к анализу нерафинированных жизненных и производственных задач. Сталкиваясь с конкретной ситуацией, обучаемый должен определить: есть ли в ней проблема, в чем она состоит, определить свое отно</a:t>
            </a:r>
            <a:r>
              <a:rPr lang="ru-RU" dirty="0" smtClean="0">
                <a:solidFill>
                  <a:srgbClr val="C00000"/>
                </a:solidFill>
              </a:rPr>
              <a:t>шение к ситуации.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499992" y="1988841"/>
            <a:ext cx="360040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i="1" dirty="0" smtClean="0">
                <a:solidFill>
                  <a:schemeClr val="accent2">
                    <a:lumMod val="75000"/>
                  </a:schemeClr>
                </a:solidFill>
              </a:rPr>
              <a:t>Разыгрывание ролей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 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— игровой метод активного обучения, характеризующийся следующими основными признаками:</a:t>
            </a:r>
          </a:p>
          <a:p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• наличие задачи и проблемы и распределение ролей между участниками их решения. Например, с помощью метода разыгрывания ролей может быть имитировано производственное совещание;</a:t>
            </a:r>
          </a:p>
          <a:p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• взаимодействие участников игрового занятия, обычно посредством проведения дискуссии. Каждый из участников может в процессе обсуждения соглашаться или не соглашатьс</a:t>
            </a:r>
            <a:r>
              <a:rPr lang="ru-RU" dirty="0" smtClean="0">
                <a:solidFill>
                  <a:srgbClr val="C00000"/>
                </a:solidFill>
              </a:rPr>
              <a:t>я с мнением других участников</a:t>
            </a:r>
            <a:r>
              <a:rPr lang="ru-RU" dirty="0" smtClean="0"/>
              <a:t>;</a:t>
            </a:r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036496" cy="6669360"/>
          </a:xfrm>
          <a:prstGeom prst="rect">
            <a:avLst/>
          </a:prstGeom>
        </p:spPr>
      </p:pic>
      <p:pic>
        <p:nvPicPr>
          <p:cNvPr id="5" name="Содержимое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7504" y="188640"/>
            <a:ext cx="9036496" cy="6669360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1763689" y="620688"/>
            <a:ext cx="504056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cap="all" dirty="0" smtClean="0">
                <a:ln w="0"/>
                <a:solidFill>
                  <a:schemeClr val="accent2">
                    <a:lumMod val="75000"/>
                  </a:schemeClr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ea typeface="NSimSun" pitchFamily="49" charset="-122"/>
                <a:cs typeface="Times New Roman" pitchFamily="18" charset="0"/>
              </a:rPr>
              <a:t>Виды уроков.</a:t>
            </a:r>
            <a:endParaRPr lang="ru-RU" sz="2800" b="1" cap="all" dirty="0">
              <a:ln w="0"/>
              <a:solidFill>
                <a:schemeClr val="accent2">
                  <a:lumMod val="75000"/>
                </a:schemeClr>
              </a:solidFill>
              <a:effectLst>
                <a:reflection blurRad="12700" stA="50000" endPos="50000" dist="5000" dir="5400000" sy="-100000" rotWithShape="0"/>
              </a:effectLst>
              <a:latin typeface="Times New Roman" pitchFamily="18" charset="0"/>
              <a:ea typeface="NSimSun" pitchFamily="49" charset="-122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971600" y="1556792"/>
            <a:ext cx="712879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  <a:buClr>
                <a:srgbClr val="0000FF"/>
              </a:buClr>
              <a:buSzPct val="150000"/>
            </a:pPr>
            <a:r>
              <a:rPr lang="ru-RU" sz="2400" b="1" i="1" dirty="0" smtClean="0">
                <a:solidFill>
                  <a:srgbClr val="990033"/>
                </a:solidFill>
                <a:latin typeface="Times New Roman" pitchFamily="18" charset="0"/>
                <a:cs typeface="Times New Roman" pitchFamily="18" charset="0"/>
              </a:rPr>
              <a:t>Спор с летописью</a:t>
            </a:r>
          </a:p>
          <a:p>
            <a:pPr algn="ctr">
              <a:lnSpc>
                <a:spcPct val="80000"/>
              </a:lnSpc>
              <a:buClr>
                <a:srgbClr val="0000FF"/>
              </a:buClr>
              <a:buSzPct val="150000"/>
            </a:pPr>
            <a:r>
              <a:rPr lang="ru-RU" sz="2400" b="1" i="1" dirty="0" smtClean="0">
                <a:solidFill>
                  <a:srgbClr val="990033"/>
                </a:solidFill>
                <a:latin typeface="Times New Roman" pitchFamily="18" charset="0"/>
                <a:cs typeface="Times New Roman" pitchFamily="18" charset="0"/>
              </a:rPr>
              <a:t>Исторический портрет</a:t>
            </a:r>
          </a:p>
          <a:p>
            <a:pPr algn="ctr">
              <a:lnSpc>
                <a:spcPct val="80000"/>
              </a:lnSpc>
              <a:buClr>
                <a:srgbClr val="0000FF"/>
              </a:buClr>
              <a:buSzPct val="150000"/>
            </a:pPr>
            <a:r>
              <a:rPr lang="ru-RU" sz="2400" b="1" i="1" dirty="0" smtClean="0">
                <a:solidFill>
                  <a:srgbClr val="990033"/>
                </a:solidFill>
                <a:latin typeface="Times New Roman" pitchFamily="18" charset="0"/>
                <a:cs typeface="Times New Roman" pitchFamily="18" charset="0"/>
              </a:rPr>
              <a:t>Урок – рыцарский турнир</a:t>
            </a:r>
          </a:p>
          <a:p>
            <a:pPr algn="ctr">
              <a:lnSpc>
                <a:spcPct val="80000"/>
              </a:lnSpc>
              <a:buClr>
                <a:srgbClr val="0000FF"/>
              </a:buClr>
              <a:buSzPct val="150000"/>
            </a:pPr>
            <a:r>
              <a:rPr lang="ru-RU" sz="2400" b="1" i="1" dirty="0" smtClean="0">
                <a:solidFill>
                  <a:srgbClr val="990033"/>
                </a:solidFill>
                <a:latin typeface="Times New Roman" pitchFamily="18" charset="0"/>
                <a:cs typeface="Times New Roman" pitchFamily="18" charset="0"/>
              </a:rPr>
              <a:t>Урок критического мышления</a:t>
            </a:r>
          </a:p>
          <a:p>
            <a:pPr algn="ctr">
              <a:lnSpc>
                <a:spcPct val="80000"/>
              </a:lnSpc>
              <a:buClr>
                <a:srgbClr val="0000FF"/>
              </a:buClr>
              <a:buSzPct val="150000"/>
            </a:pPr>
            <a:r>
              <a:rPr lang="ru-RU" sz="2400" b="1" i="1" dirty="0" smtClean="0">
                <a:solidFill>
                  <a:srgbClr val="990033"/>
                </a:solidFill>
                <a:latin typeface="Times New Roman" pitchFamily="18" charset="0"/>
                <a:cs typeface="Times New Roman" pitchFamily="18" charset="0"/>
              </a:rPr>
              <a:t>Урок разгадки тайны</a:t>
            </a:r>
          </a:p>
          <a:p>
            <a:pPr algn="ctr">
              <a:lnSpc>
                <a:spcPct val="80000"/>
              </a:lnSpc>
              <a:buClr>
                <a:srgbClr val="0000FF"/>
              </a:buClr>
              <a:buSzPct val="150000"/>
            </a:pPr>
            <a:r>
              <a:rPr lang="ru-RU" sz="2400" b="1" i="1" dirty="0" smtClean="0">
                <a:solidFill>
                  <a:srgbClr val="990033"/>
                </a:solidFill>
                <a:latin typeface="Times New Roman" pitchFamily="18" charset="0"/>
                <a:cs typeface="Times New Roman" pitchFamily="18" charset="0"/>
              </a:rPr>
              <a:t>Урок сравнительного анализа версий</a:t>
            </a:r>
          </a:p>
          <a:p>
            <a:pPr algn="ctr">
              <a:lnSpc>
                <a:spcPct val="80000"/>
              </a:lnSpc>
              <a:buClr>
                <a:srgbClr val="0000FF"/>
              </a:buClr>
              <a:buSzPct val="150000"/>
            </a:pPr>
            <a:r>
              <a:rPr lang="ru-RU" sz="2400" b="1" i="1" dirty="0" smtClean="0">
                <a:solidFill>
                  <a:srgbClr val="990033"/>
                </a:solidFill>
                <a:latin typeface="Times New Roman" pitchFamily="18" charset="0"/>
                <a:cs typeface="Times New Roman" pitchFamily="18" charset="0"/>
              </a:rPr>
              <a:t>Лабораторная работа</a:t>
            </a:r>
          </a:p>
          <a:p>
            <a:pPr algn="ctr">
              <a:lnSpc>
                <a:spcPct val="80000"/>
              </a:lnSpc>
              <a:buClr>
                <a:srgbClr val="0000FF"/>
              </a:buClr>
              <a:buSzPct val="150000"/>
            </a:pPr>
            <a:r>
              <a:rPr lang="ru-RU" sz="2400" b="1" i="1" dirty="0" smtClean="0">
                <a:solidFill>
                  <a:srgbClr val="990033"/>
                </a:solidFill>
                <a:latin typeface="Times New Roman" pitchFamily="18" charset="0"/>
                <a:cs typeface="Times New Roman" pitchFamily="18" charset="0"/>
              </a:rPr>
              <a:t>Урок - путешествие</a:t>
            </a:r>
          </a:p>
          <a:p>
            <a:pPr algn="ctr">
              <a:lnSpc>
                <a:spcPct val="80000"/>
              </a:lnSpc>
              <a:buClr>
                <a:srgbClr val="0000FF"/>
              </a:buClr>
              <a:buSzPct val="150000"/>
            </a:pPr>
            <a:r>
              <a:rPr lang="ru-RU" sz="2400" b="1" i="1" dirty="0" smtClean="0">
                <a:solidFill>
                  <a:srgbClr val="990033"/>
                </a:solidFill>
                <a:latin typeface="Times New Roman" pitchFamily="18" charset="0"/>
                <a:cs typeface="Times New Roman" pitchFamily="18" charset="0"/>
              </a:rPr>
              <a:t>Урок постановки и решения учебной задачи</a:t>
            </a:r>
          </a:p>
          <a:p>
            <a:pPr algn="ctr">
              <a:lnSpc>
                <a:spcPct val="80000"/>
              </a:lnSpc>
              <a:buClr>
                <a:srgbClr val="0000FF"/>
              </a:buClr>
              <a:buSzPct val="150000"/>
            </a:pPr>
            <a:r>
              <a:rPr lang="ru-RU" sz="2400" b="1" i="1" dirty="0" smtClean="0">
                <a:solidFill>
                  <a:srgbClr val="990033"/>
                </a:solidFill>
                <a:latin typeface="Times New Roman" pitchFamily="18" charset="0"/>
                <a:cs typeface="Times New Roman" pitchFamily="18" charset="0"/>
              </a:rPr>
              <a:t>Защита творческих проектов</a:t>
            </a:r>
          </a:p>
          <a:p>
            <a:pPr algn="ctr">
              <a:lnSpc>
                <a:spcPct val="80000"/>
              </a:lnSpc>
              <a:buClr>
                <a:srgbClr val="0000FF"/>
              </a:buClr>
              <a:buSzPct val="150000"/>
            </a:pPr>
            <a:r>
              <a:rPr lang="ru-RU" sz="2400" b="1" i="1" dirty="0" smtClean="0">
                <a:solidFill>
                  <a:srgbClr val="990033"/>
                </a:solidFill>
                <a:latin typeface="Times New Roman" pitchFamily="18" charset="0"/>
                <a:cs typeface="Times New Roman" pitchFamily="18" charset="0"/>
              </a:rPr>
              <a:t>Урок – суд</a:t>
            </a:r>
          </a:p>
          <a:p>
            <a:pPr algn="ctr">
              <a:lnSpc>
                <a:spcPct val="80000"/>
              </a:lnSpc>
              <a:buClr>
                <a:srgbClr val="0000FF"/>
              </a:buClr>
              <a:buSzPct val="150000"/>
            </a:pPr>
            <a:r>
              <a:rPr lang="ru-RU" sz="2400" b="1" i="1" dirty="0" smtClean="0">
                <a:solidFill>
                  <a:srgbClr val="990033"/>
                </a:solidFill>
                <a:latin typeface="Times New Roman" pitchFamily="18" charset="0"/>
                <a:cs typeface="Times New Roman" pitchFamily="18" charset="0"/>
              </a:rPr>
              <a:t>Конференция</a:t>
            </a:r>
          </a:p>
          <a:p>
            <a:pPr algn="ctr">
              <a:lnSpc>
                <a:spcPct val="80000"/>
              </a:lnSpc>
              <a:buClr>
                <a:srgbClr val="0000FF"/>
              </a:buClr>
              <a:buSzPct val="150000"/>
            </a:pPr>
            <a:r>
              <a:rPr lang="ru-RU" sz="2400" b="1" i="1" dirty="0" smtClean="0">
                <a:solidFill>
                  <a:srgbClr val="990033"/>
                </a:solidFill>
                <a:latin typeface="Times New Roman" pitchFamily="18" charset="0"/>
                <a:cs typeface="Times New Roman" pitchFamily="18" charset="0"/>
              </a:rPr>
              <a:t>Уроки соревновательного плана</a:t>
            </a:r>
          </a:p>
          <a:p>
            <a:pPr algn="ctr">
              <a:lnSpc>
                <a:spcPct val="80000"/>
              </a:lnSpc>
              <a:buClr>
                <a:srgbClr val="0000FF"/>
              </a:buClr>
              <a:buSzPct val="150000"/>
            </a:pPr>
            <a:r>
              <a:rPr lang="ru-RU" sz="2400" b="1" i="1" dirty="0" smtClean="0">
                <a:solidFill>
                  <a:srgbClr val="990033"/>
                </a:solidFill>
                <a:latin typeface="Times New Roman" pitchFamily="18" charset="0"/>
                <a:cs typeface="Times New Roman" pitchFamily="18" charset="0"/>
              </a:rPr>
              <a:t>Проблемный урок</a:t>
            </a:r>
          </a:p>
          <a:p>
            <a:pPr algn="ctr">
              <a:lnSpc>
                <a:spcPct val="80000"/>
              </a:lnSpc>
              <a:buClr>
                <a:srgbClr val="0000FF"/>
              </a:buClr>
              <a:buSzPct val="150000"/>
            </a:pPr>
            <a:r>
              <a:rPr lang="ru-RU" sz="2400" b="1" i="1" dirty="0" smtClean="0">
                <a:solidFill>
                  <a:srgbClr val="990033"/>
                </a:solidFill>
                <a:latin typeface="Times New Roman" pitchFamily="18" charset="0"/>
                <a:cs typeface="Times New Roman" pitchFamily="18" charset="0"/>
              </a:rPr>
              <a:t>Урок - коктейль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755577" y="1124744"/>
            <a:ext cx="7056783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5400" b="1" cap="all" dirty="0" smtClean="0">
                <a:ln w="0"/>
                <a:solidFill>
                  <a:srgbClr val="C0000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Спасибо за внимание!</a:t>
            </a:r>
            <a:endParaRPr lang="ru-RU" sz="5400" b="1" cap="all" dirty="0">
              <a:ln w="0"/>
              <a:solidFill>
                <a:srgbClr val="C00000"/>
              </a:solidFill>
              <a:effectLst>
                <a:reflection blurRad="12700" stA="50000" endPos="50000" dist="5000" dir="5400000" sy="-100000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683568" y="908720"/>
          <a:ext cx="7776863" cy="5443411"/>
        </p:xfrm>
        <a:graphic>
          <a:graphicData uri="http://schemas.openxmlformats.org/drawingml/2006/table">
            <a:tbl>
              <a:tblPr/>
              <a:tblGrid>
                <a:gridCol w="3888432"/>
                <a:gridCol w="3888431"/>
              </a:tblGrid>
              <a:tr h="518457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400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n-lt"/>
                          <a:ea typeface="Calibri"/>
                          <a:cs typeface="Times New Roman"/>
                        </a:rPr>
                        <a:t>Основными целями исторического и обществоведческого образования, заложенными в Федеральных государственных образовательных стандартах нового поколения, являются: "воспитание патриотизма, гражданственности, социальной ответственности,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400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Helvetica"/>
                          <a:ea typeface="Calibri"/>
                          <a:cs typeface="Times New Roman"/>
                        </a:rPr>
                        <a:t>уважения к истории и традициям нашей Родины". В содержании учебных дисциплин история, обществознание, история родного края заложены большие возможности для гражданского и патриотического воспитания школьников. </a:t>
                      </a:r>
                      <a:endParaRPr lang="ru-RU" sz="24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2497137" y="2022951"/>
          <a:ext cx="4149725" cy="3680460"/>
        </p:xfrm>
        <a:graphic>
          <a:graphicData uri="http://schemas.openxmlformats.org/drawingml/2006/table">
            <a:tbl>
              <a:tblPr/>
              <a:tblGrid>
                <a:gridCol w="1885950"/>
                <a:gridCol w="2263775"/>
              </a:tblGrid>
              <a:tr h="9620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Основными целями исторического и обществоведческого образования, заложенными в Федеральных государственных образовательных стандартах нового поколения, являются: "воспитание патриотизма, гражданственности, социальной ответственности, 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уважения к истории и традициям нашей </a:t>
                      </a:r>
                      <a:r>
                        <a:rPr lang="ru-RU" sz="1400" dirty="0" err="1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Родины,к</a:t>
                      </a:r>
                      <a:r>
                        <a:rPr lang="ru-RU" sz="14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 правам и свободам человека, демократическим ценностям современного общества". В содержании учебных дисциплин история, обществознание, история родного края заложены большие возможности для гражданского и патриотического воспитания школьников.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-102916"/>
            <a:ext cx="9277098" cy="6960916"/>
          </a:xfrm>
          <a:prstGeom prst="rect">
            <a:avLst/>
          </a:prstGeom>
        </p:spPr>
      </p:pic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755576" y="764704"/>
          <a:ext cx="7776863" cy="5366449"/>
        </p:xfrm>
        <a:graphic>
          <a:graphicData uri="http://schemas.openxmlformats.org/drawingml/2006/table">
            <a:tbl>
              <a:tblPr/>
              <a:tblGrid>
                <a:gridCol w="936104"/>
                <a:gridCol w="6840759"/>
              </a:tblGrid>
              <a:tr h="525658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20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800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Helvetica"/>
                          <a:ea typeface="Calibri"/>
                          <a:cs typeface="Times New Roman"/>
                        </a:rPr>
                        <a:t>На уроках истории особое значение приобретает воспитательный аспект, учителю необходимо сделать так, чтобы впечатления от событий прошлого вошли в духовный мир обучающихся. </a:t>
                      </a:r>
                      <a:r>
                        <a:rPr lang="ru-RU" sz="28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Helvetica"/>
                          <a:ea typeface="Calibri"/>
                          <a:cs typeface="Times New Roman"/>
                        </a:rPr>
                        <a:t>Ребята </a:t>
                      </a:r>
                      <a:r>
                        <a:rPr lang="ru-RU" sz="2800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Helvetica"/>
                          <a:ea typeface="Calibri"/>
                          <a:cs typeface="Times New Roman"/>
                        </a:rPr>
                        <a:t>просто обязаны на уроках истории учиться уважать достижения предшествующих поколений, преодолевать отстраненность и равнодушие  к изучаемым проблемам.</a:t>
                      </a:r>
                      <a:endParaRPr lang="ru-RU" sz="28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2497137" y="2667032"/>
          <a:ext cx="4149725" cy="2392299"/>
        </p:xfrm>
        <a:graphic>
          <a:graphicData uri="http://schemas.openxmlformats.org/drawingml/2006/table">
            <a:tbl>
              <a:tblPr/>
              <a:tblGrid>
                <a:gridCol w="1885950"/>
                <a:gridCol w="2263775"/>
              </a:tblGrid>
              <a:tr h="9620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50">
                          <a:solidFill>
                            <a:srgbClr val="333333"/>
                          </a:solidFill>
                          <a:latin typeface="Helvetica"/>
                          <a:ea typeface="Calibri"/>
                          <a:cs typeface="Times New Roman"/>
                        </a:rPr>
                        <a:t>На своих уроках я применяю все возможные методы и приемы, опираясь на богатое наследие прошлого, позитивное настоящее, помогая ребенку выбрать правильное видение того или иного вопроса. Подчас это занимает длительное время, но в этом и заключается весь смысл воспитательного процесса.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50" dirty="0">
                          <a:solidFill>
                            <a:srgbClr val="333333"/>
                          </a:solidFill>
                          <a:latin typeface="Helvetica"/>
                          <a:ea typeface="Calibri"/>
                          <a:cs typeface="Times New Roman"/>
                        </a:rPr>
                        <a:t>День ото дня, от урока к уроку мы вместе с детьми идем к намеченной цели. Они получают знания, а я не только обучаю, но и воспитываю, прививаю любовь к истории и не только России, но и к своей малой Родине</a:t>
                      </a:r>
                      <a:r>
                        <a:rPr lang="ru-RU" sz="1050" dirty="0">
                          <a:solidFill>
                            <a:srgbClr val="333333"/>
                          </a:solidFill>
                          <a:latin typeface="Calibri"/>
                          <a:ea typeface="Calibri"/>
                          <a:cs typeface="Times New Roman"/>
                        </a:rPr>
                        <a:t>. И в процессе обучения использую разнообразные  формы и методы работы. С  некоторыми хотела бы вас познакомить.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52400" y="152400"/>
            <a:ext cx="9277098" cy="6960916"/>
          </a:xfrm>
          <a:prstGeom prst="rect">
            <a:avLst/>
          </a:prstGeom>
        </p:spPr>
      </p:pic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755576" y="908720"/>
          <a:ext cx="7992887" cy="5864035"/>
        </p:xfrm>
        <a:graphic>
          <a:graphicData uri="http://schemas.openxmlformats.org/drawingml/2006/table">
            <a:tbl>
              <a:tblPr/>
              <a:tblGrid>
                <a:gridCol w="4032448"/>
                <a:gridCol w="3960439"/>
              </a:tblGrid>
              <a:tr h="554461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400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n-lt"/>
                          <a:ea typeface="Calibri"/>
                          <a:cs typeface="Times New Roman"/>
                        </a:rPr>
                        <a:t>На своих уроках я применяю все возможные методы и приемы, опираясь на богатое наследие прошлого, позитивное настоящее, помогая ребенку выбрать правильное видение того или иного вопроса. Подчас это занимает длительное время, но в этом и заключается весь смысл воспитательного процесса.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400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n-lt"/>
                          <a:ea typeface="Calibri"/>
                          <a:cs typeface="Times New Roman"/>
                        </a:rPr>
                        <a:t>День ото дня, от урока к уроку мы вместе с детьми идем к намеченной цели. Они получают знания, а я не только обучаю, но и воспитываю, прививаю любовь к истории </a:t>
                      </a:r>
                      <a:r>
                        <a:rPr lang="ru-RU" sz="24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n-lt"/>
                          <a:ea typeface="Calibri"/>
                          <a:cs typeface="Times New Roman"/>
                        </a:rPr>
                        <a:t>не </a:t>
                      </a:r>
                      <a:r>
                        <a:rPr lang="ru-RU" sz="2400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n-lt"/>
                          <a:ea typeface="Calibri"/>
                          <a:cs typeface="Times New Roman"/>
                        </a:rPr>
                        <a:t>только России, но и </a:t>
                      </a:r>
                      <a:r>
                        <a:rPr lang="ru-RU" sz="24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n-lt"/>
                          <a:ea typeface="Calibri"/>
                          <a:cs typeface="Times New Roman"/>
                        </a:rPr>
                        <a:t>своей </a:t>
                      </a:r>
                      <a:r>
                        <a:rPr lang="ru-RU" sz="2400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n-lt"/>
                          <a:ea typeface="Calibri"/>
                          <a:cs typeface="Times New Roman"/>
                        </a:rPr>
                        <a:t>малой </a:t>
                      </a:r>
                      <a:r>
                        <a:rPr lang="ru-RU" sz="24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n-lt"/>
                          <a:ea typeface="Calibri"/>
                          <a:cs typeface="Times New Roman"/>
                        </a:rPr>
                        <a:t>Родины. </a:t>
                      </a:r>
                      <a:r>
                        <a:rPr lang="ru-RU" sz="2400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n-lt"/>
                          <a:ea typeface="Calibri"/>
                          <a:cs typeface="Times New Roman"/>
                        </a:rPr>
                        <a:t>И в процессе обучения использую разнообразные  формы и методы работы. С  некоторыми </a:t>
                      </a:r>
                      <a:r>
                        <a:rPr lang="ru-RU" sz="24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n-lt"/>
                          <a:ea typeface="Calibri"/>
                          <a:cs typeface="Times New Roman"/>
                        </a:rPr>
                        <a:t>из них хотела </a:t>
                      </a:r>
                      <a:r>
                        <a:rPr lang="ru-RU" sz="2400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n-lt"/>
                          <a:ea typeface="Calibri"/>
                          <a:cs typeface="Times New Roman"/>
                        </a:rPr>
                        <a:t>бы вас познакомить.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1547664" y="836712"/>
            <a:ext cx="6408712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</a:rPr>
              <a:t>Решение </a:t>
            </a:r>
            <a:r>
              <a:rPr lang="ru-RU" sz="3200" b="1" dirty="0" smtClean="0">
                <a:solidFill>
                  <a:srgbClr val="C00000"/>
                </a:solidFill>
              </a:rPr>
              <a:t>кроссвордов </a:t>
            </a:r>
            <a:r>
              <a:rPr lang="ru-RU" sz="3200" b="1" dirty="0" smtClean="0">
                <a:solidFill>
                  <a:srgbClr val="C00000"/>
                </a:solidFill>
              </a:rPr>
              <a:t>как одна из форм организации работы с детьми по патриотическому воспитанию.</a:t>
            </a:r>
            <a:endParaRPr lang="ru-RU" sz="3200" b="1" dirty="0">
              <a:solidFill>
                <a:srgbClr val="C0000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899592" y="2828836"/>
            <a:ext cx="7128792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>
                <a:solidFill>
                  <a:schemeClr val="accent2">
                    <a:lumMod val="50000"/>
                  </a:schemeClr>
                </a:solidFill>
              </a:rPr>
              <a:t>Кроссворды – это самая распространённая детская игра со словами.</a:t>
            </a:r>
          </a:p>
          <a:p>
            <a:r>
              <a:rPr lang="ru-RU" sz="2800" dirty="0" smtClean="0">
                <a:solidFill>
                  <a:schemeClr val="accent2">
                    <a:lumMod val="50000"/>
                  </a:schemeClr>
                </a:solidFill>
              </a:rPr>
              <a:t>Разгадывание кроссвордов – занятие увлекательное и полезное. </a:t>
            </a:r>
            <a:r>
              <a:rPr lang="ru-RU" sz="2800" dirty="0" smtClean="0">
                <a:solidFill>
                  <a:schemeClr val="accent2">
                    <a:lumMod val="50000"/>
                  </a:schemeClr>
                </a:solidFill>
              </a:rPr>
              <a:t>Я создаю </a:t>
            </a:r>
            <a:r>
              <a:rPr lang="ru-RU" sz="2800" dirty="0" smtClean="0">
                <a:solidFill>
                  <a:schemeClr val="accent2">
                    <a:lumMod val="50000"/>
                  </a:schemeClr>
                </a:solidFill>
              </a:rPr>
              <a:t>тематические </a:t>
            </a:r>
            <a:r>
              <a:rPr lang="ru-RU" sz="2800" dirty="0" smtClean="0">
                <a:solidFill>
                  <a:schemeClr val="accent2">
                    <a:lumMod val="50000"/>
                  </a:schemeClr>
                </a:solidFill>
              </a:rPr>
              <a:t>кроссворды, которые способствуют развитию интереса к изучению истории нашего государства.</a:t>
            </a:r>
            <a:endParaRPr lang="ru-RU" sz="2800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755576" y="751344"/>
            <a:ext cx="3672408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u="sng" dirty="0" smtClean="0">
                <a:solidFill>
                  <a:schemeClr val="accent2">
                    <a:lumMod val="75000"/>
                  </a:schemeClr>
                </a:solidFill>
              </a:rPr>
              <a:t>По </a:t>
            </a:r>
            <a:r>
              <a:rPr lang="ru-RU" sz="1600" u="sng" dirty="0" smtClean="0">
                <a:solidFill>
                  <a:schemeClr val="accent2">
                    <a:lumMod val="75000"/>
                  </a:schemeClr>
                </a:solidFill>
              </a:rPr>
              <a:t>горизонтали:</a:t>
            </a:r>
            <a:endParaRPr lang="ru-RU" sz="1600" dirty="0" smtClean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ru-RU" sz="1600" dirty="0" smtClean="0">
                <a:solidFill>
                  <a:schemeClr val="accent2">
                    <a:lumMod val="75000"/>
                  </a:schemeClr>
                </a:solidFill>
              </a:rPr>
              <a:t>2- страна, в которой мы живем. (Россия)</a:t>
            </a:r>
          </a:p>
          <a:p>
            <a:r>
              <a:rPr lang="ru-RU" sz="1600" dirty="0" smtClean="0">
                <a:solidFill>
                  <a:schemeClr val="accent2">
                    <a:lumMod val="75000"/>
                  </a:schemeClr>
                </a:solidFill>
              </a:rPr>
              <a:t>4- человек, управляющий нашей страной. (Президент)</a:t>
            </a:r>
          </a:p>
          <a:p>
            <a:r>
              <a:rPr lang="ru-RU" sz="1600" dirty="0" smtClean="0">
                <a:solidFill>
                  <a:schemeClr val="accent2">
                    <a:lumMod val="75000"/>
                  </a:schemeClr>
                </a:solidFill>
              </a:rPr>
              <a:t>6- главные часы страны. (Куранты)</a:t>
            </a:r>
          </a:p>
          <a:p>
            <a:r>
              <a:rPr lang="ru-RU" sz="1600" dirty="0" smtClean="0">
                <a:solidFill>
                  <a:schemeClr val="accent2">
                    <a:lumMod val="75000"/>
                  </a:schemeClr>
                </a:solidFill>
              </a:rPr>
              <a:t>9- государственный символ России - трехцветное полотнище. (Флаг)</a:t>
            </a:r>
          </a:p>
          <a:p>
            <a:r>
              <a:rPr lang="ru-RU" sz="1600" dirty="0" smtClean="0">
                <a:solidFill>
                  <a:schemeClr val="accent2">
                    <a:lumMod val="75000"/>
                  </a:schemeClr>
                </a:solidFill>
              </a:rPr>
              <a:t>11- военная организация, охраняющая страну. (Армия)</a:t>
            </a:r>
          </a:p>
          <a:p>
            <a:r>
              <a:rPr lang="ru-RU" sz="1600" dirty="0" smtClean="0">
                <a:solidFill>
                  <a:schemeClr val="accent2">
                    <a:lumMod val="75000"/>
                  </a:schemeClr>
                </a:solidFill>
              </a:rPr>
              <a:t>12- столица Олимпиады 2014 года. (Сочи)</a:t>
            </a:r>
          </a:p>
          <a:p>
            <a:r>
              <a:rPr lang="ru-RU" sz="1600" dirty="0" smtClean="0">
                <a:solidFill>
                  <a:schemeClr val="accent2">
                    <a:lumMod val="75000"/>
                  </a:schemeClr>
                </a:solidFill>
              </a:rPr>
              <a:t>13- столица России (Москва)</a:t>
            </a:r>
          </a:p>
          <a:p>
            <a:r>
              <a:rPr lang="ru-RU" sz="1600" dirty="0" smtClean="0">
                <a:solidFill>
                  <a:schemeClr val="accent2">
                    <a:lumMod val="75000"/>
                  </a:schemeClr>
                </a:solidFill>
              </a:rPr>
              <a:t>14- русская расписная разборная деревянная игрушка. (Матрешка)</a:t>
            </a:r>
          </a:p>
          <a:p>
            <a:r>
              <a:rPr lang="ru-RU" sz="1600" dirty="0" smtClean="0">
                <a:solidFill>
                  <a:schemeClr val="accent2">
                    <a:lumMod val="75000"/>
                  </a:schemeClr>
                </a:solidFill>
              </a:rPr>
              <a:t>16- русский композитор, написавший балет "Щелкунчик". (Чайковский)</a:t>
            </a:r>
          </a:p>
          <a:p>
            <a:r>
              <a:rPr lang="ru-RU" sz="1600" dirty="0" smtClean="0">
                <a:solidFill>
                  <a:schemeClr val="accent2">
                    <a:lumMod val="75000"/>
                  </a:schemeClr>
                </a:solidFill>
              </a:rPr>
              <a:t>18- традиционный русский центр изготовления бело-синей керамики. (Гжель)</a:t>
            </a:r>
          </a:p>
          <a:p>
            <a:r>
              <a:rPr lang="ru-RU" sz="1600" dirty="0" smtClean="0">
                <a:solidFill>
                  <a:schemeClr val="accent2">
                    <a:lumMod val="75000"/>
                  </a:schemeClr>
                </a:solidFill>
              </a:rPr>
              <a:t>19- российские деньги. (Рубль)</a:t>
            </a:r>
            <a:endParaRPr lang="ru-RU" sz="16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644008" y="620688"/>
            <a:ext cx="3456384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u="sng" dirty="0" smtClean="0">
                <a:solidFill>
                  <a:schemeClr val="accent2">
                    <a:lumMod val="75000"/>
                  </a:schemeClr>
                </a:solidFill>
              </a:rPr>
              <a:t>По вертикали:</a:t>
            </a:r>
            <a:endParaRPr lang="ru-RU" dirty="0" smtClean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1- официальный государственный символ России с двуглавым орлом. (Герб)</a:t>
            </a:r>
          </a:p>
          <a:p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2- место, где родился человек. (Родина)</a:t>
            </a:r>
          </a:p>
          <a:p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3- человек, любящий свою страну. (Патриот)</a:t>
            </a:r>
          </a:p>
          <a:p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5- треугольный русский инструмент. (Балалайка)</a:t>
            </a:r>
          </a:p>
          <a:p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7- белоствольный символ природы России. (Береза)</a:t>
            </a:r>
          </a:p>
          <a:p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10- главная мелодия страны. (Гимн)</a:t>
            </a:r>
          </a:p>
          <a:p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15- древняя крепость, защищающая город от набегов врагов. (Кремль)</a:t>
            </a:r>
          </a:p>
          <a:p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16- ушастый герой Успенского, которого знает весь мир. (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</a:rPr>
              <a:t>Чебурашка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)</a:t>
            </a:r>
          </a:p>
          <a:p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17- великая русская река. (Волга)</a:t>
            </a:r>
            <a:endParaRPr lang="ru-RU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5" name="Рисунок 4" descr="https://nsportal.ru/sites/default/files/2019/01/04/scan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889248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1259632" y="1052737"/>
            <a:ext cx="6408712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dirty="0" smtClean="0">
                <a:solidFill>
                  <a:srgbClr val="C00000"/>
                </a:solidFill>
              </a:rPr>
              <a:t>Физкультминутки на уроке истории и обществознания</a:t>
            </a:r>
            <a:endParaRPr lang="ru-RU" sz="4000" dirty="0">
              <a:solidFill>
                <a:srgbClr val="C0000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899592" y="2420888"/>
            <a:ext cx="7056784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i="1" dirty="0" smtClean="0">
                <a:solidFill>
                  <a:schemeClr val="accent2">
                    <a:lumMod val="75000"/>
                  </a:schemeClr>
                </a:solidFill>
              </a:rPr>
              <a:t>Как </a:t>
            </a:r>
            <a:r>
              <a:rPr lang="ru-RU" sz="2400" i="1" dirty="0" smtClean="0">
                <a:solidFill>
                  <a:schemeClr val="accent2">
                    <a:lumMod val="75000"/>
                  </a:schemeClr>
                </a:solidFill>
              </a:rPr>
              <a:t>сделать так, чтобы </a:t>
            </a:r>
            <a:r>
              <a:rPr lang="ru-RU" sz="2400" i="1" dirty="0" smtClean="0">
                <a:solidFill>
                  <a:schemeClr val="accent2">
                    <a:lumMod val="75000"/>
                  </a:schemeClr>
                </a:solidFill>
              </a:rPr>
              <a:t>ребенок  </a:t>
            </a:r>
            <a:r>
              <a:rPr lang="ru-RU" sz="2400" i="1" dirty="0" smtClean="0">
                <a:solidFill>
                  <a:schemeClr val="accent2">
                    <a:lumMod val="75000"/>
                  </a:schemeClr>
                </a:solidFill>
              </a:rPr>
              <a:t>не делал физическую разминку просто, потому что надо, а наряду с этим получил и положительные эмоции. А ведь эмоциональная среда на </a:t>
            </a:r>
            <a:r>
              <a:rPr lang="ru-RU" sz="2400" i="1" dirty="0" smtClean="0">
                <a:solidFill>
                  <a:schemeClr val="accent2">
                    <a:lumMod val="75000"/>
                  </a:schemeClr>
                </a:solidFill>
              </a:rPr>
              <a:t>уроке тоже </a:t>
            </a:r>
            <a:r>
              <a:rPr lang="ru-RU" sz="2400" i="1" dirty="0" smtClean="0">
                <a:solidFill>
                  <a:schemeClr val="accent2">
                    <a:lumMod val="75000"/>
                  </a:schemeClr>
                </a:solidFill>
              </a:rPr>
              <a:t>важный компонент </a:t>
            </a:r>
            <a:r>
              <a:rPr lang="ru-RU" sz="2400" i="1" dirty="0" err="1" smtClean="0">
                <a:solidFill>
                  <a:schemeClr val="accent2">
                    <a:lumMod val="75000"/>
                  </a:schemeClr>
                </a:solidFill>
              </a:rPr>
              <a:t>здоровьесберегающих</a:t>
            </a:r>
            <a:r>
              <a:rPr lang="ru-RU" sz="2400" i="1" dirty="0" smtClean="0">
                <a:solidFill>
                  <a:schemeClr val="accent2">
                    <a:lumMod val="75000"/>
                  </a:schemeClr>
                </a:solidFill>
              </a:rPr>
              <a:t> технологий. Поэтому физкультминутка на уроке истории должна отличаться от физкультминутки на любом другом уроке. Необходимо сделать физкультминутку «исторической». Подобрать «свой» текст под каждую тему.</a:t>
            </a:r>
            <a:endParaRPr lang="ru-RU" sz="2400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971600" y="692695"/>
            <a:ext cx="6912768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i="1" dirty="0" smtClean="0">
                <a:solidFill>
                  <a:schemeClr val="accent2">
                    <a:lumMod val="75000"/>
                  </a:schemeClr>
                </a:solidFill>
              </a:rPr>
              <a:t>ПАЛЬЧИКОВАЯ ГИМНАСТИКА</a:t>
            </a:r>
            <a:endParaRPr lang="ru-RU" dirty="0" smtClean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ru-RU" b="1" i="1" dirty="0" smtClean="0">
                <a:solidFill>
                  <a:schemeClr val="accent2">
                    <a:lumMod val="75000"/>
                  </a:schemeClr>
                </a:solidFill>
              </a:rPr>
              <a:t>(тема «Россия – наша Родина»)</a:t>
            </a:r>
            <a:endParaRPr lang="ru-RU" dirty="0" smtClean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ru-RU" b="1" i="1" dirty="0" smtClean="0">
                <a:solidFill>
                  <a:schemeClr val="accent2">
                    <a:lumMod val="75000"/>
                  </a:schemeClr>
                </a:solidFill>
              </a:rPr>
              <a:t>***</a:t>
            </a:r>
            <a:endParaRPr lang="ru-RU" dirty="0" smtClean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Город чудный, город древний,</a:t>
            </a:r>
            <a:endParaRPr lang="ru-RU" dirty="0" smtClean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Ты вместил в свои концы</a:t>
            </a:r>
            <a:endParaRPr lang="ru-RU" dirty="0" smtClean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ru-RU" i="1" dirty="0" smtClean="0">
                <a:solidFill>
                  <a:schemeClr val="accent2">
                    <a:lumMod val="75000"/>
                  </a:schemeClr>
                </a:solidFill>
              </a:rPr>
              <a:t>(хлопок, кулачок)</a:t>
            </a:r>
            <a:endParaRPr lang="ru-RU" dirty="0" smtClean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И посады, и деревни,</a:t>
            </a:r>
            <a:endParaRPr lang="ru-RU" dirty="0" smtClean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И палаты, и дворцы…</a:t>
            </a:r>
            <a:endParaRPr lang="ru-RU" dirty="0" smtClean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На твоих церквах старинных</a:t>
            </a:r>
            <a:endParaRPr lang="ru-RU" dirty="0" smtClean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Вырастали дерева.</a:t>
            </a:r>
            <a:endParaRPr lang="ru-RU" dirty="0" smtClean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ru-RU" i="1" dirty="0" smtClean="0">
                <a:solidFill>
                  <a:schemeClr val="accent2">
                    <a:lumMod val="75000"/>
                  </a:schemeClr>
                </a:solidFill>
              </a:rPr>
              <a:t>(поочерёдно загибать пальчики)</a:t>
            </a:r>
            <a:endParaRPr lang="ru-RU" dirty="0" smtClean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Глаз не схватит улиц длинных…</a:t>
            </a:r>
            <a:endParaRPr lang="ru-RU" dirty="0" smtClean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Это матушка – Москва.</a:t>
            </a:r>
            <a:endParaRPr lang="ru-RU" dirty="0" smtClean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ru-RU" i="1" dirty="0" smtClean="0">
                <a:solidFill>
                  <a:schemeClr val="accent2">
                    <a:lumMod val="75000"/>
                  </a:schemeClr>
                </a:solidFill>
              </a:rPr>
              <a:t>(сгибать, разгибать пальчики)</a:t>
            </a:r>
            <a:endParaRPr lang="ru-RU" dirty="0" smtClean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Гимнастика для глаз</a:t>
            </a:r>
          </a:p>
          <a:p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«Флаг у нас прекрасный </a:t>
            </a:r>
            <a:r>
              <a:rPr lang="ru-RU" i="1" dirty="0" smtClean="0">
                <a:solidFill>
                  <a:schemeClr val="accent2">
                    <a:lumMod val="75000"/>
                  </a:schemeClr>
                </a:solidFill>
              </a:rPr>
              <a:t>(рисуем глазами прямоугольник)</a:t>
            </a:r>
            <a:endParaRPr lang="ru-RU" dirty="0" smtClean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Белый, синий, красный. </a:t>
            </a:r>
            <a:r>
              <a:rPr lang="ru-RU" i="1" dirty="0" smtClean="0">
                <a:solidFill>
                  <a:schemeClr val="accent2">
                    <a:lumMod val="75000"/>
                  </a:schemeClr>
                </a:solidFill>
              </a:rPr>
              <a:t>(рисуем глазами зигзаг)</a:t>
            </a:r>
            <a:endParaRPr lang="ru-RU" dirty="0" smtClean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Белый – мир и чистота, </a:t>
            </a:r>
            <a:r>
              <a:rPr lang="ru-RU" i="1" dirty="0" smtClean="0">
                <a:solidFill>
                  <a:schemeClr val="accent2">
                    <a:lumMod val="75000"/>
                  </a:schemeClr>
                </a:solidFill>
              </a:rPr>
              <a:t>(рисуем глазами овал на потолке)</a:t>
            </a:r>
            <a:endParaRPr lang="ru-RU" dirty="0" smtClean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Синий – верность, небеса, </a:t>
            </a:r>
            <a:r>
              <a:rPr lang="ru-RU" i="1" dirty="0" smtClean="0">
                <a:solidFill>
                  <a:schemeClr val="accent2">
                    <a:lumMod val="75000"/>
                  </a:schemeClr>
                </a:solidFill>
              </a:rPr>
              <a:t>(рисуем глазами овал по флагу)</a:t>
            </a:r>
            <a:endParaRPr lang="ru-RU" dirty="0" smtClean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Красный – мужество, отвага </a:t>
            </a:r>
            <a:r>
              <a:rPr lang="ru-RU" i="1" dirty="0" smtClean="0">
                <a:solidFill>
                  <a:schemeClr val="accent2">
                    <a:lumMod val="75000"/>
                  </a:schemeClr>
                </a:solidFill>
              </a:rPr>
              <a:t>(рисуем глазами овал по полу)</a:t>
            </a:r>
            <a:endParaRPr lang="ru-RU" dirty="0" smtClean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Вот цвета родного флага!» </a:t>
            </a:r>
            <a:r>
              <a:rPr lang="ru-RU" i="1" dirty="0" smtClean="0">
                <a:solidFill>
                  <a:schemeClr val="accent2">
                    <a:lumMod val="75000"/>
                  </a:schemeClr>
                </a:solidFill>
              </a:rPr>
              <a:t>(поморгать глазами)</a:t>
            </a:r>
            <a:endParaRPr lang="ru-RU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816</TotalTime>
  <Words>1025</Words>
  <Application>Microsoft Office PowerPoint</Application>
  <PresentationFormat>Экран (4:3)</PresentationFormat>
  <Paragraphs>100</Paragraphs>
  <Slides>16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admin</cp:lastModifiedBy>
  <cp:revision>63</cp:revision>
  <dcterms:created xsi:type="dcterms:W3CDTF">2015-10-23T13:13:10Z</dcterms:created>
  <dcterms:modified xsi:type="dcterms:W3CDTF">2021-11-24T19:25:01Z</dcterms:modified>
</cp:coreProperties>
</file>