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3328" r:id="rId3"/>
    <p:sldId id="3331" r:id="rId4"/>
    <p:sldId id="3329" r:id="rId5"/>
    <p:sldId id="257" r:id="rId6"/>
    <p:sldId id="3332" r:id="rId7"/>
    <p:sldId id="3334" r:id="rId8"/>
    <p:sldId id="3330" r:id="rId9"/>
    <p:sldId id="3335" r:id="rId10"/>
    <p:sldId id="3333" r:id="rId11"/>
    <p:sldId id="3336" r:id="rId12"/>
    <p:sldId id="3337" r:id="rId13"/>
    <p:sldId id="3338" r:id="rId14"/>
    <p:sldId id="3197" r:id="rId15"/>
  </p:sldIdLst>
  <p:sldSz cx="12192000" cy="6858000"/>
  <p:notesSz cx="6858000" cy="9144000"/>
  <p:embeddedFontLst>
    <p:embeddedFont>
      <p:font typeface="SimHei" panose="02010609060101010101" pitchFamily="49" charset="-122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Georgia" panose="02040502050405020303" pitchFamily="18" charset="0"/>
      <p:regular r:id="rId23"/>
      <p:bold r:id="rId24"/>
      <p:italic r:id="rId25"/>
      <p:boldItalic r:id="rId2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6773"/>
    <a:srgbClr val="4067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45" autoAdjust="0"/>
    <p:restoredTop sz="94834" autoAdjust="0"/>
  </p:normalViewPr>
  <p:slideViewPr>
    <p:cSldViewPr snapToGrid="0" showGuides="1">
      <p:cViewPr>
        <p:scale>
          <a:sx n="61" d="100"/>
          <a:sy n="61" d="100"/>
        </p:scale>
        <p:origin x="-7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3259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B7499-6455-4451-819C-12B4C9DE3C36}" type="datetimeFigureOut">
              <a:rPr lang="zh-CN" altLang="en-US" smtClean="0">
                <a:latin typeface="Calibri" panose="020F0502020204030204" pitchFamily="34" charset="0"/>
                <a:ea typeface="Calibri" panose="020F0502020204030204" pitchFamily="34" charset="0"/>
              </a:rPr>
              <a:t>2021/2/5</a:t>
            </a:fld>
            <a:endParaRPr lang="zh-CN" alt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67B39C-AED9-4162-B1B1-388A9BAAEF73}" type="slidenum">
              <a:rPr lang="zh-CN" altLang="en-US" smtClean="0">
                <a:latin typeface="Calibri" panose="020F0502020204030204" pitchFamily="34" charset="0"/>
                <a:ea typeface="Calibri" panose="020F0502020204030204" pitchFamily="34" charset="0"/>
              </a:rPr>
              <a:t>‹#›</a:t>
            </a:fld>
            <a:endParaRPr lang="zh-CN" alt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7987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fld id="{EB1E8144-1717-455B-8710-1072F1C69B3D}" type="datetimeFigureOut">
              <a:rPr lang="zh-CN" altLang="en-US" smtClean="0"/>
              <a:t>2021/2/5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fld id="{BD9C1411-A1CC-4AC7-881C-E2CC93D983CD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24886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Calibri" panose="020F0502020204030204" pitchFamily="34" charset="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Calibri" panose="020F0502020204030204" pitchFamily="34" charset="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Calibri" panose="020F0502020204030204" pitchFamily="34" charset="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Calibri" panose="020F0502020204030204" pitchFamily="34" charset="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Calibri" panose="020F0502020204030204" pitchFamily="34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1411-A1CC-4AC7-881C-E2CC93D983CD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9"/>
          <p:cNvSpPr>
            <a:spLocks noGrp="1"/>
          </p:cNvSpPr>
          <p:nvPr>
            <p:ph type="body" sz="quarter" idx="10" hasCustomPrompt="1"/>
          </p:nvPr>
        </p:nvSpPr>
        <p:spPr>
          <a:xfrm>
            <a:off x="2073614" y="2612158"/>
            <a:ext cx="1040670" cy="92333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buNone/>
              <a:defRPr lang="zh-CN" altLang="en-US" sz="6000" dirty="0" smtClean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altLang="zh-CN" dirty="0"/>
              <a:t>00</a:t>
            </a:r>
            <a:endParaRPr lang="zh-CN" altLang="en-US" dirty="0"/>
          </a:p>
        </p:txBody>
      </p:sp>
      <p:cxnSp>
        <p:nvCxnSpPr>
          <p:cNvPr id="16" name="直接连接符 15"/>
          <p:cNvCxnSpPr/>
          <p:nvPr userDrawn="1"/>
        </p:nvCxnSpPr>
        <p:spPr>
          <a:xfrm flipH="1">
            <a:off x="2720372" y="3535488"/>
            <a:ext cx="494937" cy="5231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占位符 9"/>
          <p:cNvSpPr>
            <a:spLocks noGrp="1"/>
          </p:cNvSpPr>
          <p:nvPr>
            <p:ph type="body" sz="quarter" idx="11" hasCustomPrompt="1"/>
          </p:nvPr>
        </p:nvSpPr>
        <p:spPr>
          <a:xfrm>
            <a:off x="3862067" y="3518101"/>
            <a:ext cx="6712209" cy="30476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ct val="150000"/>
              </a:lnSpc>
              <a:buNone/>
              <a:defRPr lang="zh-CN" altLang="en-US" sz="1050" spc="300" dirty="0" smtClean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altLang="zh-CN" dirty="0"/>
              <a:t>Please text your title here. Your content to play here.</a:t>
            </a:r>
          </a:p>
        </p:txBody>
      </p:sp>
      <p:sp>
        <p:nvSpPr>
          <p:cNvPr id="18" name="标题 12"/>
          <p:cNvSpPr>
            <a:spLocks noGrp="1"/>
          </p:cNvSpPr>
          <p:nvPr>
            <p:ph type="title" hasCustomPrompt="1"/>
          </p:nvPr>
        </p:nvSpPr>
        <p:spPr>
          <a:xfrm>
            <a:off x="3862067" y="2502956"/>
            <a:ext cx="6535286" cy="782431"/>
          </a:xfrm>
          <a:prstGeom prst="rect">
            <a:avLst/>
          </a:prstGeom>
        </p:spPr>
        <p:txBody>
          <a:bodyPr/>
          <a:lstStyle>
            <a:lvl1pPr algn="ctr">
              <a:defRPr sz="5500" spc="600"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r>
              <a:rPr lang="zh-CN" altLang="en-US" dirty="0"/>
              <a:t>在此输入标题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2"/>
          <p:cNvSpPr>
            <a:spLocks noGrp="1"/>
          </p:cNvSpPr>
          <p:nvPr>
            <p:ph type="title" hasCustomPrompt="1"/>
          </p:nvPr>
        </p:nvSpPr>
        <p:spPr>
          <a:xfrm>
            <a:off x="1929440" y="338289"/>
            <a:ext cx="8333120" cy="47632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800" b="1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r>
              <a:rPr lang="zh-CN" altLang="en-US" dirty="0"/>
              <a:t>标题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1673225" y="619760"/>
            <a:ext cx="778764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ru-RU" sz="4000" dirty="0">
                <a:blipFill dpi="0" rotWithShape="1">
                  <a:blip r:embed="rId2"/>
                  <a:srcRect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  <a:sym typeface="Arial" panose="020B0604020202020204" pitchFamily="34" charset="0"/>
              </a:rPr>
              <a:t>МБОУ «Первомайская школа»</a:t>
            </a:r>
          </a:p>
        </p:txBody>
      </p:sp>
      <p:cxnSp>
        <p:nvCxnSpPr>
          <p:cNvPr id="22" name="直接连接符 21"/>
          <p:cNvCxnSpPr/>
          <p:nvPr/>
        </p:nvCxnSpPr>
        <p:spPr>
          <a:xfrm>
            <a:off x="2441448" y="1737360"/>
            <a:ext cx="1271016" cy="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  <a:alpha val="12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  <a:alpha val="3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8190461" y="4257657"/>
            <a:ext cx="1271016" cy="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  <a:alpha val="12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  <a:alpha val="3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Текстовое поле 1"/>
          <p:cNvSpPr txBox="1"/>
          <p:nvPr/>
        </p:nvSpPr>
        <p:spPr>
          <a:xfrm>
            <a:off x="2313940" y="2459990"/>
            <a:ext cx="769747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en-US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Обществознание. Политика. Выбор позиции из списка (задание 13)</a:t>
            </a:r>
            <a:endParaRPr lang="en-US" altLang="en-US" sz="4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ea typeface="SimSun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7499985" y="5789930"/>
            <a:ext cx="3162935" cy="491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 sz="2600" b="1">
                <a:latin typeface="Times New Roman" panose="02020603050405020304" charset="0"/>
                <a:cs typeface="Times New Roman" panose="02020603050405020304" charset="0"/>
              </a:rPr>
              <a:t>        Медведева А.А.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949325" y="570865"/>
            <a:ext cx="10587990" cy="4939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/>
              <a:t>Из приведенных суждений о политическом лидерстве выберите верные и запишите в ответ цифры, под которыми они указаны.</a:t>
            </a:r>
          </a:p>
          <a:p>
            <a:endParaRPr lang="ru-RU" altLang="en-US"/>
          </a:p>
          <a:p>
            <a:endParaRPr lang="ru-RU" altLang="en-US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altLang="en-US" i="1"/>
              <a:t>Политическим лидером может стать только лидер партии.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altLang="en-US" i="1"/>
              <a:t>По способу легитимации власти различают легальный, традиционный и харизматический типы лидерства.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altLang="en-US" i="1"/>
              <a:t>К харизматическому типу политического лидерства можно отнести тех людей, которые наделены особыми, выдающимися по мнению других качествами.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altLang="en-US" i="1"/>
              <a:t>Политическое лидерство – это устойчивое, приоритетное и легитимное влияние лица, осуществляющего властные функции, на общество.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altLang="en-US" i="1"/>
              <a:t>При авторитарном подходе к лидерству лидер проявляет минимум участия в организации и управлении группой.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415" y="1336040"/>
            <a:ext cx="7915275" cy="5227955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225425" y="318770"/>
            <a:ext cx="1182624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en-US" sz="2600" b="1" i="1" u="sng">
                <a:latin typeface="Times New Roman" panose="02020603050405020304" charset="0"/>
                <a:cs typeface="Times New Roman" panose="02020603050405020304" charset="0"/>
              </a:rPr>
              <a:t>Легитимация</a:t>
            </a:r>
            <a:r>
              <a:rPr lang="ru-RU" altLang="en-US" sz="2600" b="1" i="1">
                <a:latin typeface="Times New Roman" panose="02020603050405020304" charset="0"/>
                <a:cs typeface="Times New Roman" panose="02020603050405020304" charset="0"/>
              </a:rPr>
              <a:t> -правомерность возникновения  каких-либо действий, обеспечение признания  порядка осуществления политической власти в обществе.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778510" y="446405"/>
            <a:ext cx="10953750" cy="5569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en-US" sz="3200" b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Открытый банк заданий ФИПИ</a:t>
            </a:r>
          </a:p>
          <a:p>
            <a:r>
              <a:rPr lang="ru-RU" altLang="en-US"/>
              <a:t>Гражданин В. был избран губернатором области Z. Он уделяет большое внимание защите прав и свобод граждан, развитию институтов гражданского общества. Своё общение с окружающими он строит на принципе уважения чужого мнения.</a:t>
            </a:r>
          </a:p>
          <a:p>
            <a:endParaRPr lang="ru-RU" altLang="en-US"/>
          </a:p>
          <a:p>
            <a:r>
              <a:rPr lang="ru-RU" altLang="en-US" i="1"/>
              <a:t>Что из перечисленного характеризует тип политического лидерства, описанный в данной ситуации? Запишите цифры, под которыми указаны верные характеристики.</a:t>
            </a:r>
          </a:p>
          <a:p>
            <a:endParaRPr lang="ru-RU" altLang="en-US" i="1"/>
          </a:p>
          <a:p>
            <a:r>
              <a:rPr lang="ru-RU" altLang="en-US" i="1"/>
              <a:t>  	 1) 	общенациональный</a:t>
            </a:r>
          </a:p>
          <a:p>
            <a:endParaRPr lang="ru-RU" altLang="en-US" i="1"/>
          </a:p>
          <a:p>
            <a:r>
              <a:rPr lang="ru-RU" altLang="en-US" i="1"/>
              <a:t>  	 2) 	демократический</a:t>
            </a:r>
          </a:p>
          <a:p>
            <a:endParaRPr lang="ru-RU" altLang="en-US" i="1"/>
          </a:p>
          <a:p>
            <a:r>
              <a:rPr lang="ru-RU" altLang="en-US" i="1"/>
              <a:t>  	 3) 	традиционный</a:t>
            </a:r>
          </a:p>
          <a:p>
            <a:endParaRPr lang="ru-RU" altLang="en-US" i="1"/>
          </a:p>
          <a:p>
            <a:r>
              <a:rPr lang="ru-RU" altLang="en-US" i="1"/>
              <a:t>  	 4) 	рационально-легальный (легальный)</a:t>
            </a:r>
          </a:p>
          <a:p>
            <a:endParaRPr lang="ru-RU" altLang="en-US" i="1"/>
          </a:p>
          <a:p>
            <a:r>
              <a:rPr lang="ru-RU" altLang="en-US" i="1"/>
              <a:t>  	 5) 	региональный</a:t>
            </a:r>
          </a:p>
          <a:p>
            <a:endParaRPr lang="ru-RU" altLang="en-US" i="1"/>
          </a:p>
          <a:p>
            <a:r>
              <a:rPr lang="ru-RU" altLang="en-US" i="1"/>
              <a:t>  	 6) 	харизматический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1158875" y="449580"/>
            <a:ext cx="9702800" cy="5569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en-US" sz="3200" b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Открытый банк заданий ФИПИ</a:t>
            </a:r>
            <a:endParaRPr lang="ru-RU" altLang="en-US" sz="3200" b="1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ru-RU" altLang="en-US"/>
          </a:p>
          <a:p>
            <a:r>
              <a:rPr lang="ru-RU" altLang="en-US"/>
              <a:t>Выберите верные суждения о политических партиях и запишите цифры, под которыми они указаны.</a:t>
            </a:r>
          </a:p>
          <a:p>
            <a:endParaRPr lang="ru-RU" altLang="en-US"/>
          </a:p>
          <a:p>
            <a:r>
              <a:rPr lang="ru-RU" altLang="en-US"/>
              <a:t>  	 </a:t>
            </a:r>
            <a:r>
              <a:rPr lang="ru-RU" altLang="en-US" i="1"/>
              <a:t>1) 	Политическая партия выражает политически значимые интересы 		определённых социальных групп.</a:t>
            </a:r>
          </a:p>
          <a:p>
            <a:endParaRPr lang="ru-RU" altLang="en-US" i="1"/>
          </a:p>
          <a:p>
            <a:r>
              <a:rPr lang="ru-RU" altLang="en-US" i="1"/>
              <a:t>  	 2) 	Политические партии, в отличие от общественно-политических 		движений, не ставят перед собой задачу прихода к власти.</a:t>
            </a:r>
          </a:p>
          <a:p>
            <a:endParaRPr lang="ru-RU" altLang="en-US" i="1"/>
          </a:p>
          <a:p>
            <a:r>
              <a:rPr lang="ru-RU" altLang="en-US" i="1"/>
              <a:t>  	 3) 	Политическая партия имеет программу и устав и, как правило, 			состоит из партийного аппарата и рядовых членов.</a:t>
            </a:r>
          </a:p>
          <a:p>
            <a:endParaRPr lang="ru-RU" altLang="en-US" i="1"/>
          </a:p>
          <a:p>
            <a:r>
              <a:rPr lang="ru-RU" altLang="en-US" i="1"/>
              <a:t>  	 4) 	По методам борьбы за власть выделяют правящие и оппозиционные 		партии.</a:t>
            </a:r>
          </a:p>
          <a:p>
            <a:endParaRPr lang="ru-RU" altLang="en-US" i="1"/>
          </a:p>
          <a:p>
            <a:r>
              <a:rPr lang="ru-RU" altLang="en-US" i="1"/>
              <a:t>  	 5) 	Деятельность политических партий способствует рекрутированию 		политической элиты.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2787015" y="1032510"/>
            <a:ext cx="6915785" cy="2546985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altLang="en-US" sz="6000" b="1" i="1" spc="600" dirty="0">
                <a:latin typeface="Calibri" panose="020F0502020204030204" pitchFamily="34" charset="0"/>
                <a:ea typeface="Calibri" panose="020F0502020204030204" pitchFamily="34" charset="0"/>
                <a:cs typeface="+mj-cs"/>
                <a:sym typeface="Arial" panose="020B0604020202020204" pitchFamily="34" charset="0"/>
              </a:rPr>
              <a:t>Удачи и упорства  в подготовке к ЕГЭ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Текстовое поле 99"/>
          <p:cNvSpPr txBox="1"/>
          <p:nvPr/>
        </p:nvSpPr>
        <p:spPr>
          <a:xfrm>
            <a:off x="2011045" y="449580"/>
            <a:ext cx="8476615" cy="58159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indent="0" algn="just">
              <a:lnSpc>
                <a:spcPct val="150000"/>
              </a:lnSpc>
            </a:pPr>
            <a:r>
              <a:rPr lang="en-US" sz="2000" b="0">
                <a:latin typeface="Times New Roman" panose="02020603050405020304" charset="0"/>
                <a:cs typeface="Georgia" panose="02040502050405020303" charset="0"/>
              </a:rPr>
              <a:t>Тринадцатое задание ЕГЭ по обществознанию – первое из небольшой серии, относящейся к теме «Политика». В нем предложен перечень из 5-6 положений, откуда нужно выбрать те, которые соответствуют заданному условию – верных вариантов, как правило, бывает 2 или 3. Условие может быть как простым, так и развернутым – в виде характеристики государства или какого-либо явления.</a:t>
            </a:r>
          </a:p>
          <a:p>
            <a:pPr lvl="0" indent="0" algn="just">
              <a:lnSpc>
                <a:spcPct val="150000"/>
              </a:lnSpc>
            </a:pPr>
            <a:r>
              <a:rPr lang="en-US" sz="2000" b="0">
                <a:latin typeface="Times New Roman" panose="02020603050405020304" charset="0"/>
                <a:cs typeface="Georgia" panose="02040502050405020303" charset="0"/>
              </a:rPr>
              <a:t>Попавшийся вариант задания может быть связан с абсолютно любым аспектом темы – к примеру, в экзаменах прошлых лет встречались такие, как «нормативная подсистема политической системы общества» или «элементы системы сдержек и противовесов между ветвями власти». Поэтому, несмотря на то, что задание выглядит простым, для его верного выполнения необходимо 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charset="0"/>
                <a:cs typeface="Georgia" panose="02040502050405020303" charset="0"/>
              </a:rPr>
              <a:t>хорошо выучить теорию.</a:t>
            </a:r>
            <a:endParaRPr lang="en-US" altLang="en-US" sz="2800" b="1">
              <a:solidFill>
                <a:srgbClr val="FFFF00"/>
              </a:solidFill>
              <a:latin typeface="Times New Roman" panose="02020603050405020304" charset="0"/>
              <a:cs typeface="Georgia" panose="02040502050405020303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е поле 2"/>
          <p:cNvSpPr txBox="1"/>
          <p:nvPr/>
        </p:nvSpPr>
        <p:spPr>
          <a:xfrm>
            <a:off x="2543810" y="1323975"/>
            <a:ext cx="7392035" cy="4892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en-US" sz="2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Коды проверяемых элементов содержания (по кодификатору):</a:t>
            </a:r>
            <a:endParaRPr lang="ru-RU" altLang="en-US" sz="2600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ru-RU" altLang="en-US" sz="2600">
                <a:latin typeface="Times New Roman" panose="02020603050405020304" charset="0"/>
                <a:cs typeface="Times New Roman" panose="02020603050405020304" charset="0"/>
                <a:sym typeface="+mn-ea"/>
              </a:rPr>
              <a:t>4.1 Понятие власти</a:t>
            </a:r>
            <a:endParaRPr lang="ru-RU" altLang="en-US" sz="2600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ru-RU" altLang="en-US" sz="2600">
                <a:latin typeface="Times New Roman" panose="02020603050405020304" charset="0"/>
                <a:cs typeface="Times New Roman" panose="02020603050405020304" charset="0"/>
                <a:sym typeface="+mn-ea"/>
              </a:rPr>
              <a:t>4.2 Государство, его функции</a:t>
            </a:r>
            <a:endParaRPr lang="ru-RU" altLang="en-US" sz="2600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ru-RU" altLang="en-US" sz="2600">
                <a:latin typeface="Times New Roman" panose="02020603050405020304" charset="0"/>
                <a:cs typeface="Times New Roman" panose="02020603050405020304" charset="0"/>
                <a:sym typeface="+mn-ea"/>
              </a:rPr>
              <a:t>4.4 Типология политических режимов</a:t>
            </a:r>
            <a:endParaRPr lang="ru-RU" altLang="en-US" sz="2600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ru-RU" altLang="en-US" sz="2600">
                <a:latin typeface="Times New Roman" panose="02020603050405020304" charset="0"/>
                <a:cs typeface="Times New Roman" panose="02020603050405020304" charset="0"/>
                <a:sym typeface="+mn-ea"/>
              </a:rPr>
              <a:t>4.5 Демократия, её основные ценности и признаки</a:t>
            </a:r>
            <a:endParaRPr lang="ru-RU" altLang="en-US" sz="2600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ru-RU" altLang="en-US" sz="2600">
                <a:latin typeface="Times New Roman" panose="02020603050405020304" charset="0"/>
                <a:cs typeface="Times New Roman" panose="02020603050405020304" charset="0"/>
                <a:sym typeface="+mn-ea"/>
              </a:rPr>
              <a:t>4.6 Гражданское общество и государство</a:t>
            </a:r>
            <a:endParaRPr lang="ru-RU" altLang="en-US" sz="2600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ru-RU" altLang="en-US" sz="2600">
                <a:latin typeface="Times New Roman" panose="02020603050405020304" charset="0"/>
                <a:cs typeface="Times New Roman" panose="02020603050405020304" charset="0"/>
                <a:sym typeface="+mn-ea"/>
              </a:rPr>
              <a:t>4.7 Политическая элита</a:t>
            </a:r>
            <a:endParaRPr lang="ru-RU" altLang="en-US" sz="2600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ru-RU" altLang="en-US" sz="2600">
                <a:latin typeface="Times New Roman" panose="02020603050405020304" charset="0"/>
                <a:cs typeface="Times New Roman" panose="02020603050405020304" charset="0"/>
                <a:sym typeface="+mn-ea"/>
              </a:rPr>
              <a:t>4.8 Политические партии и движения</a:t>
            </a:r>
            <a:endParaRPr lang="ru-RU" altLang="en-US" sz="2600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ru-RU" altLang="en-US" sz="2600">
                <a:latin typeface="Times New Roman" panose="02020603050405020304" charset="0"/>
                <a:cs typeface="Times New Roman" panose="02020603050405020304" charset="0"/>
                <a:sym typeface="+mn-ea"/>
              </a:rPr>
              <a:t>4.9 Средства массовой информации в политической системе</a:t>
            </a:r>
            <a:endParaRPr lang="ru-RU" altLang="en-US" sz="2600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ru-RU" altLang="en-US" sz="2600">
                <a:latin typeface="Times New Roman" panose="02020603050405020304" charset="0"/>
                <a:cs typeface="Times New Roman" panose="02020603050405020304" charset="0"/>
                <a:sym typeface="+mn-ea"/>
              </a:rPr>
              <a:t>5 Право</a:t>
            </a:r>
            <a:endParaRPr lang="ru-RU" altLang="en-US" sz="26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Текстовое поле 99"/>
          <p:cNvSpPr txBox="1"/>
          <p:nvPr/>
        </p:nvSpPr>
        <p:spPr>
          <a:xfrm>
            <a:off x="2476500" y="1522730"/>
            <a:ext cx="7141210" cy="28917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2600" b="1">
                <a:latin typeface="Times New Roman" panose="02020603050405020304" charset="0"/>
                <a:cs typeface="Georgia" panose="02040502050405020303" charset="0"/>
              </a:rPr>
              <a:t>13 задание ЕГЭ по обществознанию относится к повышенному уровню сложности. В случае, если оно выполнено абсолютно правильно, ставится 2 балла, если же есть хотя бы одна ошибка – 1 балл, при наличии 2 и более ошибок – 0 баллов.</a:t>
            </a:r>
          </a:p>
          <a:p>
            <a:pPr indent="0" algn="just"/>
            <a:r>
              <a:rPr lang="ru-RU" altLang="en-US" sz="2600" b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На решение отводится примерно 7 минут;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2190115" y="2689225"/>
            <a:ext cx="3227705" cy="19380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Алгоритм выполнения задания</a:t>
            </a:r>
          </a:p>
        </p:txBody>
      </p:sp>
      <p:cxnSp>
        <p:nvCxnSpPr>
          <p:cNvPr id="29" name="直接连接符 28"/>
          <p:cNvCxnSpPr/>
          <p:nvPr/>
        </p:nvCxnSpPr>
        <p:spPr>
          <a:xfrm flipH="1">
            <a:off x="2720372" y="3535488"/>
            <a:ext cx="494937" cy="5231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圆角矩形 55"/>
          <p:cNvSpPr/>
          <p:nvPr/>
        </p:nvSpPr>
        <p:spPr bwMode="auto">
          <a:xfrm>
            <a:off x="5543334" y="1458945"/>
            <a:ext cx="516977" cy="533057"/>
          </a:xfrm>
          <a:prstGeom prst="ellipse">
            <a:avLst/>
          </a:prstGeom>
          <a:solidFill>
            <a:schemeClr val="tx1"/>
          </a:solidFill>
          <a:ln w="38100">
            <a:noFill/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1</a:t>
            </a:r>
            <a:endParaRPr lang="zh-CN" altLang="en-US" b="1" dirty="0"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351270" y="2525395"/>
            <a:ext cx="5565775" cy="82994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 algn="l">
              <a:defRPr/>
            </a:pPr>
            <a:r>
              <a:rPr lang="zh-CN" altLang="en-US" sz="2400" dirty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  <a:sym typeface="Arial" panose="020B0604020202020204" pitchFamily="34" charset="0"/>
              </a:rPr>
              <a:t>Проверяем каждый из вариантов на соответствие ус</a:t>
            </a:r>
            <a:r>
              <a:rPr lang="ru-RU" altLang="zh-CN" sz="2400" dirty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  <a:sym typeface="Arial" panose="020B0604020202020204" pitchFamily="34" charset="0"/>
              </a:rPr>
              <a:t>ловиям</a:t>
            </a:r>
            <a:r>
              <a:rPr lang="zh-CN" altLang="en-US" sz="2400" dirty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  <a:sym typeface="Arial" panose="020B0604020202020204" pitchFamily="34" charset="0"/>
              </a:rPr>
              <a:t>;</a:t>
            </a:r>
          </a:p>
        </p:txBody>
      </p:sp>
      <p:sp>
        <p:nvSpPr>
          <p:cNvPr id="33" name="圆角矩形 74"/>
          <p:cNvSpPr/>
          <p:nvPr/>
        </p:nvSpPr>
        <p:spPr bwMode="auto">
          <a:xfrm>
            <a:off x="5543334" y="2442882"/>
            <a:ext cx="516977" cy="533057"/>
          </a:xfrm>
          <a:prstGeom prst="ellipse">
            <a:avLst/>
          </a:prstGeom>
          <a:solidFill>
            <a:schemeClr val="tx1"/>
          </a:solidFill>
          <a:ln w="38100">
            <a:noFill/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2</a:t>
            </a:r>
            <a:endParaRPr lang="zh-CN" altLang="en-US" b="1" dirty="0"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351096" y="3510932"/>
            <a:ext cx="3923030" cy="46037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lvl="0" algn="l">
              <a:defRPr/>
            </a:pPr>
            <a:r>
              <a:rPr lang="zh-CN" altLang="en-US" sz="2400" dirty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  <a:sym typeface="Arial" panose="020B0604020202020204" pitchFamily="34" charset="0"/>
              </a:rPr>
              <a:t>Выбираем верные варианты;</a:t>
            </a:r>
          </a:p>
        </p:txBody>
      </p:sp>
      <p:sp>
        <p:nvSpPr>
          <p:cNvPr id="35" name="圆角矩形 100"/>
          <p:cNvSpPr/>
          <p:nvPr/>
        </p:nvSpPr>
        <p:spPr bwMode="auto">
          <a:xfrm>
            <a:off x="5543334" y="3428637"/>
            <a:ext cx="516977" cy="533057"/>
          </a:xfrm>
          <a:prstGeom prst="ellipse">
            <a:avLst/>
          </a:prstGeom>
          <a:solidFill>
            <a:schemeClr val="tx1"/>
          </a:solidFill>
          <a:ln w="38100">
            <a:noFill/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3</a:t>
            </a:r>
            <a:endParaRPr lang="zh-CN" altLang="en-US" b="1" dirty="0"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351096" y="4513747"/>
            <a:ext cx="2606040" cy="58356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lvl="0" algn="l">
              <a:defRPr/>
            </a:pPr>
            <a:r>
              <a:rPr lang="zh-CN" altLang="en-US" sz="2400" dirty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  <a:sym typeface="Arial" panose="020B0604020202020204" pitchFamily="34" charset="0"/>
              </a:rPr>
              <a:t>Записываем ответ</a:t>
            </a:r>
            <a:r>
              <a:rPr lang="zh-CN" altLang="en-US" sz="3200" dirty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  <a:sym typeface="Arial" panose="020B0604020202020204" pitchFamily="34" charset="0"/>
              </a:rPr>
              <a:t>.</a:t>
            </a:r>
          </a:p>
        </p:txBody>
      </p:sp>
      <p:sp>
        <p:nvSpPr>
          <p:cNvPr id="37" name="圆角矩形 106"/>
          <p:cNvSpPr/>
          <p:nvPr/>
        </p:nvSpPr>
        <p:spPr bwMode="auto">
          <a:xfrm>
            <a:off x="5543334" y="4431451"/>
            <a:ext cx="516977" cy="533057"/>
          </a:xfrm>
          <a:prstGeom prst="ellipse">
            <a:avLst/>
          </a:prstGeom>
          <a:solidFill>
            <a:schemeClr val="tx1"/>
          </a:solidFill>
          <a:ln w="38100">
            <a:noFill/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4</a:t>
            </a:r>
            <a:endParaRPr lang="zh-CN" altLang="en-US" b="1" dirty="0"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6351905" y="1590040"/>
            <a:ext cx="52755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Внимательно читаем условие задания и приведенные варианты;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 animBg="1"/>
      <p:bldP spid="32" grpId="0" bldLvl="0" animBg="1"/>
      <p:bldP spid="33" grpId="0" animBg="1"/>
      <p:bldP spid="34" grpId="0" bldLvl="0" animBg="1"/>
      <p:bldP spid="35" grpId="0" animBg="1"/>
      <p:bldP spid="36" grpId="0" bldLvl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655955" y="613410"/>
            <a:ext cx="11040745" cy="54927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/>
              <a:t>Из тех партий, которые набирают большинство голосов на парламентских выборах в стране Х, впоследствии формируется правительство. Найдите в списке черты, подтверждающие, что в стране Х действует пропорциональная система парламентских выборов, и запишите в ответ цифры, под которыми они указаны.</a:t>
            </a:r>
          </a:p>
          <a:p>
            <a:endParaRPr lang="ru-RU" altLang="en-US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altLang="en-US" i="1"/>
              <a:t>Количество мест, которые партия получает в парламенте, зависит от процента голосов, полученных ею на выборах.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altLang="en-US" i="1"/>
              <a:t>Партии, не прошедшие процентный барьер, не получают места в парламенте.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altLang="en-US" i="1"/>
              <a:t>Независимые, беспартийные кандидаты также имеют право выдвинуть свою кандидатуру на выборы.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altLang="en-US" i="1"/>
              <a:t>Для избрания необходимо получить большинство голосов, при получении меньшинства голосов мест в парламенте партия не получает.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altLang="en-US" i="1"/>
              <a:t>Возможно применение системы абсолютного или относительного большинства голосов.</a:t>
            </a:r>
          </a:p>
          <a:p>
            <a:pPr>
              <a:lnSpc>
                <a:spcPct val="150000"/>
              </a:lnSpc>
            </a:pPr>
            <a:endParaRPr lang="ru-RU" altLang="en-US"/>
          </a:p>
          <a:p>
            <a:endParaRPr lang="ru-RU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535" y="543560"/>
            <a:ext cx="7677785" cy="55473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е поле 2"/>
          <p:cNvSpPr txBox="1"/>
          <p:nvPr/>
        </p:nvSpPr>
        <p:spPr>
          <a:xfrm>
            <a:off x="998855" y="532765"/>
            <a:ext cx="10329545" cy="4939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/>
              <a:t>Выберите верные суждения об особенностях демократического политического режима и запишите цифры, под которыми они указаны.</a:t>
            </a:r>
          </a:p>
          <a:p>
            <a:endParaRPr lang="ru-RU" altLang="en-US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altLang="en-US" i="1">
                <a:sym typeface="+mn-ea"/>
              </a:rPr>
              <a:t>При демократическом режиме, в отличие от политических режимов других типов, существует право власти на легальное применение силы.</a:t>
            </a:r>
            <a:endParaRPr lang="ru-RU" altLang="en-US" i="1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altLang="en-US" i="1"/>
              <a:t>При демократическом режиме власть разделена на законодательную, исполнительную и судебную.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altLang="en-US" i="1"/>
              <a:t>При демократическом режиме деятельность оппозиционных партий запрещена.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altLang="en-US" i="1"/>
              <a:t>В отличие от политических режимов других типов, при демократическом режиме существует право власти на взимание налогов и сборов.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altLang="en-US" i="1">
                <a:sym typeface="+mn-ea"/>
              </a:rPr>
              <a:t>При демократическом режиме гласность является принципом организации и деятельности государственного аппарата.</a:t>
            </a:r>
            <a:endParaRPr lang="ru-RU" altLang="en-US" i="1"/>
          </a:p>
          <a:p>
            <a:pPr marL="342900" indent="-342900">
              <a:buAutoNum type="arabicPeriod"/>
            </a:pPr>
            <a:endParaRPr lang="ru-RU" altLang="en-US" i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img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990" y="454660"/>
            <a:ext cx="9670415" cy="617791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自定义 197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F2F2F2"/>
      </a:accent1>
      <a:accent2>
        <a:srgbClr val="FFFFFF"/>
      </a:accent2>
      <a:accent3>
        <a:srgbClr val="000000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tmh2sbj">
      <a:majorFont>
        <a:latin typeface="Arial"/>
        <a:ea typeface="SimHei"/>
        <a:cs typeface=""/>
      </a:majorFont>
      <a:minorFont>
        <a:latin typeface="Arial"/>
        <a:ea typeface="Sim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688</Words>
  <Application>Microsoft Office PowerPoint</Application>
  <PresentationFormat>Произвольный</PresentationFormat>
  <Paragraphs>80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SimSun</vt:lpstr>
      <vt:lpstr>SimHei</vt:lpstr>
      <vt:lpstr>幼圆</vt:lpstr>
      <vt:lpstr>Times New Roman</vt:lpstr>
      <vt:lpstr>Calibri</vt:lpstr>
      <vt:lpstr>Georgia</vt:lpstr>
      <vt:lpstr>Office 主题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>尘电</Manager>
  <Company>稻壳儿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陈</dc:creator>
  <dc:description>尘电</dc:description>
  <cp:lastModifiedBy>пр</cp:lastModifiedBy>
  <cp:revision>191</cp:revision>
  <dcterms:created xsi:type="dcterms:W3CDTF">2017-11-09T01:47:00Z</dcterms:created>
  <dcterms:modified xsi:type="dcterms:W3CDTF">2021-02-05T14:50:20Z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1049-11.2.0.9635</vt:lpwstr>
  </property>
</Properties>
</file>