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0" r:id="rId3"/>
    <p:sldId id="258" r:id="rId4"/>
    <p:sldId id="261" r:id="rId5"/>
    <p:sldId id="262" r:id="rId6"/>
    <p:sldId id="264" r:id="rId7"/>
    <p:sldId id="263" r:id="rId8"/>
    <p:sldId id="265" r:id="rId9"/>
    <p:sldId id="266" r:id="rId10"/>
    <p:sldId id="267" r:id="rId11"/>
    <p:sldId id="270" r:id="rId12"/>
    <p:sldId id="271" r:id="rId13"/>
    <p:sldId id="268" r:id="rId14"/>
    <p:sldId id="269" r:id="rId15"/>
    <p:sldId id="272" r:id="rId16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04276-C365-4FE2-A40C-8C77CA42251A}" type="datetimeFigureOut">
              <a:rPr lang="ru-RU"/>
              <a:pPr>
                <a:defRPr/>
              </a:pPr>
              <a:t>25.02.2022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0DE26-0E0F-4618-82DA-95C3C594ADE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8885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BDC30-0441-4DA4-841F-2F1DB185D6B2}" type="datetimeFigureOut">
              <a:rPr lang="ru-RU"/>
              <a:pPr>
                <a:defRPr/>
              </a:pPr>
              <a:t>25.02.2022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C5BD74-3E2C-4136-B3C0-765B5FA5A52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352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4C32B-4896-4B06-9F23-0A1C39C9E112}" type="datetimeFigureOut">
              <a:rPr lang="ru-RU"/>
              <a:pPr>
                <a:defRPr/>
              </a:pPr>
              <a:t>25.02.2022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AB7319-9F35-4665-B576-531DBBD3AC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27536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229C1-2A84-4DB0-8F54-C276EC128C13}" type="datetimeFigureOut">
              <a:rPr lang="ru-RU"/>
              <a:pPr>
                <a:defRPr/>
              </a:pPr>
              <a:t>25.02.2022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DF30FC2E-B927-4FF1-9449-154AE3820BE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2858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03024-72C3-49B9-98B4-C93B47E7B5B6}" type="datetimeFigureOut">
              <a:rPr lang="ru-RU"/>
              <a:pPr>
                <a:defRPr/>
              </a:pPr>
              <a:t>25.02.2022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2EA19D-6778-4415-9B56-368564CBD98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3624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FF10B-C331-4809-A3D2-7E7DF671F6CC}" type="datetimeFigureOut">
              <a:rPr lang="ru-RU"/>
              <a:pPr>
                <a:defRPr/>
              </a:pPr>
              <a:t>25.02.2022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D0DA09A1-D79D-48E4-B26B-2E005D61B73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5195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77430-7C9F-4031-B411-D1D440506D2F}" type="datetimeFigureOut">
              <a:rPr lang="ru-RU"/>
              <a:pPr>
                <a:defRPr/>
              </a:pPr>
              <a:t>25.02.2022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DEC99-8EBB-424C-892E-C3D1780515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814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6068B-1ABD-466A-BF6E-277876A691C2}" type="datetimeFigureOut">
              <a:rPr lang="ru-RU"/>
              <a:pPr>
                <a:defRPr/>
              </a:pPr>
              <a:t>25.02.2022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40B53F-D353-47D8-B1A2-BCE66953C0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6164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011FE-3A8D-43B8-AF34-BF6859B2C1B8}" type="datetimeFigureOut">
              <a:rPr lang="ru-RU"/>
              <a:pPr>
                <a:defRPr/>
              </a:pPr>
              <a:t>25.02.2022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22AEF3-D535-4A43-8744-3556BE0FA29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1096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CF80D-44AE-433D-96AE-DEF301DBC80A}" type="datetimeFigureOut">
              <a:rPr lang="ru-RU"/>
              <a:pPr>
                <a:defRPr/>
              </a:pPr>
              <a:t>25.02.2022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C974C7-7280-4AA7-BC47-9EA107E22D3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8434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F6797-F496-4D08-A238-1FD79E556BF4}" type="datetimeFigureOut">
              <a:rPr lang="ru-RU"/>
              <a:pPr>
                <a:defRPr/>
              </a:pPr>
              <a:t>25.02.2022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2F5F9-C931-4AAA-883D-5B767F7560E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0118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5F37F5D-E5FC-4880-A5A1-48037BD0FD82}" type="datetimeFigureOut">
              <a:rPr lang="ru-RU"/>
              <a:pPr>
                <a:defRPr/>
              </a:pPr>
              <a:t>25.02.2022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b="1">
                <a:solidFill>
                  <a:srgbClr val="7F7F7F"/>
                </a:solidFill>
              </a:defRPr>
            </a:lvl1pPr>
          </a:lstStyle>
          <a:p>
            <a:fld id="{32A7ED14-29A7-4D99-8B89-77D771EE555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01" r:id="rId2"/>
    <p:sldLayoutId id="2147483710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11" r:id="rId9"/>
    <p:sldLayoutId id="2147483707" r:id="rId10"/>
    <p:sldLayoutId id="2147483708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7" y="2060849"/>
            <a:ext cx="7190184" cy="1224136"/>
          </a:xfrm>
        </p:spPr>
        <p:txBody>
          <a:bodyPr/>
          <a:lstStyle/>
          <a:p>
            <a:pPr algn="ctr">
              <a:buNone/>
            </a:pPr>
            <a:r>
              <a:rPr lang="ru-RU" sz="48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Творческий отчет</a:t>
            </a:r>
            <a:br>
              <a:rPr lang="ru-RU" sz="48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51520" y="731520"/>
            <a:ext cx="8496944" cy="125732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0000FF"/>
                </a:solidFill>
              </a:rPr>
              <a:t>Муниципальное бюджетное общеобразовательное учреждение «Пожарская школа» Симферопольского района Республики Крым</a:t>
            </a:r>
            <a:endParaRPr lang="ru-RU" dirty="0" smtClean="0">
              <a:solidFill>
                <a:srgbClr val="0000FF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91880" y="2995035"/>
            <a:ext cx="4392488" cy="115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600" b="1" dirty="0" smtClean="0">
                <a:solidFill>
                  <a:schemeClr val="accent2"/>
                </a:solidFill>
                <a:latin typeface="+mj-lt"/>
                <a:cs typeface="Times New Roman" pitchFamily="18" charset="0"/>
              </a:rPr>
              <a:t>                                  УЧИТЕЛЯ ИСТОРИИ </a:t>
            </a:r>
          </a:p>
          <a:p>
            <a:pPr>
              <a:buFontTx/>
              <a:buNone/>
              <a:defRPr/>
            </a:pPr>
            <a:r>
              <a:rPr lang="ru-RU" sz="1600" b="1" dirty="0" smtClean="0">
                <a:solidFill>
                  <a:schemeClr val="accent2"/>
                </a:solidFill>
                <a:latin typeface="+mj-lt"/>
                <a:cs typeface="Times New Roman" pitchFamily="18" charset="0"/>
              </a:rPr>
              <a:t>                                 И ОБЩЕСТВОЗНАНИЯ</a:t>
            </a:r>
          </a:p>
          <a:p>
            <a:pPr algn="r">
              <a:buFontTx/>
              <a:buNone/>
              <a:defRPr/>
            </a:pPr>
            <a:r>
              <a:rPr lang="ru-RU" sz="2000" b="1" dirty="0" err="1" smtClean="0">
                <a:solidFill>
                  <a:schemeClr val="accent2"/>
                </a:solidFill>
                <a:latin typeface="+mj-lt"/>
                <a:cs typeface="Times New Roman" pitchFamily="18" charset="0"/>
              </a:rPr>
              <a:t>Муслядиновой</a:t>
            </a:r>
            <a:r>
              <a:rPr lang="ru-RU" sz="2000" b="1" dirty="0" smtClean="0">
                <a:solidFill>
                  <a:schemeClr val="accent2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accent2"/>
                </a:solidFill>
                <a:latin typeface="+mj-lt"/>
                <a:cs typeface="Times New Roman" pitchFamily="18" charset="0"/>
              </a:rPr>
              <a:t>ТатьяныВикторовны</a:t>
            </a:r>
            <a:r>
              <a:rPr lang="ru-RU" sz="2000" b="1" dirty="0" smtClean="0">
                <a:solidFill>
                  <a:schemeClr val="accent2"/>
                </a:solidFill>
                <a:latin typeface="+mj-lt"/>
                <a:cs typeface="Times New Roman" pitchFamily="18" charset="0"/>
              </a:rPr>
              <a:t> 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5633716"/>
            <a:ext cx="914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с.Пожарское, </a:t>
            </a: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2022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95536" y="332656"/>
            <a:ext cx="8280920" cy="825272"/>
          </a:xfrm>
        </p:spPr>
        <p:txBody>
          <a:bodyPr/>
          <a:lstStyle/>
          <a:p>
            <a:pPr>
              <a:buNone/>
            </a:pPr>
            <a:r>
              <a:rPr lang="ru-RU" altLang="ru-RU" sz="2800" dirty="0" smtClean="0">
                <a:solidFill>
                  <a:srgbClr val="FF0000"/>
                </a:solidFill>
              </a:rPr>
              <a:t>  Результативность ВПР по обществознанию</a:t>
            </a:r>
          </a:p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                               </a:t>
            </a:r>
            <a:r>
              <a:rPr lang="ru-RU" sz="1800" dirty="0" smtClean="0">
                <a:solidFill>
                  <a:srgbClr val="FF0000"/>
                </a:solidFill>
              </a:rPr>
              <a:t>6 класс</a:t>
            </a:r>
          </a:p>
          <a:p>
            <a:pPr>
              <a:buNone/>
            </a:pPr>
            <a:endParaRPr lang="ru-RU" sz="1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663033"/>
              </p:ext>
            </p:extLst>
          </p:nvPr>
        </p:nvGraphicFramePr>
        <p:xfrm>
          <a:off x="683568" y="1628800"/>
          <a:ext cx="7848877" cy="1584176"/>
        </p:xfrm>
        <a:graphic>
          <a:graphicData uri="http://schemas.openxmlformats.org/drawingml/2006/table">
            <a:tbl>
              <a:tblPr/>
              <a:tblGrid>
                <a:gridCol w="1192574"/>
                <a:gridCol w="397525"/>
                <a:gridCol w="397525"/>
                <a:gridCol w="469131"/>
                <a:gridCol w="532842"/>
                <a:gridCol w="687639"/>
                <a:gridCol w="687639"/>
                <a:gridCol w="512306"/>
                <a:gridCol w="532842"/>
                <a:gridCol w="532842"/>
                <a:gridCol w="532842"/>
                <a:gridCol w="532842"/>
                <a:gridCol w="420164"/>
                <a:gridCol w="420164"/>
              </a:tblGrid>
              <a:tr h="337211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В классе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Писали 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Times New Roman"/>
                          <a:ea typeface="Times New Roman"/>
                          <a:cs typeface="Times New Roman"/>
                        </a:rPr>
                        <a:t>«2»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Times New Roman"/>
                          <a:ea typeface="Times New Roman"/>
                          <a:cs typeface="Times New Roman"/>
                        </a:rPr>
                        <a:t>«4» и «5»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err="1">
                          <a:latin typeface="Times New Roman"/>
                          <a:ea typeface="Times New Roman"/>
                          <a:cs typeface="Times New Roman"/>
                        </a:rPr>
                        <a:t>С.б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6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Обществознание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3. 6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2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491880" y="378904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      7 класс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864764"/>
              </p:ext>
            </p:extLst>
          </p:nvPr>
        </p:nvGraphicFramePr>
        <p:xfrm>
          <a:off x="683570" y="4509120"/>
          <a:ext cx="7992886" cy="1580908"/>
        </p:xfrm>
        <a:graphic>
          <a:graphicData uri="http://schemas.openxmlformats.org/drawingml/2006/table">
            <a:tbl>
              <a:tblPr/>
              <a:tblGrid>
                <a:gridCol w="1214456"/>
                <a:gridCol w="404818"/>
                <a:gridCol w="404818"/>
                <a:gridCol w="477739"/>
                <a:gridCol w="542618"/>
                <a:gridCol w="700256"/>
                <a:gridCol w="700256"/>
                <a:gridCol w="521707"/>
                <a:gridCol w="542618"/>
                <a:gridCol w="542618"/>
                <a:gridCol w="542618"/>
                <a:gridCol w="542618"/>
                <a:gridCol w="427873"/>
                <a:gridCol w="427873"/>
              </a:tblGrid>
              <a:tr h="43204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В классе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Писали 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Times New Roman"/>
                          <a:ea typeface="Times New Roman"/>
                          <a:cs typeface="Times New Roman"/>
                        </a:rPr>
                        <a:t>«2»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Times New Roman"/>
                          <a:ea typeface="Times New Roman"/>
                          <a:cs typeface="Times New Roman"/>
                        </a:rPr>
                        <a:t>«4» и «5»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err="1">
                          <a:latin typeface="Times New Roman"/>
                          <a:ea typeface="Times New Roman"/>
                          <a:cs typeface="Times New Roman"/>
                        </a:rPr>
                        <a:t>С.б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9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Обществознание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3.5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8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525344" cy="1905392"/>
          </a:xfrm>
        </p:spPr>
        <p:txBody>
          <a:bodyPr/>
          <a:lstStyle/>
          <a:p>
            <a:pPr>
              <a:buNone/>
            </a:pPr>
            <a:r>
              <a:rPr lang="ru-RU" altLang="ru-RU" sz="3600" dirty="0" smtClean="0">
                <a:solidFill>
                  <a:srgbClr val="0000FF"/>
                </a:solidFill>
              </a:rPr>
              <a:t>      Результативность  ГИА</a:t>
            </a:r>
            <a:r>
              <a:rPr lang="ru-RU" altLang="ru-RU" dirty="0" smtClean="0">
                <a:solidFill>
                  <a:srgbClr val="0000FF"/>
                </a:solidFill>
              </a:rPr>
              <a:t/>
            </a:r>
            <a:br>
              <a:rPr lang="ru-RU" altLang="ru-RU" dirty="0" smtClean="0">
                <a:solidFill>
                  <a:srgbClr val="0000FF"/>
                </a:solidFill>
              </a:rPr>
            </a:br>
            <a:r>
              <a:rPr lang="ru-RU" altLang="ru-RU" dirty="0" smtClean="0">
                <a:solidFill>
                  <a:srgbClr val="0000FF"/>
                </a:solidFill>
              </a:rPr>
              <a:t>                    Обществознание</a:t>
            </a:r>
          </a:p>
          <a:p>
            <a:pPr>
              <a:buNone/>
            </a:pPr>
            <a:r>
              <a:rPr lang="ru-RU" altLang="ru-RU" dirty="0" smtClean="0">
                <a:solidFill>
                  <a:srgbClr val="0000FF"/>
                </a:solidFill>
              </a:rPr>
              <a:t>                            2020-2021</a:t>
            </a:r>
          </a:p>
          <a:p>
            <a:pPr>
              <a:buNone/>
            </a:pP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4" name="Содержимое 6"/>
          <p:cNvGraphicFramePr>
            <a:graphicFrameLocks/>
          </p:cNvGraphicFramePr>
          <p:nvPr/>
        </p:nvGraphicFramePr>
        <p:xfrm>
          <a:off x="899592" y="3140968"/>
          <a:ext cx="7416056" cy="169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7970"/>
                <a:gridCol w="660837"/>
                <a:gridCol w="513984"/>
                <a:gridCol w="734262"/>
                <a:gridCol w="660837"/>
                <a:gridCol w="734262"/>
                <a:gridCol w="611885"/>
                <a:gridCol w="636361"/>
                <a:gridCol w="513984"/>
                <a:gridCol w="660837"/>
                <a:gridCol w="660837"/>
              </a:tblGrid>
              <a:tr h="149199">
                <a:tc rowSpan="2">
                  <a:txBody>
                    <a:bodyPr/>
                    <a:lstStyle/>
                    <a:p>
                      <a:r>
                        <a:rPr lang="ru-RU" sz="1800" dirty="0" err="1" smtClean="0"/>
                        <a:t>К-во</a:t>
                      </a:r>
                      <a:r>
                        <a:rPr lang="ru-RU" sz="1800" dirty="0" smtClean="0"/>
                        <a:t> участников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</a:t>
                      </a:r>
                      <a:endParaRPr lang="ru-RU" sz="1800" dirty="0"/>
                    </a:p>
                  </a:txBody>
                  <a:tcPr marL="91434" marR="91434" marT="45743" marB="4574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 marL="91434" marR="91434" marT="45743" marB="4574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5</a:t>
                      </a:r>
                      <a:endParaRPr lang="ru-RU" sz="1800" dirty="0"/>
                    </a:p>
                  </a:txBody>
                  <a:tcPr marL="91434" marR="91434" marT="45743" marB="4574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4+5</a:t>
                      </a:r>
                      <a:endParaRPr lang="ru-RU" sz="1800" dirty="0"/>
                    </a:p>
                  </a:txBody>
                  <a:tcPr marL="91434" marR="91434" marT="45743" marB="4574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65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/>
                        <a:t>к-во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%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/>
                        <a:t>к-во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%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/>
                        <a:t>к-во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%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/>
                        <a:t>к-во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%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/>
                        <a:t>к-во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%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6659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25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25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25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25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50</a:t>
                      </a:r>
                      <a:endParaRPr lang="ru-RU" sz="1800" b="1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1617360"/>
          </a:xfrm>
        </p:spPr>
        <p:txBody>
          <a:bodyPr/>
          <a:lstStyle/>
          <a:p>
            <a:pPr>
              <a:buNone/>
            </a:pPr>
            <a:r>
              <a:rPr lang="ru-RU" altLang="ru-RU" sz="3600" dirty="0" smtClean="0">
                <a:solidFill>
                  <a:srgbClr val="0000FF"/>
                </a:solidFill>
              </a:rPr>
              <a:t>     Результативность  ГИА</a:t>
            </a:r>
            <a:r>
              <a:rPr lang="ru-RU" altLang="ru-RU" dirty="0" smtClean="0">
                <a:solidFill>
                  <a:srgbClr val="0000FF"/>
                </a:solidFill>
              </a:rPr>
              <a:t/>
            </a:r>
            <a:br>
              <a:rPr lang="ru-RU" altLang="ru-RU" dirty="0" smtClean="0">
                <a:solidFill>
                  <a:srgbClr val="0000FF"/>
                </a:solidFill>
              </a:rPr>
            </a:br>
            <a:r>
              <a:rPr lang="ru-RU" altLang="ru-RU" dirty="0" smtClean="0">
                <a:solidFill>
                  <a:srgbClr val="0000FF"/>
                </a:solidFill>
              </a:rPr>
              <a:t>                         </a:t>
            </a:r>
            <a:r>
              <a:rPr lang="ru-RU" altLang="ru-RU" sz="2400" dirty="0" smtClean="0">
                <a:solidFill>
                  <a:srgbClr val="0000FF"/>
                </a:solidFill>
              </a:rPr>
              <a:t>История</a:t>
            </a:r>
          </a:p>
          <a:p>
            <a:pPr>
              <a:buNone/>
            </a:pPr>
            <a:r>
              <a:rPr lang="ru-RU" altLang="ru-RU" dirty="0" smtClean="0">
                <a:solidFill>
                  <a:srgbClr val="0000FF"/>
                </a:solidFill>
              </a:rPr>
              <a:t>                            2020-2021</a:t>
            </a:r>
          </a:p>
          <a:p>
            <a:endParaRPr lang="ru-RU" dirty="0"/>
          </a:p>
        </p:txBody>
      </p:sp>
      <p:graphicFrame>
        <p:nvGraphicFramePr>
          <p:cNvPr id="5" name="Содержимое 6"/>
          <p:cNvGraphicFramePr>
            <a:graphicFrameLocks/>
          </p:cNvGraphicFramePr>
          <p:nvPr/>
        </p:nvGraphicFramePr>
        <p:xfrm>
          <a:off x="467546" y="3140968"/>
          <a:ext cx="7848102" cy="169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7858"/>
                <a:gridCol w="568324"/>
                <a:gridCol w="674940"/>
                <a:gridCol w="777039"/>
                <a:gridCol w="699336"/>
                <a:gridCol w="777039"/>
                <a:gridCol w="647532"/>
                <a:gridCol w="673434"/>
                <a:gridCol w="543928"/>
                <a:gridCol w="699336"/>
                <a:gridCol w="699336"/>
              </a:tblGrid>
              <a:tr h="149199">
                <a:tc rowSpan="2">
                  <a:txBody>
                    <a:bodyPr/>
                    <a:lstStyle/>
                    <a:p>
                      <a:r>
                        <a:rPr lang="ru-RU" sz="1800" dirty="0" err="1" smtClean="0"/>
                        <a:t>К-во</a:t>
                      </a:r>
                      <a:r>
                        <a:rPr lang="ru-RU" sz="1800" dirty="0" smtClean="0"/>
                        <a:t> участников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</a:t>
                      </a:r>
                      <a:endParaRPr lang="ru-RU" sz="1800" dirty="0"/>
                    </a:p>
                  </a:txBody>
                  <a:tcPr marL="91434" marR="91434" marT="45743" marB="4574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 marL="91434" marR="91434" marT="45743" marB="4574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5</a:t>
                      </a:r>
                      <a:endParaRPr lang="ru-RU" sz="1800" dirty="0"/>
                    </a:p>
                  </a:txBody>
                  <a:tcPr marL="91434" marR="91434" marT="45743" marB="4574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4+5</a:t>
                      </a:r>
                      <a:endParaRPr lang="ru-RU" sz="1800" dirty="0"/>
                    </a:p>
                  </a:txBody>
                  <a:tcPr marL="91434" marR="91434" marT="45743" marB="4574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65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/>
                        <a:t>к-во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%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/>
                        <a:t>к-во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%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/>
                        <a:t>к-во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%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/>
                        <a:t>к-во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%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/>
                        <a:t>к-во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%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6659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33.3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33.3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33.3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-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-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 marL="91434" marR="91434" marT="45743" marB="4574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33.3</a:t>
                      </a:r>
                      <a:endParaRPr lang="ru-RU" sz="1800" dirty="0"/>
                    </a:p>
                  </a:txBody>
                  <a:tcPr marL="91434" marR="91434" marT="45743" marB="457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776864" cy="753264"/>
          </a:xfrm>
        </p:spPr>
        <p:txBody>
          <a:bodyPr/>
          <a:lstStyle/>
          <a:p>
            <a:pPr>
              <a:buNone/>
            </a:pPr>
            <a:r>
              <a:rPr lang="ru-RU" altLang="ru-RU" sz="2400" dirty="0" smtClean="0">
                <a:solidFill>
                  <a:srgbClr val="FF0000"/>
                </a:solidFill>
              </a:rPr>
              <a:t>         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620688"/>
            <a:ext cx="7560840" cy="1043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3600" dirty="0" smtClean="0">
                <a:solidFill>
                  <a:srgbClr val="0000FF"/>
                </a:solidFill>
              </a:rPr>
              <a:t>Участие в конкурсах , конференциях, фестивалях, олимпиадах</a:t>
            </a:r>
            <a:endParaRPr lang="ru-RU" sz="3600" dirty="0" smtClean="0">
              <a:solidFill>
                <a:srgbClr val="0000FF"/>
              </a:solidFill>
            </a:endParaRPr>
          </a:p>
          <a:p>
            <a:pPr algn="ctr"/>
            <a:r>
              <a:rPr lang="ru-RU" sz="2400" dirty="0" smtClean="0"/>
              <a:t>   Республиканский конкурс </a:t>
            </a:r>
            <a:r>
              <a:rPr lang="ru-RU" sz="2400" dirty="0" err="1" smtClean="0"/>
              <a:t>Госархива</a:t>
            </a:r>
            <a:r>
              <a:rPr lang="ru-RU" sz="2400" dirty="0" smtClean="0"/>
              <a:t> "Судьба моей семьи в судьбе моей страны".</a:t>
            </a:r>
          </a:p>
          <a:p>
            <a:pPr algn="ctr"/>
            <a:r>
              <a:rPr lang="ru-RU" sz="2400" dirty="0" smtClean="0"/>
              <a:t> </a:t>
            </a:r>
          </a:p>
          <a:p>
            <a:pPr algn="ctr"/>
            <a:r>
              <a:rPr lang="ru-RU" sz="2400" dirty="0" smtClean="0"/>
              <a:t>   Всероссийский конкурс «День рубля». 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   История крымских ханов, история ислама. </a:t>
            </a:r>
          </a:p>
          <a:p>
            <a:pPr algn="ctr"/>
            <a:r>
              <a:rPr lang="ru-RU" sz="2400" dirty="0" smtClean="0"/>
              <a:t>  </a:t>
            </a:r>
          </a:p>
          <a:p>
            <a:pPr algn="ctr"/>
            <a:r>
              <a:rPr lang="ru-RU" sz="2400" dirty="0" smtClean="0"/>
              <a:t> Конкурс на знание Конституции РФ.</a:t>
            </a:r>
          </a:p>
          <a:p>
            <a:pPr algn="ctr"/>
            <a:r>
              <a:rPr lang="ru-RU" sz="2400" b="1" dirty="0" smtClean="0"/>
              <a:t> </a:t>
            </a:r>
            <a:endParaRPr lang="ru-RU" sz="2400" dirty="0" smtClean="0"/>
          </a:p>
          <a:p>
            <a:pPr algn="ctr"/>
            <a:r>
              <a:rPr lang="ru-RU" sz="2400" dirty="0" smtClean="0"/>
              <a:t>    Районный зональный конкурс "Героям слава!"</a:t>
            </a:r>
            <a:r>
              <a:rPr lang="ru-RU" sz="2400" b="1" dirty="0" smtClean="0"/>
              <a:t> </a:t>
            </a:r>
            <a:endParaRPr lang="ru-RU" sz="2400" dirty="0" smtClean="0"/>
          </a:p>
          <a:p>
            <a:pPr algn="ctr"/>
            <a:r>
              <a:rPr lang="ru-RU" sz="2400" dirty="0" smtClean="0"/>
              <a:t>   </a:t>
            </a:r>
          </a:p>
          <a:p>
            <a:pPr algn="ctr"/>
            <a:r>
              <a:rPr lang="ru-RU" sz="2400" dirty="0" smtClean="0"/>
              <a:t> Всероссийский конкурс творческих работ «Хочу написать Закон»</a:t>
            </a:r>
            <a:r>
              <a:rPr lang="ru-RU" sz="2400" b="1" dirty="0" smtClean="0"/>
              <a:t> </a:t>
            </a:r>
            <a:endParaRPr lang="ru-RU" altLang="ru-RU" sz="2400" dirty="0" smtClean="0">
              <a:solidFill>
                <a:srgbClr val="0000FF"/>
              </a:solidFill>
            </a:endParaRPr>
          </a:p>
          <a:p>
            <a:pPr algn="ctr"/>
            <a:endParaRPr lang="ru-RU" altLang="ru-RU" sz="3600" dirty="0" smtClean="0">
              <a:solidFill>
                <a:srgbClr val="0000FF"/>
              </a:solidFill>
            </a:endParaRPr>
          </a:p>
          <a:p>
            <a:pPr algn="ctr"/>
            <a:endParaRPr lang="ru-RU" altLang="ru-RU" sz="3600" dirty="0" smtClean="0">
              <a:solidFill>
                <a:srgbClr val="0000FF"/>
              </a:solidFill>
            </a:endParaRPr>
          </a:p>
          <a:p>
            <a:pPr algn="ctr"/>
            <a:endParaRPr lang="ru-RU" sz="3600" dirty="0" smtClean="0">
              <a:solidFill>
                <a:srgbClr val="0000FF"/>
              </a:solidFill>
            </a:endParaRPr>
          </a:p>
          <a:p>
            <a:pPr algn="ctr"/>
            <a:endParaRPr lang="ru-RU" sz="3600" dirty="0" smtClean="0">
              <a:solidFill>
                <a:srgbClr val="0000FF"/>
              </a:solidFill>
            </a:endParaRPr>
          </a:p>
          <a:p>
            <a:pPr algn="ctr"/>
            <a:endParaRPr lang="ru-RU" sz="3600" dirty="0" smtClean="0">
              <a:solidFill>
                <a:srgbClr val="0000FF"/>
              </a:solidFill>
            </a:endParaRPr>
          </a:p>
          <a:p>
            <a:pPr algn="ctr"/>
            <a:endParaRPr lang="ru-RU" sz="3600" dirty="0" smtClean="0">
              <a:solidFill>
                <a:srgbClr val="0000FF"/>
              </a:solidFill>
            </a:endParaRPr>
          </a:p>
          <a:p>
            <a:pPr algn="ctr"/>
            <a:endParaRPr lang="ru-RU" sz="3600" dirty="0" smtClean="0">
              <a:solidFill>
                <a:srgbClr val="0000FF"/>
              </a:solidFill>
            </a:endParaRPr>
          </a:p>
          <a:p>
            <a:pPr algn="ctr"/>
            <a:endParaRPr lang="ru-RU" sz="3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323528" y="956568"/>
            <a:ext cx="7920880" cy="4068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3390900" algn="l"/>
              </a:tabLst>
            </a:pPr>
            <a:r>
              <a:rPr lang="ru-RU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Общественная активность.</a:t>
            </a:r>
          </a:p>
          <a:p>
            <a:pPr>
              <a:buNone/>
            </a:pPr>
            <a:r>
              <a:rPr lang="ru-RU" sz="1800" dirty="0" smtClean="0"/>
              <a:t>      </a:t>
            </a:r>
          </a:p>
          <a:p>
            <a:pPr algn="ctr">
              <a:buNone/>
            </a:pPr>
            <a:r>
              <a:rPr lang="ru-RU" sz="1800" dirty="0" smtClean="0"/>
              <a:t>        Являлась организатором  серии  </a:t>
            </a:r>
            <a:r>
              <a:rPr lang="ru-RU" sz="1800" dirty="0" err="1" smtClean="0"/>
              <a:t>вебинаров</a:t>
            </a:r>
            <a:r>
              <a:rPr lang="ru-RU" sz="1800" dirty="0" smtClean="0"/>
              <a:t> по подготовке учащихся к ОГЭ, ЕГЭ на платформе </a:t>
            </a:r>
            <a:r>
              <a:rPr lang="ru-RU" sz="1800" dirty="0" err="1" smtClean="0"/>
              <a:t>TrueConf</a:t>
            </a:r>
            <a:r>
              <a:rPr lang="ru-RU" sz="1800" dirty="0" smtClean="0"/>
              <a:t> в 2020-2021 учебном году. </a:t>
            </a:r>
          </a:p>
          <a:p>
            <a:pPr algn="ctr">
              <a:buNone/>
            </a:pPr>
            <a:endParaRPr lang="ru-RU" sz="1800" dirty="0" smtClean="0"/>
          </a:p>
          <a:p>
            <a:pPr algn="ctr">
              <a:buNone/>
            </a:pPr>
            <a:r>
              <a:rPr lang="ru-RU" sz="1800" dirty="0" smtClean="0"/>
              <a:t>           Работа в качестве эксперта предметной комиссии пи проведении государственной итоговой  аттестации ( ОГЭ)по обществознанию и истории . </a:t>
            </a:r>
          </a:p>
          <a:p>
            <a:pPr marL="0" indent="0"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3390900" algn="l"/>
              </a:tabLst>
            </a:pPr>
            <a:r>
              <a:rPr lang="ru-RU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909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 descr="https://s1.slide-share.ru/s_slide/7769235d1b606fc88d209879e3ef096d/7008b02e-fa4f-4aba-b644-b1b562ce4d9f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24" name="AutoShape 4" descr="https://s1.slide-share.ru/s_slide/7769235d1b606fc88d209879e3ef096d/7008b02e-fa4f-4aba-b644-b1b562ce4d9f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26" name="AutoShape 6" descr="https://s1.slide-share.ru/s_slide/7769235d1b606fc88d209879e3ef096d/7008b02e-fa4f-4aba-b644-b1b562ce4d9f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Рисунок 6" descr="https://bipbap.ru/wp-content/uploads/2017/10/4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3" y="2060848"/>
            <a:ext cx="7766248" cy="3454127"/>
          </a:xfrm>
        </p:spPr>
        <p:txBody>
          <a:bodyPr/>
          <a:lstStyle/>
          <a:p>
            <a:pPr algn="l">
              <a:buNone/>
            </a:pPr>
            <a:r>
              <a:rPr lang="ru-RU" sz="2000" dirty="0" smtClean="0"/>
              <a:t>     Ф.И.О. </a:t>
            </a:r>
            <a:r>
              <a:rPr lang="ru-RU" sz="2000" dirty="0" err="1" smtClean="0"/>
              <a:t>Муслядинова</a:t>
            </a:r>
            <a:r>
              <a:rPr lang="ru-RU" sz="2000" dirty="0" smtClean="0"/>
              <a:t>  Татьяна Викторовна</a:t>
            </a:r>
            <a:br>
              <a:rPr lang="ru-RU" sz="2000" dirty="0" smtClean="0"/>
            </a:br>
            <a:r>
              <a:rPr lang="ru-RU" sz="2000" dirty="0" smtClean="0"/>
              <a:t>Год рождения: 30.08.1978</a:t>
            </a:r>
            <a:br>
              <a:rPr lang="ru-RU" sz="2000" dirty="0" smtClean="0"/>
            </a:br>
            <a:r>
              <a:rPr lang="ru-RU" sz="2000" dirty="0" smtClean="0"/>
              <a:t>Образование: высшее, Таврический национальный университет им. В.И. Вернадского</a:t>
            </a:r>
            <a:br>
              <a:rPr lang="ru-RU" sz="2000" dirty="0" smtClean="0"/>
            </a:br>
            <a:r>
              <a:rPr lang="ru-RU" sz="2000" dirty="0" smtClean="0"/>
              <a:t>Специальность по диплому: преподаватель истории</a:t>
            </a:r>
            <a:br>
              <a:rPr lang="ru-RU" sz="2000" dirty="0" smtClean="0"/>
            </a:br>
            <a:r>
              <a:rPr lang="ru-RU" sz="2000" dirty="0" smtClean="0"/>
              <a:t>Учитель истории и обществознания</a:t>
            </a:r>
            <a:br>
              <a:rPr lang="ru-RU" sz="2000" dirty="0" smtClean="0"/>
            </a:br>
            <a:r>
              <a:rPr lang="ru-RU" sz="2000" dirty="0" smtClean="0"/>
              <a:t>Стаж педагогической работы по специальности 22 года.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681256"/>
          </a:xfrm>
        </p:spPr>
        <p:txBody>
          <a:bodyPr/>
          <a:lstStyle/>
          <a:p>
            <a:pPr algn="ctr">
              <a:buNone/>
            </a:pPr>
            <a:r>
              <a:rPr lang="ru-RU" altLang="ru-RU" sz="4800" b="1" dirty="0" smtClean="0">
                <a:solidFill>
                  <a:srgbClr val="0000FF"/>
                </a:solidFill>
                <a:latin typeface="Georgia" pitchFamily="18" charset="0"/>
              </a:rPr>
              <a:t>Общие сведения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7776864" cy="1008112"/>
          </a:xfrm>
        </p:spPr>
        <p:txBody>
          <a:bodyPr/>
          <a:lstStyle/>
          <a:p>
            <a:pPr>
              <a:buNone/>
            </a:pPr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Сведения повышения квалификации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ru-RU" sz="3200" dirty="0"/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539552" y="1443496"/>
            <a:ext cx="777686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33909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Курсы в КРИППО с 26.03.2018-30.03.2018 «Подготовка экспертов( председателей и членов предметных комиссий по проверки выполнения заданий с развернутым ответом экзаменационных работ ОГЭ   (истории)»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33909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33909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Курсы в КРИППО с 02.03.2020-06.03.2020 « Подготовка экспертов( председателей и членов предметных комиссий по проверки выполнения заданий с развернутым ответом экзаменационных работ ЕГЭ   (обществознание)»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33909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909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- Основные технологии преподавания уроков истории и обществознания в условиях ФГОС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8136904" cy="5577800"/>
          </a:xfrm>
        </p:spPr>
        <p:txBody>
          <a:bodyPr/>
          <a:lstStyle/>
          <a:p>
            <a:pPr>
              <a:buNone/>
            </a:pPr>
            <a:r>
              <a:rPr lang="ru-RU" altLang="ru-RU" b="1" dirty="0" smtClean="0">
                <a:solidFill>
                  <a:srgbClr val="6600FF"/>
                </a:solidFill>
                <a:latin typeface="Georgia" pitchFamily="18" charset="0"/>
              </a:rPr>
              <a:t>            </a:t>
            </a:r>
            <a:r>
              <a:rPr lang="ru-RU" altLang="ru-RU" sz="3600" b="1" dirty="0" smtClean="0">
                <a:solidFill>
                  <a:srgbClr val="0000FF"/>
                </a:solidFill>
                <a:latin typeface="Georgia" pitchFamily="18" charset="0"/>
              </a:rPr>
              <a:t>Методическая проблема</a:t>
            </a:r>
            <a:endParaRPr lang="ru-RU" sz="36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ru-RU" sz="3200" dirty="0" smtClean="0">
                <a:solidFill>
                  <a:srgbClr val="00B0F0"/>
                </a:solidFill>
              </a:rPr>
              <a:t>«Патриотическое воспитание учащихся на уроках истории и обществознания»</a:t>
            </a:r>
          </a:p>
          <a:p>
            <a:pPr>
              <a:buNone/>
            </a:pPr>
            <a:endParaRPr lang="ru-RU" sz="3200" b="1" dirty="0" smtClean="0"/>
          </a:p>
          <a:p>
            <a:pPr>
              <a:buNone/>
            </a:pPr>
            <a:r>
              <a:rPr lang="ru-RU" sz="3200" b="1" dirty="0" smtClean="0"/>
              <a:t>               Актуальность темы.</a:t>
            </a:r>
          </a:p>
          <a:p>
            <a:pPr>
              <a:buNone/>
            </a:pPr>
            <a:r>
              <a:rPr lang="ru-RU" sz="2000" dirty="0" smtClean="0"/>
              <a:t>На современном этапе развития российского общества проблема патриотического воспитания подростков является одной из приоритетных. Ведь от того, насколько у подрастающего поколения сформирована гражданская позиция и гражданское сознание, зависит существование и развитие государства в целом.</a:t>
            </a:r>
            <a:endParaRPr lang="ru-RU" sz="2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352928" cy="528976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00FF"/>
                </a:solidFill>
              </a:rPr>
              <a:t>С этой целью используются разнообразные формы работы как на уроке, так и во внеурочное время, а именно:</a:t>
            </a:r>
          </a:p>
          <a:p>
            <a:pPr>
              <a:buNone/>
            </a:pPr>
            <a:r>
              <a:rPr lang="ru-RU" dirty="0" smtClean="0"/>
              <a:t>- информационно-массовые (дискуссии, диспуты, конференции, «круглые столы», «устные журналы»),</a:t>
            </a:r>
          </a:p>
          <a:p>
            <a:pPr>
              <a:buNone/>
            </a:pPr>
            <a:r>
              <a:rPr lang="ru-RU" dirty="0" smtClean="0"/>
              <a:t>- интерактивные («мозговой штурм», «микрофон», «дерево решений», «аквариум», «займи позицию» и т. д.),</a:t>
            </a:r>
          </a:p>
          <a:p>
            <a:pPr>
              <a:buNone/>
            </a:pPr>
            <a:r>
              <a:rPr lang="ru-RU" dirty="0" smtClean="0"/>
              <a:t>- диалогические (беседа, ролевые игры: на уроках создаются ситуации, когда ученики представляют себя исторической личностью и прогнозируют свои действия в той или иной ситуации, выражают свою позицию),</a:t>
            </a:r>
          </a:p>
          <a:p>
            <a:pPr>
              <a:buNone/>
            </a:pPr>
            <a:r>
              <a:rPr lang="ru-RU" dirty="0" smtClean="0"/>
              <a:t>- наглядные (выставки, стенды, бюллетени, фото, видеоматериалы, презентации),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err="1" smtClean="0"/>
              <a:t>деятельностно-практические</a:t>
            </a:r>
            <a:r>
              <a:rPr lang="ru-RU" dirty="0" smtClean="0"/>
              <a:t> (проекты).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0" y="731520"/>
            <a:ext cx="9144000" cy="1329328"/>
          </a:xfrm>
        </p:spPr>
        <p:txBody>
          <a:bodyPr/>
          <a:lstStyle/>
          <a:p>
            <a:pPr algn="ctr">
              <a:buNone/>
            </a:pPr>
            <a:r>
              <a:rPr lang="ru-RU" altLang="ru-RU" sz="4000" b="1" dirty="0" smtClean="0">
                <a:solidFill>
                  <a:srgbClr val="0000FF"/>
                </a:solidFill>
              </a:rPr>
              <a:t>Воспитание  во  внеурочное время.</a:t>
            </a:r>
            <a:endParaRPr lang="ru-RU" sz="4000" dirty="0">
              <a:solidFill>
                <a:srgbClr val="0000FF"/>
              </a:solidFill>
            </a:endParaRPr>
          </a:p>
        </p:txBody>
      </p:sp>
      <p:pic>
        <p:nvPicPr>
          <p:cNvPr id="4" name="Объект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325737"/>
            <a:ext cx="3024336" cy="2516728"/>
          </a:xfrm>
          <a:prstGeom prst="rect">
            <a:avLst/>
          </a:prstGeom>
        </p:spPr>
      </p:pic>
      <p:pic>
        <p:nvPicPr>
          <p:cNvPr id="5" name="Рисунок 4" descr="https://i.mycdn.me/image?t=3&amp;bid=839585305847&amp;id=839585303287&amp;plc=WEB&amp;tkn=*f9sEKwMroqtfM-_bAV4PvXTvrCw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44824"/>
            <a:ext cx="3384377" cy="280831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3212976"/>
            <a:ext cx="3888432" cy="293157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13"/>
          </p:nvPr>
        </p:nvSpPr>
        <p:spPr>
          <a:xfrm>
            <a:off x="1115616" y="0"/>
            <a:ext cx="6400800" cy="537240"/>
          </a:xfrm>
        </p:spPr>
        <p:txBody>
          <a:bodyPr/>
          <a:lstStyle/>
          <a:p>
            <a:pPr>
              <a:buNone/>
            </a:pPr>
            <a:r>
              <a:rPr lang="ru-RU" altLang="ru-RU" dirty="0" smtClean="0">
                <a:solidFill>
                  <a:srgbClr val="FF0000"/>
                </a:solidFill>
              </a:rPr>
              <a:t>           Результативность  УУД по истории</a:t>
            </a:r>
          </a:p>
          <a:p>
            <a:pPr>
              <a:buNone/>
            </a:pPr>
            <a:r>
              <a:rPr lang="ru-RU" dirty="0" smtClean="0"/>
              <a:t>                             </a:t>
            </a:r>
            <a:r>
              <a:rPr lang="ru-RU" sz="1600" dirty="0" smtClean="0"/>
              <a:t>2019-2020 </a:t>
            </a:r>
            <a:r>
              <a:rPr lang="ru-RU" sz="1600" dirty="0" err="1" smtClean="0"/>
              <a:t>уч.год</a:t>
            </a:r>
            <a:r>
              <a:rPr lang="ru-RU" sz="1600" dirty="0" smtClean="0"/>
              <a:t> </a:t>
            </a:r>
            <a:endParaRPr lang="ru-RU" sz="1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755255"/>
              </p:ext>
            </p:extLst>
          </p:nvPr>
        </p:nvGraphicFramePr>
        <p:xfrm>
          <a:off x="543826" y="908720"/>
          <a:ext cx="7992885" cy="2308389"/>
        </p:xfrm>
        <a:graphic>
          <a:graphicData uri="http://schemas.openxmlformats.org/drawingml/2006/table">
            <a:tbl>
              <a:tblPr/>
              <a:tblGrid>
                <a:gridCol w="1219226"/>
                <a:gridCol w="490401"/>
                <a:gridCol w="481867"/>
                <a:gridCol w="308698"/>
                <a:gridCol w="514495"/>
                <a:gridCol w="514495"/>
                <a:gridCol w="514495"/>
                <a:gridCol w="514495"/>
                <a:gridCol w="514997"/>
                <a:gridCol w="514997"/>
                <a:gridCol w="355880"/>
                <a:gridCol w="481867"/>
                <a:gridCol w="481867"/>
                <a:gridCol w="442716"/>
                <a:gridCol w="642389"/>
              </a:tblGrid>
              <a:tr h="123014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н/а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Высокий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Достаточный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Средний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Начальный «2»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Качество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Средний балл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0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  <a:cs typeface="Times New Roman"/>
                        </a:rPr>
                        <a:t>(В+Д)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0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76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76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к-во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к-во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к-во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к-во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к-во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5а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0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5б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0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6а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0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6б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0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7а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0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7б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15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33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20 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47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53 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3.8 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4.5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3.8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563888" y="3347700"/>
            <a:ext cx="19527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2020-2021 </a:t>
            </a:r>
            <a:r>
              <a:rPr lang="ru-RU" dirty="0" err="1" smtClean="0"/>
              <a:t>уч.год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093878"/>
              </p:ext>
            </p:extLst>
          </p:nvPr>
        </p:nvGraphicFramePr>
        <p:xfrm>
          <a:off x="467544" y="3861048"/>
          <a:ext cx="8136908" cy="2453640"/>
        </p:xfrm>
        <a:graphic>
          <a:graphicData uri="http://schemas.openxmlformats.org/drawingml/2006/table">
            <a:tbl>
              <a:tblPr/>
              <a:tblGrid>
                <a:gridCol w="802724"/>
                <a:gridCol w="964593"/>
                <a:gridCol w="515320"/>
                <a:gridCol w="518592"/>
                <a:gridCol w="540825"/>
                <a:gridCol w="438809"/>
                <a:gridCol w="438809"/>
                <a:gridCol w="438809"/>
                <a:gridCol w="438809"/>
                <a:gridCol w="438809"/>
                <a:gridCol w="438809"/>
                <a:gridCol w="438809"/>
                <a:gridCol w="457120"/>
                <a:gridCol w="457120"/>
                <a:gridCol w="295591"/>
                <a:gridCol w="513360"/>
              </a:tblGrid>
              <a:tr h="7132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Класс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Предметы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Аттес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то-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вано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н/а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«2»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Качество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(5+4)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Сред-ний 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балл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9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Кол-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Кол-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во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Кол-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во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Кол-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Кол-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5а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История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4.2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5б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История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6а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История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6б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История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7а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История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7б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История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8а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История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23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23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8б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История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158</a:t>
                      </a:r>
                      <a:endParaRPr lang="ru-RU" sz="100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158</a:t>
                      </a:r>
                      <a:endParaRPr lang="ru-RU" sz="100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00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</a:t>
                      </a:r>
                      <a:endParaRPr lang="ru-RU" sz="1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00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67</a:t>
                      </a:r>
                      <a:endParaRPr lang="ru-RU" sz="100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00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91</a:t>
                      </a:r>
                      <a:endParaRPr lang="ru-RU" sz="1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ru-RU" sz="1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3.7</a:t>
                      </a:r>
                      <a:endParaRPr lang="ru-RU" sz="1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526" marR="53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755576" y="116632"/>
            <a:ext cx="7148264" cy="537240"/>
          </a:xfrm>
        </p:spPr>
        <p:txBody>
          <a:bodyPr/>
          <a:lstStyle/>
          <a:p>
            <a:pPr>
              <a:buNone/>
            </a:pPr>
            <a:r>
              <a:rPr lang="ru-RU" altLang="ru-RU" dirty="0" smtClean="0">
                <a:solidFill>
                  <a:srgbClr val="FF0000"/>
                </a:solidFill>
              </a:rPr>
              <a:t>          Результативность УУД по обществознанию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639269" y="548680"/>
            <a:ext cx="188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2019-2020 </a:t>
            </a:r>
            <a:r>
              <a:rPr lang="ru-RU" dirty="0" err="1" smtClean="0"/>
              <a:t>уч.год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707978"/>
              </p:ext>
            </p:extLst>
          </p:nvPr>
        </p:nvGraphicFramePr>
        <p:xfrm>
          <a:off x="659484" y="1052736"/>
          <a:ext cx="7848870" cy="2227934"/>
        </p:xfrm>
        <a:graphic>
          <a:graphicData uri="http://schemas.openxmlformats.org/drawingml/2006/table">
            <a:tbl>
              <a:tblPr/>
              <a:tblGrid>
                <a:gridCol w="1230390"/>
                <a:gridCol w="494893"/>
                <a:gridCol w="486279"/>
                <a:gridCol w="311524"/>
                <a:gridCol w="519206"/>
                <a:gridCol w="519206"/>
                <a:gridCol w="519206"/>
                <a:gridCol w="519206"/>
                <a:gridCol w="519712"/>
                <a:gridCol w="519712"/>
                <a:gridCol w="359140"/>
                <a:gridCol w="486279"/>
                <a:gridCol w="486279"/>
                <a:gridCol w="446770"/>
                <a:gridCol w="431068"/>
              </a:tblGrid>
              <a:tr h="124814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н/а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Высокий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Достаточный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Средний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Начальный «2»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Качество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Средний балл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(В+Д)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8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8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8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к-во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к-во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к-во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к-во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к-во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Обществознание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6а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Обществознание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6б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Обществознание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7а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24 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Обществознание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7б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Обществознание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15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33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20 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47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53 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3.8 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Обществознание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4.6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3.9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760" marR="43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627350" y="3498808"/>
            <a:ext cx="188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2020-2021 </a:t>
            </a:r>
            <a:r>
              <a:rPr lang="ru-RU" dirty="0" err="1" smtClean="0"/>
              <a:t>уч.год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37664"/>
              </p:ext>
            </p:extLst>
          </p:nvPr>
        </p:nvGraphicFramePr>
        <p:xfrm>
          <a:off x="683568" y="4221090"/>
          <a:ext cx="7992887" cy="2103120"/>
        </p:xfrm>
        <a:graphic>
          <a:graphicData uri="http://schemas.openxmlformats.org/drawingml/2006/table">
            <a:tbl>
              <a:tblPr/>
              <a:tblGrid>
                <a:gridCol w="1227616"/>
                <a:gridCol w="300230"/>
                <a:gridCol w="452369"/>
                <a:gridCol w="513584"/>
                <a:gridCol w="324534"/>
                <a:gridCol w="406457"/>
                <a:gridCol w="505933"/>
                <a:gridCol w="505933"/>
                <a:gridCol w="413659"/>
                <a:gridCol w="400604"/>
                <a:gridCol w="424910"/>
                <a:gridCol w="424910"/>
                <a:gridCol w="411857"/>
                <a:gridCol w="411857"/>
                <a:gridCol w="634217"/>
                <a:gridCol w="634217"/>
              </a:tblGrid>
              <a:tr h="270841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Предмет    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Уч-ся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Аттес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товано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н/а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Высокий «5»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Достаточный «4»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Средний «3»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Начальный «2»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Качество знаний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«4+5»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Средний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балл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8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8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Общетвознание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6а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8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Общетвознание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6б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8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Общетвознание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7а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8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Общетвознание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7б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8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Общетвознание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8а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3.6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8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Общетвознание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8б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3.6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8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124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3.7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8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Общетвознание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66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438" marR="414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331640" y="188640"/>
            <a:ext cx="6400800" cy="681256"/>
          </a:xfrm>
        </p:spPr>
        <p:txBody>
          <a:bodyPr/>
          <a:lstStyle/>
          <a:p>
            <a:pPr>
              <a:buNone/>
            </a:pPr>
            <a:r>
              <a:rPr lang="ru-RU" altLang="ru-RU" dirty="0" smtClean="0">
                <a:solidFill>
                  <a:srgbClr val="FF0000"/>
                </a:solidFill>
              </a:rPr>
              <a:t>         Результативность ВПР по истории</a:t>
            </a:r>
          </a:p>
          <a:p>
            <a:pPr algn="ctr">
              <a:buNone/>
            </a:pPr>
            <a:r>
              <a:rPr lang="ru-RU" sz="1600" dirty="0" smtClean="0">
                <a:solidFill>
                  <a:srgbClr val="FF0000"/>
                </a:solidFill>
              </a:rPr>
              <a:t>7 класс</a:t>
            </a: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358048"/>
              </p:ext>
            </p:extLst>
          </p:nvPr>
        </p:nvGraphicFramePr>
        <p:xfrm>
          <a:off x="611557" y="980728"/>
          <a:ext cx="8064898" cy="1971648"/>
        </p:xfrm>
        <a:graphic>
          <a:graphicData uri="http://schemas.openxmlformats.org/drawingml/2006/table">
            <a:tbl>
              <a:tblPr/>
              <a:tblGrid>
                <a:gridCol w="1187103"/>
                <a:gridCol w="395701"/>
                <a:gridCol w="395701"/>
                <a:gridCol w="466979"/>
                <a:gridCol w="530397"/>
                <a:gridCol w="684485"/>
                <a:gridCol w="684485"/>
                <a:gridCol w="509956"/>
                <a:gridCol w="530397"/>
                <a:gridCol w="530397"/>
                <a:gridCol w="530397"/>
                <a:gridCol w="530397"/>
                <a:gridCol w="418237"/>
                <a:gridCol w="670266"/>
              </a:tblGrid>
              <a:tr h="43204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В классе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Писали 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Times New Roman"/>
                          <a:ea typeface="Times New Roman"/>
                          <a:cs typeface="Times New Roman"/>
                        </a:rPr>
                        <a:t>«2»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latin typeface="Times New Roman"/>
                          <a:ea typeface="Times New Roman"/>
                          <a:cs typeface="Times New Roman"/>
                        </a:rPr>
                        <a:t>«4» и «5»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err="1">
                          <a:latin typeface="Times New Roman"/>
                          <a:ea typeface="Times New Roman"/>
                          <a:cs typeface="Times New Roman"/>
                        </a:rPr>
                        <a:t>С.б</a:t>
                      </a:r>
                      <a:endParaRPr lang="ru-RU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5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История 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3.5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5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74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3.4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0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3.5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159880"/>
              </p:ext>
            </p:extLst>
          </p:nvPr>
        </p:nvGraphicFramePr>
        <p:xfrm>
          <a:off x="611561" y="4149080"/>
          <a:ext cx="8208911" cy="1485001"/>
        </p:xfrm>
        <a:graphic>
          <a:graphicData uri="http://schemas.openxmlformats.org/drawingml/2006/table">
            <a:tbl>
              <a:tblPr/>
              <a:tblGrid>
                <a:gridCol w="1200071"/>
                <a:gridCol w="400024"/>
                <a:gridCol w="400024"/>
                <a:gridCol w="472080"/>
                <a:gridCol w="536190"/>
                <a:gridCol w="691961"/>
                <a:gridCol w="691961"/>
                <a:gridCol w="515527"/>
                <a:gridCol w="536190"/>
                <a:gridCol w="536190"/>
                <a:gridCol w="536190"/>
                <a:gridCol w="536190"/>
                <a:gridCol w="422806"/>
                <a:gridCol w="733507"/>
              </a:tblGrid>
              <a:tr h="459215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В классе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Писали 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«2»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«4» и «5»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С.б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8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Times New Roman"/>
                          <a:cs typeface="Times New Roman"/>
                        </a:rPr>
                        <a:t>3.3</a:t>
                      </a: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8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993" marR="46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63888" y="327569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6 класс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2028</TotalTime>
  <Words>1259</Words>
  <Application>Microsoft Office PowerPoint</Application>
  <PresentationFormat>Экран (4:3)</PresentationFormat>
  <Paragraphs>832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Творческий отчет </vt:lpstr>
      <vt:lpstr>     Ф.И.О. Муслядинова  Татьяна Викторовна Год рождения: 30.08.1978 Образование: высшее, Таврический национальный университет им. В.И. Вернадского Специальность по диплому: преподаватель истории Учитель истории и обществознания Стаж педагогической работы по специальности 22 года.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Алена</dc:creator>
  <cp:lastModifiedBy>пр</cp:lastModifiedBy>
  <cp:revision>108</cp:revision>
  <dcterms:created xsi:type="dcterms:W3CDTF">2015-04-24T19:59:16Z</dcterms:created>
  <dcterms:modified xsi:type="dcterms:W3CDTF">2022-02-25T02:38:32Z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1945259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