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86"/>
  </p:notesMasterIdLst>
  <p:sldIdLst>
    <p:sldId id="345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307" r:id="rId15"/>
    <p:sldId id="270" r:id="rId16"/>
    <p:sldId id="308" r:id="rId17"/>
    <p:sldId id="271" r:id="rId18"/>
    <p:sldId id="309" r:id="rId19"/>
    <p:sldId id="272" r:id="rId20"/>
    <p:sldId id="310" r:id="rId21"/>
    <p:sldId id="274" r:id="rId22"/>
    <p:sldId id="312" r:id="rId23"/>
    <p:sldId id="275" r:id="rId24"/>
    <p:sldId id="313" r:id="rId25"/>
    <p:sldId id="276" r:id="rId26"/>
    <p:sldId id="314" r:id="rId27"/>
    <p:sldId id="277" r:id="rId28"/>
    <p:sldId id="315" r:id="rId29"/>
    <p:sldId id="278" r:id="rId30"/>
    <p:sldId id="316" r:id="rId31"/>
    <p:sldId id="279" r:id="rId32"/>
    <p:sldId id="317" r:id="rId33"/>
    <p:sldId id="280" r:id="rId34"/>
    <p:sldId id="318" r:id="rId35"/>
    <p:sldId id="281" r:id="rId36"/>
    <p:sldId id="319" r:id="rId37"/>
    <p:sldId id="282" r:id="rId38"/>
    <p:sldId id="320" r:id="rId39"/>
    <p:sldId id="283" r:id="rId40"/>
    <p:sldId id="321" r:id="rId41"/>
    <p:sldId id="284" r:id="rId42"/>
    <p:sldId id="322" r:id="rId43"/>
    <p:sldId id="285" r:id="rId44"/>
    <p:sldId id="323" r:id="rId45"/>
    <p:sldId id="286" r:id="rId46"/>
    <p:sldId id="324" r:id="rId47"/>
    <p:sldId id="287" r:id="rId48"/>
    <p:sldId id="325" r:id="rId49"/>
    <p:sldId id="288" r:id="rId50"/>
    <p:sldId id="326" r:id="rId51"/>
    <p:sldId id="289" r:id="rId52"/>
    <p:sldId id="327" r:id="rId53"/>
    <p:sldId id="291" r:id="rId54"/>
    <p:sldId id="329" r:id="rId55"/>
    <p:sldId id="292" r:id="rId56"/>
    <p:sldId id="330" r:id="rId57"/>
    <p:sldId id="293" r:id="rId58"/>
    <p:sldId id="331" r:id="rId59"/>
    <p:sldId id="294" r:id="rId60"/>
    <p:sldId id="332" r:id="rId61"/>
    <p:sldId id="295" r:id="rId62"/>
    <p:sldId id="333" r:id="rId63"/>
    <p:sldId id="296" r:id="rId64"/>
    <p:sldId id="334" r:id="rId65"/>
    <p:sldId id="297" r:id="rId66"/>
    <p:sldId id="335" r:id="rId67"/>
    <p:sldId id="298" r:id="rId68"/>
    <p:sldId id="336" r:id="rId69"/>
    <p:sldId id="299" r:id="rId70"/>
    <p:sldId id="337" r:id="rId71"/>
    <p:sldId id="300" r:id="rId72"/>
    <p:sldId id="338" r:id="rId73"/>
    <p:sldId id="301" r:id="rId74"/>
    <p:sldId id="339" r:id="rId75"/>
    <p:sldId id="302" r:id="rId76"/>
    <p:sldId id="340" r:id="rId77"/>
    <p:sldId id="303" r:id="rId78"/>
    <p:sldId id="341" r:id="rId79"/>
    <p:sldId id="304" r:id="rId80"/>
    <p:sldId id="342" r:id="rId81"/>
    <p:sldId id="305" r:id="rId82"/>
    <p:sldId id="344" r:id="rId83"/>
    <p:sldId id="306" r:id="rId84"/>
    <p:sldId id="343" r:id="rId8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1" autoAdjust="0"/>
    <p:restoredTop sz="94660"/>
  </p:normalViewPr>
  <p:slideViewPr>
    <p:cSldViewPr>
      <p:cViewPr varScale="1">
        <p:scale>
          <a:sx n="108" d="100"/>
          <a:sy n="108" d="100"/>
        </p:scale>
        <p:origin x="-1068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tableStyles" Target="tableStyles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B9F6B0-8387-4F95-8718-3F17C5C65DA8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28E9E-B7BD-4784-BD11-CC28235CEB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9150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206099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Экономическая сфера. Предпринимательство      (задание 8)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2996952"/>
            <a:ext cx="7406640" cy="2592288"/>
          </a:xfrm>
        </p:spPr>
        <p:txBody>
          <a:bodyPr>
            <a:normAutofit/>
          </a:bodyPr>
          <a:lstStyle/>
          <a:p>
            <a:pPr algn="r"/>
            <a:endParaRPr lang="ru-RU" sz="1800" dirty="0" smtClean="0">
              <a:solidFill>
                <a:srgbClr val="0070C0"/>
              </a:solidFill>
            </a:endParaRPr>
          </a:p>
          <a:p>
            <a:pPr algn="r"/>
            <a:endParaRPr lang="ru-RU" sz="1800" dirty="0">
              <a:solidFill>
                <a:srgbClr val="0070C0"/>
              </a:solidFill>
            </a:endParaRPr>
          </a:p>
          <a:p>
            <a:pPr algn="r"/>
            <a:endParaRPr lang="ru-RU" sz="1800" dirty="0" smtClean="0">
              <a:solidFill>
                <a:srgbClr val="0070C0"/>
              </a:solidFill>
            </a:endParaRPr>
          </a:p>
          <a:p>
            <a:pPr algn="r"/>
            <a:r>
              <a:rPr lang="ru-RU" sz="1800" dirty="0" smtClean="0">
                <a:solidFill>
                  <a:srgbClr val="0070C0"/>
                </a:solidFill>
              </a:rPr>
              <a:t>Автор: Литовченко Надежда Викторовна, </a:t>
            </a:r>
          </a:p>
          <a:p>
            <a:pPr algn="r"/>
            <a:r>
              <a:rPr lang="ru-RU" sz="1800" dirty="0" smtClean="0">
                <a:solidFill>
                  <a:srgbClr val="0070C0"/>
                </a:solidFill>
              </a:rPr>
              <a:t>учитель истории и обществознания, </a:t>
            </a:r>
          </a:p>
          <a:p>
            <a:pPr algn="r"/>
            <a:r>
              <a:rPr lang="ru-RU" sz="1800" dirty="0" smtClean="0">
                <a:solidFill>
                  <a:srgbClr val="0070C0"/>
                </a:solidFill>
              </a:rPr>
              <a:t>МБОУ «</a:t>
            </a:r>
            <a:r>
              <a:rPr lang="ru-RU" sz="1800" dirty="0" err="1" smtClean="0">
                <a:solidFill>
                  <a:srgbClr val="0070C0"/>
                </a:solidFill>
              </a:rPr>
              <a:t>Широковская</a:t>
            </a:r>
            <a:r>
              <a:rPr lang="ru-RU" sz="1800" dirty="0" smtClean="0">
                <a:solidFill>
                  <a:srgbClr val="0070C0"/>
                </a:solidFill>
              </a:rPr>
              <a:t> школа»</a:t>
            </a:r>
            <a:endParaRPr lang="ru-RU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942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50106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Организационно-правовые формы фирмы: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124744"/>
            <a:ext cx="7498080" cy="5400600"/>
          </a:xfrm>
        </p:spPr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ru-RU" sz="1700" b="1" dirty="0">
                <a:solidFill>
                  <a:srgbClr val="00B050"/>
                </a:solidFill>
              </a:rPr>
              <a:t>Организационно-правовая форма</a:t>
            </a:r>
            <a:r>
              <a:rPr lang="ru-RU" sz="1700" dirty="0"/>
              <a:t> – это форма организации предпринимательской деятельности, закрепленная юридическим образом. </a:t>
            </a:r>
            <a:endParaRPr lang="ru-RU" sz="1700" dirty="0" smtClean="0"/>
          </a:p>
          <a:p>
            <a:pPr marL="82296" indent="0" algn="just">
              <a:buNone/>
            </a:pPr>
            <a:r>
              <a:rPr lang="ru-RU" sz="1700" dirty="0" smtClean="0"/>
              <a:t>1. </a:t>
            </a:r>
            <a:r>
              <a:rPr lang="ru-RU" sz="1700" b="1" dirty="0" smtClean="0">
                <a:solidFill>
                  <a:srgbClr val="FF0000"/>
                </a:solidFill>
              </a:rPr>
              <a:t>Индивидуальное частное (единоличное) предприятие </a:t>
            </a:r>
            <a:r>
              <a:rPr lang="ru-RU" sz="1700" dirty="0" smtClean="0"/>
              <a:t>- </a:t>
            </a:r>
            <a:r>
              <a:rPr lang="ru-RU" sz="1700" dirty="0"/>
              <a:t>организационно-правовая форма предпринимательской деятельности, при котором бизнес находится в собственности у одного человека или семьи, и собственник несёт полную ответственность за ведение дела: он получает весь доход, но в случае долгов рискует потерять своё имущество. При этом предприниматели не основывают предприятий</a:t>
            </a:r>
            <a:r>
              <a:rPr lang="ru-RU" sz="1700" dirty="0" smtClean="0"/>
              <a:t>.</a:t>
            </a:r>
          </a:p>
          <a:p>
            <a:pPr marL="82296" indent="0">
              <a:buNone/>
            </a:pPr>
            <a:r>
              <a:rPr lang="ru-RU" sz="1700" b="1" dirty="0" smtClean="0">
                <a:solidFill>
                  <a:srgbClr val="FF0000"/>
                </a:solidFill>
              </a:rPr>
              <a:t>Преимущества:</a:t>
            </a:r>
          </a:p>
          <a:p>
            <a:pPr marL="82296" indent="0">
              <a:buNone/>
            </a:pPr>
            <a:r>
              <a:rPr lang="ru-RU" sz="1700" dirty="0" smtClean="0"/>
              <a:t>Индивидуальную </a:t>
            </a:r>
            <a:r>
              <a:rPr lang="ru-RU" sz="1700" dirty="0"/>
              <a:t>предпринимательскую деятельность можно начать с любой суммы, нет уставного фонда (в отличие от товарищества, например).</a:t>
            </a:r>
          </a:p>
          <a:p>
            <a:pPr marL="82296" indent="0">
              <a:buNone/>
            </a:pPr>
            <a:r>
              <a:rPr lang="ru-RU" sz="1700" dirty="0"/>
              <a:t>Не нужно создавать управленческий аппарат.</a:t>
            </a:r>
          </a:p>
          <a:p>
            <a:pPr marL="82296" indent="0">
              <a:buNone/>
            </a:pPr>
            <a:r>
              <a:rPr lang="ru-RU" sz="1700" dirty="0"/>
              <a:t>Индивидуальный предприниматель полностью сам принимает решения </a:t>
            </a:r>
            <a:r>
              <a:rPr lang="ru-RU" sz="1700" dirty="0" smtClean="0"/>
              <a:t>о ведении </a:t>
            </a:r>
            <a:r>
              <a:rPr lang="ru-RU" sz="1700" dirty="0"/>
              <a:t>бизнеса.</a:t>
            </a:r>
          </a:p>
          <a:p>
            <a:pPr marL="82296" indent="0">
              <a:buNone/>
            </a:pPr>
            <a:r>
              <a:rPr lang="ru-RU" sz="1700" dirty="0"/>
              <a:t>Все доходы получает собственник.</a:t>
            </a:r>
          </a:p>
          <a:p>
            <a:pPr marL="82296" indent="0">
              <a:buNone/>
            </a:pPr>
            <a:r>
              <a:rPr lang="ru-RU" sz="1700" b="1" dirty="0" smtClean="0">
                <a:solidFill>
                  <a:srgbClr val="0070C0"/>
                </a:solidFill>
              </a:rPr>
              <a:t>Недостатки:</a:t>
            </a:r>
          </a:p>
          <a:p>
            <a:pPr marL="82296" indent="0">
              <a:buNone/>
            </a:pPr>
            <a:r>
              <a:rPr lang="ru-RU" sz="1700" dirty="0" smtClean="0"/>
              <a:t>Риск </a:t>
            </a:r>
            <a:r>
              <a:rPr lang="ru-RU" sz="1700" dirty="0"/>
              <a:t>потерять вложенные средства.</a:t>
            </a:r>
          </a:p>
          <a:p>
            <a:pPr marL="82296" indent="0">
              <a:buNone/>
            </a:pPr>
            <a:r>
              <a:rPr lang="ru-RU" sz="1700" dirty="0"/>
              <a:t>Вынесение решений одним лицом не даёт гарантий: можно совершить ошибку из-за неопытности или некомпетентности в некоторых вопросах.</a:t>
            </a:r>
          </a:p>
          <a:p>
            <a:pPr marL="82296" indent="0">
              <a:buNone/>
            </a:pPr>
            <a:r>
              <a:rPr lang="ru-RU" sz="1700" b="1" dirty="0" smtClean="0">
                <a:solidFill>
                  <a:srgbClr val="00B050"/>
                </a:solidFill>
              </a:rPr>
              <a:t>Частное </a:t>
            </a:r>
            <a:r>
              <a:rPr lang="ru-RU" sz="1700" b="1" dirty="0">
                <a:solidFill>
                  <a:srgbClr val="00B050"/>
                </a:solidFill>
              </a:rPr>
              <a:t>предпринимательство обеспечивает занятость населения и увеличивает бюджет страны, поэтому государство, как правило, заинтересовано в развитии индивидуальной предпринимательской деятельности.</a:t>
            </a:r>
          </a:p>
          <a:p>
            <a:pPr algn="just"/>
            <a:endParaRPr lang="ru-RU" sz="1400" dirty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689938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7404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692696"/>
            <a:ext cx="7498080" cy="5555704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1600" b="1" dirty="0" smtClean="0">
                <a:solidFill>
                  <a:srgbClr val="FF0000"/>
                </a:solidFill>
              </a:rPr>
              <a:t>2. Товарищество - </a:t>
            </a:r>
            <a:r>
              <a:rPr lang="ru-RU" sz="1600" b="1" dirty="0">
                <a:solidFill>
                  <a:srgbClr val="FF0000"/>
                </a:solidFill>
              </a:rPr>
              <a:t>(партнёрство) </a:t>
            </a:r>
            <a:r>
              <a:rPr lang="ru-RU" sz="1600" dirty="0"/>
              <a:t>— организационно-правовая форма предпринимательской деятельности. Для организации товарищества объединяются два или более лиц (это могут быть и физические, и юридические лица). Все совладельцы совместно принимают решения по ведению бизнеса и несут неограниченную ответственность по его обязательствам.</a:t>
            </a:r>
          </a:p>
          <a:p>
            <a:pPr marL="82296" indent="0" algn="just">
              <a:buNone/>
            </a:pPr>
            <a:r>
              <a:rPr lang="ru-RU" sz="1600" b="1" dirty="0" smtClean="0">
                <a:solidFill>
                  <a:srgbClr val="FF0000"/>
                </a:solidFill>
              </a:rPr>
              <a:t>Преимущества:</a:t>
            </a:r>
          </a:p>
          <a:p>
            <a:pPr marL="82296" indent="0" algn="just">
              <a:buNone/>
            </a:pPr>
            <a:r>
              <a:rPr lang="ru-RU" sz="1600" dirty="0" smtClean="0"/>
              <a:t>У </a:t>
            </a:r>
            <a:r>
              <a:rPr lang="ru-RU" sz="1600" dirty="0"/>
              <a:t>товарищества большие финансовые возможности (больше, чем у частных предпринимателей), потому что изначально больше владельцев, вкладывающих в него деньги.</a:t>
            </a:r>
          </a:p>
          <a:p>
            <a:pPr marL="82296" indent="0" algn="just">
              <a:buNone/>
            </a:pPr>
            <a:r>
              <a:rPr lang="ru-RU" sz="1600" dirty="0"/>
              <a:t>В товарищество могут объединяться люди с разным профессиональным опытом и разделять обязанности — это способствует более успешному ведению бизнеса.</a:t>
            </a:r>
          </a:p>
          <a:p>
            <a:pPr marL="82296" indent="0" algn="just">
              <a:buNone/>
            </a:pPr>
            <a:r>
              <a:rPr lang="ru-RU" sz="1600" dirty="0"/>
              <a:t>Каждый партнёр получает доход пропорционально внесённой </a:t>
            </a:r>
            <a:r>
              <a:rPr lang="ru-RU" sz="1600" dirty="0" smtClean="0"/>
              <a:t>доле</a:t>
            </a:r>
            <a:r>
              <a:rPr lang="ru-RU" sz="1600" dirty="0"/>
              <a:t>.</a:t>
            </a:r>
          </a:p>
          <a:p>
            <a:pPr marL="82296" indent="0" algn="just">
              <a:buNone/>
            </a:pPr>
            <a:r>
              <a:rPr lang="ru-RU" sz="1600" b="1" dirty="0" smtClean="0">
                <a:solidFill>
                  <a:srgbClr val="0070C0"/>
                </a:solidFill>
              </a:rPr>
              <a:t>Недостатки:</a:t>
            </a:r>
          </a:p>
          <a:p>
            <a:pPr marL="82296" indent="0" algn="just">
              <a:buNone/>
            </a:pPr>
            <a:r>
              <a:rPr lang="ru-RU" sz="1600" dirty="0" smtClean="0"/>
              <a:t>В </a:t>
            </a:r>
            <a:r>
              <a:rPr lang="ru-RU" sz="1600" dirty="0"/>
              <a:t>случае задолженности каждый совладелец выплачивает сумму, пропорциональную внесённой </a:t>
            </a:r>
            <a:r>
              <a:rPr lang="ru-RU" sz="1600" dirty="0" smtClean="0"/>
              <a:t>доле</a:t>
            </a:r>
            <a:r>
              <a:rPr lang="ru-RU" sz="1600" dirty="0"/>
              <a:t>, но если у участника недостаточно средств для покрытия всей своей доли в убытках, то </a:t>
            </a:r>
            <a:r>
              <a:rPr lang="ru-RU" sz="1600" dirty="0" smtClean="0"/>
              <a:t>его </a:t>
            </a:r>
            <a:r>
              <a:rPr lang="ru-RU" sz="1600" dirty="0"/>
              <a:t>партнёры должны выплатить недостающую сумму за него.</a:t>
            </a:r>
          </a:p>
          <a:p>
            <a:pPr marL="82296" indent="0" algn="ctr">
              <a:buNone/>
            </a:pPr>
            <a:r>
              <a:rPr lang="ru-RU" sz="1600" b="1" dirty="0">
                <a:solidFill>
                  <a:srgbClr val="00B050"/>
                </a:solidFill>
              </a:rPr>
              <a:t>Партнёры зависят от решений друг друга, поэтому, если кто-то серьёзно ошибётся в расчётах, убытки понесут все участники.</a:t>
            </a:r>
          </a:p>
          <a:p>
            <a:endParaRPr lang="ru-RU" sz="1300" b="1" dirty="0"/>
          </a:p>
        </p:txBody>
      </p:sp>
    </p:spTree>
    <p:extLst>
      <p:ext uri="{BB962C8B-B14F-4D97-AF65-F5344CB8AC3E}">
        <p14:creationId xmlns:p14="http://schemas.microsoft.com/office/powerpoint/2010/main" val="3693559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3. Акционерное общество </a:t>
            </a:r>
            <a:r>
              <a:rPr lang="ru-RU" sz="2400" dirty="0" smtClean="0"/>
              <a:t>- </a:t>
            </a:r>
            <a:r>
              <a:rPr lang="ru-RU" sz="2400" dirty="0"/>
              <a:t>это хозяйственная организация, созданная на основе объединения денежных средств, которые получены путём продажи акций.</a:t>
            </a:r>
          </a:p>
          <a:p>
            <a:pPr marL="82296" indent="0">
              <a:buNone/>
            </a:pPr>
            <a:r>
              <a:rPr lang="ru-RU" sz="2400" b="1" dirty="0">
                <a:solidFill>
                  <a:srgbClr val="FF0000"/>
                </a:solidFill>
              </a:rPr>
              <a:t>Акция</a:t>
            </a:r>
            <a:r>
              <a:rPr lang="ru-RU" sz="2400" dirty="0"/>
              <a:t> — ценная бумага, которая свидетельствует о праве её владельца на определённую часть капитала акционерного общества.</a:t>
            </a: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4878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Задание </a:t>
            </a:r>
            <a:r>
              <a:rPr lang="ru-RU" sz="2400" b="1" dirty="0" smtClean="0">
                <a:solidFill>
                  <a:srgbClr val="0070C0"/>
                </a:solidFill>
              </a:rPr>
              <a:t>№ 8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ru-RU" sz="2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Что отличает предпринимательскую деятельность?</a:t>
            </a:r>
          </a:p>
          <a:p>
            <a:endParaRPr lang="ru-RU" sz="2600" dirty="0"/>
          </a:p>
          <a:p>
            <a:pPr marL="82296" indent="0">
              <a:buNone/>
            </a:pPr>
            <a:r>
              <a:rPr lang="ru-RU" sz="2600" dirty="0"/>
              <a:t>1) регулирование законодательством</a:t>
            </a:r>
          </a:p>
          <a:p>
            <a:pPr marL="82296" indent="0">
              <a:buNone/>
            </a:pPr>
            <a:r>
              <a:rPr lang="ru-RU" sz="2600" dirty="0"/>
              <a:t>2) обязательное использование </a:t>
            </a:r>
            <a:r>
              <a:rPr lang="ru-RU" sz="2600" dirty="0" smtClean="0"/>
              <a:t>силы </a:t>
            </a:r>
            <a:r>
              <a:rPr lang="ru-RU" sz="2600" dirty="0"/>
              <a:t>наёмных работников</a:t>
            </a:r>
          </a:p>
          <a:p>
            <a:pPr marL="82296" indent="0">
              <a:buNone/>
            </a:pPr>
            <a:r>
              <a:rPr lang="ru-RU" sz="2600" dirty="0"/>
              <a:t>3) </a:t>
            </a:r>
            <a:r>
              <a:rPr lang="ru-RU" sz="2600" dirty="0" smtClean="0"/>
              <a:t>наличие </a:t>
            </a:r>
            <a:r>
              <a:rPr lang="ru-RU" sz="2600" dirty="0"/>
              <a:t>профессиональной подготовки участников</a:t>
            </a:r>
          </a:p>
          <a:p>
            <a:pPr marL="82296" indent="0">
              <a:buNone/>
            </a:pPr>
            <a:r>
              <a:rPr lang="ru-RU" sz="2600" dirty="0"/>
              <a:t>4) направленность на получение прибыли</a:t>
            </a:r>
          </a:p>
          <a:p>
            <a:pPr marL="82296" indent="0">
              <a:buNone/>
            </a:pPr>
            <a:endParaRPr lang="ru-RU" sz="2600" b="1" dirty="0" smtClean="0"/>
          </a:p>
          <a:p>
            <a:pPr marL="82296" indent="0">
              <a:buNone/>
            </a:pPr>
            <a:r>
              <a:rPr lang="ru-RU" sz="2600" b="1" dirty="0" smtClean="0"/>
              <a:t>Пояснение</a:t>
            </a:r>
            <a:r>
              <a:rPr lang="ru-RU" sz="2600" b="1" dirty="0" smtClean="0"/>
              <a:t>. </a:t>
            </a:r>
            <a:r>
              <a:rPr lang="ru-RU" sz="2600" dirty="0" smtClean="0"/>
              <a:t>Предпринимательство</a:t>
            </a:r>
            <a:r>
              <a:rPr lang="ru-RU" sz="2600" dirty="0"/>
              <a:t>, предпринимательская деятельность — экономическая деятельность, направленная на систематическое получение прибыли от производства и/или продажи товаров, оказания услуг.</a:t>
            </a:r>
          </a:p>
          <a:p>
            <a:pPr marL="82296" indent="0">
              <a:buNone/>
            </a:pPr>
            <a:endParaRPr lang="ru-RU" sz="2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4893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21830" y="1412776"/>
            <a:ext cx="7499350" cy="480060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ru-RU" sz="2600" dirty="0"/>
          </a:p>
          <a:p>
            <a:pPr marL="82296" indent="0">
              <a:buNone/>
            </a:pPr>
            <a:r>
              <a:rPr lang="ru-RU" sz="3600" dirty="0" smtClean="0"/>
              <a:t>Правильный </a:t>
            </a:r>
            <a:r>
              <a:rPr lang="ru-RU" sz="3600" dirty="0"/>
              <a:t>ответ указан под номером </a:t>
            </a:r>
            <a:r>
              <a:rPr lang="ru-RU" sz="3600" b="1" dirty="0"/>
              <a:t>4</a:t>
            </a:r>
            <a:r>
              <a:rPr lang="ru-RU" sz="36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2140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Задание </a:t>
            </a:r>
            <a:r>
              <a:rPr lang="ru-RU" sz="2400" b="1" dirty="0">
                <a:solidFill>
                  <a:srgbClr val="0070C0"/>
                </a:solidFill>
              </a:rPr>
              <a:t>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200" dirty="0"/>
              <a:t>Виолетта приобрела в магазине новое платье за 6000 рублей. Какая функция денег проявилась в данном примере?</a:t>
            </a:r>
          </a:p>
          <a:p>
            <a:endParaRPr lang="ru-RU" sz="2200" dirty="0"/>
          </a:p>
          <a:p>
            <a:pPr marL="82296" indent="0">
              <a:buNone/>
            </a:pPr>
            <a:r>
              <a:rPr lang="ru-RU" sz="2200" dirty="0"/>
              <a:t>1) средство обмена</a:t>
            </a:r>
          </a:p>
          <a:p>
            <a:pPr marL="82296" indent="0">
              <a:buNone/>
            </a:pPr>
            <a:r>
              <a:rPr lang="ru-RU" sz="2200" dirty="0"/>
              <a:t>2) средство учёта</a:t>
            </a:r>
          </a:p>
          <a:p>
            <a:pPr marL="82296" indent="0">
              <a:buNone/>
            </a:pPr>
            <a:r>
              <a:rPr lang="ru-RU" sz="2200" dirty="0"/>
              <a:t>3) мировые деньги</a:t>
            </a:r>
          </a:p>
          <a:p>
            <a:pPr marL="82296" indent="0">
              <a:buNone/>
            </a:pPr>
            <a:r>
              <a:rPr lang="ru-RU" sz="2200" dirty="0"/>
              <a:t>4) средство накопления</a:t>
            </a:r>
          </a:p>
          <a:p>
            <a:pPr marL="82296" indent="0">
              <a:buNone/>
            </a:pPr>
            <a:endParaRPr lang="ru-RU" sz="2200" b="1" dirty="0" smtClean="0"/>
          </a:p>
          <a:p>
            <a:pPr marL="82296" indent="0">
              <a:buNone/>
            </a:pPr>
            <a:r>
              <a:rPr lang="ru-RU" sz="2200" b="1" dirty="0" smtClean="0"/>
              <a:t>Пояснение</a:t>
            </a:r>
            <a:r>
              <a:rPr lang="ru-RU" sz="2200" b="1" dirty="0" smtClean="0"/>
              <a:t>. </a:t>
            </a:r>
            <a:r>
              <a:rPr lang="ru-RU" sz="2200" dirty="0" smtClean="0"/>
              <a:t>Средство </a:t>
            </a:r>
            <a:r>
              <a:rPr lang="ru-RU" sz="2200" dirty="0"/>
              <a:t>обмена — товар взамен на деньги.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1208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3600" dirty="0"/>
              <a:t>Правильный ответ указан под номером </a:t>
            </a:r>
            <a:r>
              <a:rPr lang="ru-RU" sz="3600" b="1" dirty="0"/>
              <a:t>1</a:t>
            </a:r>
            <a:r>
              <a:rPr lang="ru-RU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7630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Задание </a:t>
            </a:r>
            <a:r>
              <a:rPr lang="ru-RU" sz="2400" b="1" dirty="0">
                <a:solidFill>
                  <a:srgbClr val="0070C0"/>
                </a:solidFill>
              </a:rPr>
              <a:t>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82296" indent="0">
              <a:buNone/>
            </a:pPr>
            <a:r>
              <a:rPr lang="ru-RU" sz="6400" dirty="0"/>
              <a:t>Цена букета роз — 800 рублей. Какая функция денег отражена в данном примере?</a:t>
            </a:r>
          </a:p>
          <a:p>
            <a:endParaRPr lang="ru-RU" sz="6400" dirty="0"/>
          </a:p>
          <a:p>
            <a:pPr marL="82296" indent="0">
              <a:buNone/>
            </a:pPr>
            <a:r>
              <a:rPr lang="ru-RU" sz="6400" dirty="0"/>
              <a:t>1) мера стоимости</a:t>
            </a:r>
          </a:p>
          <a:p>
            <a:pPr marL="82296" indent="0">
              <a:buNone/>
            </a:pPr>
            <a:r>
              <a:rPr lang="ru-RU" sz="6400" dirty="0"/>
              <a:t>2) средство платежа</a:t>
            </a:r>
          </a:p>
          <a:p>
            <a:pPr marL="82296" indent="0">
              <a:buNone/>
            </a:pPr>
            <a:r>
              <a:rPr lang="ru-RU" sz="6400" dirty="0"/>
              <a:t>3) мировые деньги</a:t>
            </a:r>
          </a:p>
          <a:p>
            <a:pPr marL="82296" indent="0">
              <a:buNone/>
            </a:pPr>
            <a:r>
              <a:rPr lang="ru-RU" sz="6400" dirty="0"/>
              <a:t>4) средство накопления</a:t>
            </a:r>
          </a:p>
          <a:p>
            <a:pPr marL="82296" indent="0">
              <a:buNone/>
            </a:pPr>
            <a:endParaRPr lang="ru-RU" sz="6400" b="1" dirty="0" smtClean="0"/>
          </a:p>
          <a:p>
            <a:pPr marL="82296" indent="0">
              <a:buNone/>
            </a:pPr>
            <a:r>
              <a:rPr lang="ru-RU" sz="6400" b="1" dirty="0" smtClean="0"/>
              <a:t>Пояснение</a:t>
            </a:r>
            <a:r>
              <a:rPr lang="ru-RU" sz="6400" b="1" dirty="0" smtClean="0"/>
              <a:t>. </a:t>
            </a:r>
            <a:r>
              <a:rPr lang="ru-RU" sz="6400" dirty="0" smtClean="0"/>
              <a:t>Деньги </a:t>
            </a:r>
            <a:r>
              <a:rPr lang="ru-RU" sz="6400" dirty="0"/>
              <a:t>проявляют себя через свои функции. Обычно выделяют такие функции денег как:</a:t>
            </a:r>
          </a:p>
          <a:p>
            <a:pPr marL="82296" indent="0">
              <a:buNone/>
            </a:pPr>
            <a:r>
              <a:rPr lang="ru-RU" sz="6400" dirty="0"/>
              <a:t>Мера стоимости. Разнородные товары приравниваются и обмениваются между собой на основании цены (коэффициента обмена, стоимости этих товаров, выраженных в количестве денег).</a:t>
            </a:r>
          </a:p>
          <a:p>
            <a:pPr marL="82296" indent="0">
              <a:buNone/>
            </a:pPr>
            <a:r>
              <a:rPr lang="ru-RU" sz="6400" dirty="0"/>
              <a:t>Средство обращения. Деньги используются в качестве посредника в обращении товаров.</a:t>
            </a:r>
          </a:p>
          <a:p>
            <a:pPr marL="82296" indent="0">
              <a:buNone/>
            </a:pPr>
            <a:r>
              <a:rPr lang="ru-RU" sz="6400" dirty="0"/>
              <a:t>Средство платежа. Деньги используются при регистрации долгов и их уплаты.</a:t>
            </a:r>
          </a:p>
          <a:p>
            <a:pPr marL="82296" indent="0">
              <a:buNone/>
            </a:pPr>
            <a:r>
              <a:rPr lang="ru-RU" sz="6400" dirty="0"/>
              <a:t>Средство накопления. Деньги, накопленные, но не использованные, позволяют переносить покупательную способность из настоящего в будущее.</a:t>
            </a:r>
          </a:p>
          <a:p>
            <a:pPr marL="82296" indent="0">
              <a:buNone/>
            </a:pPr>
            <a:r>
              <a:rPr lang="ru-RU" sz="6400" dirty="0"/>
              <a:t>Мировые деньги. Внешнеторговые связи, международные займы, оказание услуг внешнему партнёру вызвали появление мировых денег.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7176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sz="6400" dirty="0"/>
          </a:p>
          <a:p>
            <a:pPr marL="82296" indent="0">
              <a:buNone/>
            </a:pPr>
            <a:r>
              <a:rPr lang="ru-RU" sz="3600" dirty="0" smtClean="0"/>
              <a:t>Правильный </a:t>
            </a:r>
            <a:r>
              <a:rPr lang="ru-RU" sz="3600" dirty="0"/>
              <a:t>ответ указан под номером </a:t>
            </a:r>
            <a:r>
              <a:rPr lang="ru-RU" sz="3600" b="1" dirty="0"/>
              <a:t>1</a:t>
            </a:r>
            <a:r>
              <a:rPr lang="ru-RU" sz="28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9555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Задание </a:t>
            </a:r>
            <a:r>
              <a:rPr lang="ru-RU" sz="2400" b="1" dirty="0">
                <a:solidFill>
                  <a:srgbClr val="0070C0"/>
                </a:solidFill>
              </a:rPr>
              <a:t>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ru-RU" sz="2900" dirty="0"/>
              <a:t>Какой из приведённых ниже налогов является косвенным?</a:t>
            </a:r>
          </a:p>
          <a:p>
            <a:endParaRPr lang="ru-RU" sz="2900" dirty="0"/>
          </a:p>
          <a:p>
            <a:pPr marL="82296" indent="0">
              <a:buNone/>
            </a:pPr>
            <a:r>
              <a:rPr lang="ru-RU" sz="2900" dirty="0"/>
              <a:t>1) на автотранспортное средство</a:t>
            </a:r>
          </a:p>
          <a:p>
            <a:pPr marL="82296" indent="0">
              <a:buNone/>
            </a:pPr>
            <a:r>
              <a:rPr lang="ru-RU" sz="2900" dirty="0"/>
              <a:t>2) на недвижимость</a:t>
            </a:r>
          </a:p>
          <a:p>
            <a:pPr marL="82296" indent="0">
              <a:buNone/>
            </a:pPr>
            <a:r>
              <a:rPr lang="ru-RU" sz="2900" dirty="0"/>
              <a:t>3) на доходы физических лиц</a:t>
            </a:r>
          </a:p>
          <a:p>
            <a:pPr marL="82296" indent="0">
              <a:buNone/>
            </a:pPr>
            <a:r>
              <a:rPr lang="ru-RU" sz="2900" dirty="0"/>
              <a:t>4) на добавленную стоимость</a:t>
            </a:r>
          </a:p>
          <a:p>
            <a:pPr marL="82296" indent="0">
              <a:buNone/>
            </a:pPr>
            <a:endParaRPr lang="ru-RU" sz="2900" b="1" dirty="0" smtClean="0"/>
          </a:p>
          <a:p>
            <a:pPr marL="82296" indent="0">
              <a:buNone/>
            </a:pPr>
            <a:r>
              <a:rPr lang="ru-RU" sz="2900" b="1" dirty="0" smtClean="0"/>
              <a:t>Пояснение</a:t>
            </a:r>
            <a:r>
              <a:rPr lang="ru-RU" sz="2900" b="1" dirty="0" smtClean="0"/>
              <a:t>. </a:t>
            </a:r>
            <a:r>
              <a:rPr lang="ru-RU" sz="2900" dirty="0" smtClean="0"/>
              <a:t>Косвенный </a:t>
            </a:r>
            <a:r>
              <a:rPr lang="ru-RU" sz="2900" dirty="0"/>
              <a:t>налог — налог на товары и услуги, устанавливаемый в виде надбавки к цене или тарифу, в отличие от прямых налогов, определяемых доходом налогоплательщика. Косвенные налоги всегда платит покупатель товара. Все остальные — это прямые налоги (на кого направлены, тот и платит).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2526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147248" cy="137160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00B050"/>
                </a:solidFill>
                <a:effectLst/>
              </a:rPr>
              <a:t>Задание ОГЭ по обществознанию под номером 8 составлено в целях проверки знаний выпускников девятого класса по следующим темам: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ru-RU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Предпринимательство</a:t>
            </a:r>
          </a:p>
          <a:p>
            <a:pPr fontAlgn="base"/>
            <a:r>
              <a:rPr lang="ru-RU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Деньги</a:t>
            </a:r>
          </a:p>
          <a:p>
            <a:pPr fontAlgn="base"/>
            <a:r>
              <a:rPr lang="ru-RU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Заработная плата</a:t>
            </a:r>
          </a:p>
          <a:p>
            <a:pPr fontAlgn="base"/>
            <a:r>
              <a:rPr lang="ru-RU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Экономическая социальная поддержка</a:t>
            </a:r>
          </a:p>
          <a:p>
            <a:pPr fontAlgn="base"/>
            <a:r>
              <a:rPr lang="ru-RU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Налоги</a:t>
            </a:r>
          </a:p>
          <a:p>
            <a:pPr fontAlgn="base"/>
            <a:r>
              <a:rPr lang="ru-RU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Экономические функции государства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4468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3600" dirty="0"/>
              <a:t> </a:t>
            </a:r>
            <a:r>
              <a:rPr lang="ru-RU" sz="3600" dirty="0" smtClean="0"/>
              <a:t>Правильный </a:t>
            </a:r>
            <a:r>
              <a:rPr lang="ru-RU" sz="3600" dirty="0"/>
              <a:t>ответ указан под номером </a:t>
            </a:r>
            <a:r>
              <a:rPr lang="ru-RU" sz="3600" b="1" dirty="0"/>
              <a:t>4</a:t>
            </a:r>
            <a:r>
              <a:rPr lang="ru-RU" sz="3600" dirty="0"/>
              <a:t>.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857739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Задание </a:t>
            </a:r>
            <a:r>
              <a:rPr lang="ru-RU" sz="2400" b="1" dirty="0">
                <a:solidFill>
                  <a:srgbClr val="0070C0"/>
                </a:solidFill>
              </a:rPr>
              <a:t>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ru-RU" dirty="0"/>
              <a:t>Что из перечисленного ниже непосредственно влияет на размер заработной платы работника в условиях рынка?</a:t>
            </a:r>
          </a:p>
          <a:p>
            <a:endParaRPr lang="ru-RU" dirty="0"/>
          </a:p>
          <a:p>
            <a:pPr marL="82296" indent="0">
              <a:buNone/>
            </a:pPr>
            <a:r>
              <a:rPr lang="ru-RU" dirty="0"/>
              <a:t>1) семейное положение</a:t>
            </a:r>
          </a:p>
          <a:p>
            <a:pPr marL="82296" indent="0">
              <a:buNone/>
            </a:pPr>
            <a:r>
              <a:rPr lang="ru-RU" dirty="0" smtClean="0"/>
              <a:t>2) </a:t>
            </a:r>
            <a:r>
              <a:rPr lang="ru-RU" dirty="0"/>
              <a:t>стоимость потребительской корзины</a:t>
            </a:r>
          </a:p>
          <a:p>
            <a:pPr marL="82296" indent="0">
              <a:buNone/>
            </a:pPr>
            <a:r>
              <a:rPr lang="ru-RU" dirty="0"/>
              <a:t>3) стабильность цен на товары и услуги</a:t>
            </a:r>
          </a:p>
          <a:p>
            <a:pPr marL="82296" indent="0">
              <a:buNone/>
            </a:pPr>
            <a:r>
              <a:rPr lang="ru-RU" dirty="0"/>
              <a:t>4) квалификация и трудолюбие</a:t>
            </a:r>
          </a:p>
          <a:p>
            <a:pPr marL="82296" indent="0">
              <a:buNone/>
            </a:pPr>
            <a:endParaRPr lang="ru-RU" b="1" dirty="0" smtClean="0"/>
          </a:p>
          <a:p>
            <a:pPr marL="82296" indent="0">
              <a:buNone/>
            </a:pPr>
            <a:r>
              <a:rPr lang="ru-RU" b="1" dirty="0" smtClean="0"/>
              <a:t>Пояснение</a:t>
            </a:r>
            <a:r>
              <a:rPr lang="ru-RU" b="1" dirty="0" smtClean="0"/>
              <a:t>. </a:t>
            </a:r>
            <a:r>
              <a:rPr lang="ru-RU" dirty="0" smtClean="0"/>
              <a:t>Вместе </a:t>
            </a:r>
            <a:r>
              <a:rPr lang="ru-RU" dirty="0"/>
              <a:t>с тем размер заработной платы в рыночных условиях определяется качеством труда, квалификацией, профессиональной подготовкой работника, опытом его и трудолюбием.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4763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dirty="0"/>
              <a:t>Правильный ответ указан под номером </a:t>
            </a:r>
            <a:r>
              <a:rPr lang="ru-RU" sz="4600" b="1" dirty="0"/>
              <a:t>4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0528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Задание </a:t>
            </a:r>
            <a:r>
              <a:rPr lang="ru-RU" sz="2400" b="1" dirty="0">
                <a:solidFill>
                  <a:srgbClr val="0070C0"/>
                </a:solidFill>
              </a:rPr>
              <a:t>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82296" indent="0">
              <a:buNone/>
            </a:pPr>
            <a:r>
              <a:rPr lang="ru-RU" dirty="0"/>
              <a:t>Какой из приведённых ниже налогов является прямым?</a:t>
            </a:r>
          </a:p>
          <a:p>
            <a:endParaRPr lang="ru-RU" dirty="0"/>
          </a:p>
          <a:p>
            <a:pPr marL="82296" indent="0">
              <a:buNone/>
            </a:pPr>
            <a:r>
              <a:rPr lang="ru-RU" dirty="0"/>
              <a:t>1) на добавленную стоимость</a:t>
            </a:r>
          </a:p>
          <a:p>
            <a:pPr marL="82296" indent="0">
              <a:buNone/>
            </a:pPr>
            <a:r>
              <a:rPr lang="ru-RU" dirty="0"/>
              <a:t>2) с продаж</a:t>
            </a:r>
          </a:p>
          <a:p>
            <a:pPr marL="82296" indent="0">
              <a:buNone/>
            </a:pPr>
            <a:r>
              <a:rPr lang="ru-RU" dirty="0"/>
              <a:t>3) таможенная пошлина</a:t>
            </a:r>
          </a:p>
          <a:p>
            <a:pPr marL="82296" indent="0">
              <a:buNone/>
            </a:pPr>
            <a:r>
              <a:rPr lang="ru-RU" dirty="0"/>
              <a:t>4) на доходы физических лиц</a:t>
            </a:r>
          </a:p>
          <a:p>
            <a:pPr marL="82296" indent="0">
              <a:buNone/>
            </a:pPr>
            <a:endParaRPr lang="ru-RU" b="1" dirty="0" smtClean="0"/>
          </a:p>
          <a:p>
            <a:pPr marL="82296" indent="0">
              <a:buNone/>
            </a:pPr>
            <a:r>
              <a:rPr lang="ru-RU" b="1" dirty="0" smtClean="0"/>
              <a:t>Пояснение. </a:t>
            </a:r>
            <a:r>
              <a:rPr lang="ru-RU" dirty="0" smtClean="0"/>
              <a:t>Косвенный </a:t>
            </a:r>
            <a:r>
              <a:rPr lang="ru-RU" dirty="0"/>
              <a:t>налог — налог на товары и услуги, устанавливаемый в виде надбавки к цене или тарифу, в отличие от прямых налогов, определяемых доходом налогоплательщика. Косвенные налоги всегда платит покупатель товара. Налог на добавленную стоимость, налог с продаж, таможенная пошлина — косвенные. Прямой налог — налог, который взимается государством непосредственно с доходов или имущества налогоплательщика. Прямые налоги — на кого направлены, тот и платит.</a:t>
            </a:r>
          </a:p>
          <a:p>
            <a:pPr marL="82296" indent="0"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8400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dirty="0"/>
              <a:t> </a:t>
            </a:r>
          </a:p>
          <a:p>
            <a:pPr marL="82296" indent="0">
              <a:buNone/>
            </a:pPr>
            <a:r>
              <a:rPr lang="ru-RU" dirty="0"/>
              <a:t>Правильный ответ указан под номером </a:t>
            </a:r>
            <a:r>
              <a:rPr lang="ru-RU" sz="5800" b="1" dirty="0"/>
              <a:t>4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8785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Задание </a:t>
            </a:r>
            <a:r>
              <a:rPr lang="ru-RU" sz="2400" b="1" dirty="0">
                <a:solidFill>
                  <a:srgbClr val="0070C0"/>
                </a:solidFill>
              </a:rPr>
              <a:t>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ru-RU" dirty="0"/>
              <a:t>Самостоятельная, осуществляемая на свой страх и риск деятельность граждан, направленная на получение прибыли, — это</a:t>
            </a:r>
          </a:p>
          <a:p>
            <a:endParaRPr lang="ru-RU" dirty="0"/>
          </a:p>
          <a:p>
            <a:pPr marL="82296" indent="0">
              <a:buNone/>
            </a:pPr>
            <a:r>
              <a:rPr lang="ru-RU" dirty="0"/>
              <a:t>1) конкуренция</a:t>
            </a:r>
          </a:p>
          <a:p>
            <a:pPr marL="82296" indent="0">
              <a:buNone/>
            </a:pPr>
            <a:r>
              <a:rPr lang="ru-RU" dirty="0"/>
              <a:t>2) предпринимательство</a:t>
            </a:r>
          </a:p>
          <a:p>
            <a:pPr marL="82296" indent="0">
              <a:buNone/>
            </a:pPr>
            <a:r>
              <a:rPr lang="ru-RU" dirty="0"/>
              <a:t>3) посредничество</a:t>
            </a:r>
          </a:p>
          <a:p>
            <a:pPr marL="82296" indent="0">
              <a:buNone/>
            </a:pPr>
            <a:r>
              <a:rPr lang="ru-RU" dirty="0"/>
              <a:t>4) производство</a:t>
            </a:r>
          </a:p>
          <a:p>
            <a:pPr marL="82296" indent="0">
              <a:buNone/>
            </a:pPr>
            <a:endParaRPr lang="ru-RU" b="1" dirty="0" smtClean="0"/>
          </a:p>
          <a:p>
            <a:pPr marL="82296" indent="0">
              <a:buNone/>
            </a:pPr>
            <a:r>
              <a:rPr lang="ru-RU" b="1" dirty="0" smtClean="0"/>
              <a:t>Пояснение</a:t>
            </a:r>
            <a:r>
              <a:rPr lang="ru-RU" b="1" dirty="0" smtClean="0"/>
              <a:t>. </a:t>
            </a:r>
            <a:r>
              <a:rPr lang="ru-RU" dirty="0" smtClean="0"/>
              <a:t>Предпринимательство</a:t>
            </a:r>
            <a:r>
              <a:rPr lang="ru-RU" dirty="0"/>
              <a:t>, предпринимательская деятельность — экономическая деятельность, направленная на систематическое получение прибыли от производства и/или продажи товаров, оказания услуг.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1789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sz="3600" dirty="0"/>
              <a:t>Правильный ответ указан под номером </a:t>
            </a:r>
            <a:r>
              <a:rPr lang="ru-RU" sz="3600" b="1" dirty="0"/>
              <a:t>2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3973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ru-RU" dirty="0"/>
              <a:t>Государство финансирует систему образования. Какую экономическую функцию при этом выполняет государство?</a:t>
            </a:r>
          </a:p>
          <a:p>
            <a:endParaRPr lang="ru-RU" dirty="0" smtClean="0"/>
          </a:p>
          <a:p>
            <a:pPr marL="82296" indent="0">
              <a:buNone/>
            </a:pPr>
            <a:r>
              <a:rPr lang="ru-RU" dirty="0" smtClean="0"/>
              <a:t>1</a:t>
            </a:r>
            <a:r>
              <a:rPr lang="ru-RU" dirty="0"/>
              <a:t>) наполнение государственного бюджета</a:t>
            </a:r>
          </a:p>
          <a:p>
            <a:pPr marL="82296" indent="0">
              <a:buNone/>
            </a:pPr>
            <a:r>
              <a:rPr lang="ru-RU" dirty="0"/>
              <a:t>2) правовое регулирование экономики</a:t>
            </a:r>
          </a:p>
          <a:p>
            <a:pPr marL="82296" indent="0">
              <a:buNone/>
            </a:pPr>
            <a:r>
              <a:rPr lang="ru-RU" dirty="0"/>
              <a:t>3) регулирование денежной массы</a:t>
            </a:r>
          </a:p>
          <a:p>
            <a:pPr marL="82296" indent="0">
              <a:buNone/>
            </a:pPr>
            <a:r>
              <a:rPr lang="ru-RU" dirty="0"/>
              <a:t>4) производство общественных благ</a:t>
            </a:r>
          </a:p>
          <a:p>
            <a:pPr marL="82296" indent="0">
              <a:buNone/>
            </a:pPr>
            <a:r>
              <a:rPr lang="ru-RU" b="1" dirty="0"/>
              <a:t>Пояснение</a:t>
            </a:r>
            <a:r>
              <a:rPr lang="ru-RU" b="1" dirty="0" smtClean="0"/>
              <a:t>. </a:t>
            </a:r>
            <a:r>
              <a:rPr lang="ru-RU" dirty="0" smtClean="0"/>
              <a:t>Общественные </a:t>
            </a:r>
            <a:r>
              <a:rPr lang="ru-RU" dirty="0"/>
              <a:t>блага — это совокупность товаров и услуг, которые предоставляются населению на безвозмездной основе, за счет финансовых средств государства.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76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043608" y="1447800"/>
            <a:ext cx="8100392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sz="3600" dirty="0"/>
              <a:t>Правильный ответ указан под номером </a:t>
            </a:r>
            <a:r>
              <a:rPr lang="ru-RU" sz="3600" b="1" dirty="0"/>
              <a:t>4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8486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400" dirty="0"/>
              <a:t>Что из перечисленного относится к факторам (источникам) производства?</a:t>
            </a:r>
          </a:p>
          <a:p>
            <a:endParaRPr lang="ru-RU" sz="2400" dirty="0"/>
          </a:p>
          <a:p>
            <a:pPr marL="82296" indent="0">
              <a:buNone/>
            </a:pPr>
            <a:r>
              <a:rPr lang="ru-RU" sz="2400" dirty="0"/>
              <a:t>1) предложение</a:t>
            </a:r>
          </a:p>
          <a:p>
            <a:pPr marL="82296" indent="0">
              <a:buNone/>
            </a:pPr>
            <a:r>
              <a:rPr lang="ru-RU" sz="2400" dirty="0"/>
              <a:t>2) предпринимательство</a:t>
            </a:r>
          </a:p>
          <a:p>
            <a:pPr marL="82296" indent="0">
              <a:buNone/>
            </a:pPr>
            <a:r>
              <a:rPr lang="ru-RU" sz="2400" dirty="0"/>
              <a:t>3) спрос</a:t>
            </a:r>
          </a:p>
          <a:p>
            <a:pPr marL="82296" indent="0">
              <a:buNone/>
            </a:pPr>
            <a:r>
              <a:rPr lang="ru-RU" sz="2400" dirty="0"/>
              <a:t>4) конкуренция</a:t>
            </a:r>
          </a:p>
          <a:p>
            <a:pPr marL="82296" indent="0">
              <a:buNone/>
            </a:pPr>
            <a:endParaRPr lang="ru-RU" sz="2400" b="1" dirty="0" smtClean="0"/>
          </a:p>
          <a:p>
            <a:pPr marL="82296" indent="0">
              <a:buNone/>
            </a:pPr>
            <a:r>
              <a:rPr lang="ru-RU" sz="2400" b="1" dirty="0" smtClean="0"/>
              <a:t>Пояснение</a:t>
            </a:r>
            <a:r>
              <a:rPr lang="ru-RU" sz="2400" b="1" dirty="0" smtClean="0"/>
              <a:t>. </a:t>
            </a:r>
            <a:r>
              <a:rPr lang="ru-RU" sz="2400" dirty="0" smtClean="0"/>
              <a:t>Основные </a:t>
            </a:r>
            <a:r>
              <a:rPr lang="ru-RU" sz="2400" dirty="0"/>
              <a:t>факторы производства: труд, земля, капитал, предпринимательская деятельность.</a:t>
            </a:r>
          </a:p>
          <a:p>
            <a:endParaRPr lang="ru-RU" sz="1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5840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B050"/>
                </a:solidFill>
                <a:effectLst/>
              </a:rPr>
              <a:t>Особенный </a:t>
            </a:r>
            <a:r>
              <a:rPr lang="ru-RU" sz="2400" b="1" dirty="0">
                <a:solidFill>
                  <a:srgbClr val="00B050"/>
                </a:solidFill>
                <a:effectLst/>
              </a:rPr>
              <a:t>упор делается на таких аспектах, как:</a:t>
            </a:r>
            <a:endParaRPr lang="ru-RU" sz="2400" b="1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82296" indent="0" fontAlgn="base">
              <a:buNone/>
            </a:pPr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Малое предпринимательство, </a:t>
            </a:r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фермерские </a:t>
            </a:r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хозяйства, инвестиции </a:t>
            </a:r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– определения, черты предпринимательской деятельности, виды и функции предпринимательства, формы предпринимательства, источники финансирования</a:t>
            </a:r>
          </a:p>
          <a:p>
            <a:pPr marL="82296" indent="0" fontAlgn="base">
              <a:buNone/>
            </a:pPr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Деньги</a:t>
            </a:r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– определение, виды, функции и формы</a:t>
            </a:r>
          </a:p>
          <a:p>
            <a:pPr marL="82296" indent="0" fontAlgn="base">
              <a:buNone/>
            </a:pPr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Заработная </a:t>
            </a:r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плата</a:t>
            </a:r>
            <a:r>
              <a:rPr lang="ru-RU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– </a:t>
            </a:r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что влияет на размер зарплаты, виды, формы, системы</a:t>
            </a:r>
          </a:p>
          <a:p>
            <a:pPr marL="82296" indent="0" fontAlgn="base">
              <a:buNone/>
            </a:pPr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Налоги</a:t>
            </a:r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– определение, виды и примеры, функции, налогоплательщики, принципы налогообложения</a:t>
            </a:r>
          </a:p>
          <a:p>
            <a:pPr marL="82296" indent="0" fontAlgn="base">
              <a:buNone/>
            </a:pPr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Важнейшие экономические задачи</a:t>
            </a:r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цели и функции государства, его политика в условиях рынка</a:t>
            </a:r>
          </a:p>
          <a:p>
            <a:pPr marL="82296" indent="0" fontAlgn="base">
              <a:buNone/>
            </a:pPr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Неравенство доходов </a:t>
            </a:r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– бедность и направления борьбы с ней, черта бедности</a:t>
            </a:r>
          </a:p>
          <a:p>
            <a:pPr marL="82296" indent="0" algn="ctr">
              <a:buNone/>
            </a:pPr>
            <a:r>
              <a:rPr lang="ru-RU" sz="2400" dirty="0">
                <a:solidFill>
                  <a:srgbClr val="FF0000"/>
                </a:solidFill>
              </a:rPr>
              <a:t>Восьмое задание экзамена </a:t>
            </a:r>
            <a:r>
              <a:rPr lang="ru-RU" sz="2400" dirty="0" smtClean="0">
                <a:solidFill>
                  <a:srgbClr val="FF0000"/>
                </a:solidFill>
              </a:rPr>
              <a:t>составлено </a:t>
            </a:r>
            <a:r>
              <a:rPr lang="ru-RU" sz="2400" dirty="0">
                <a:solidFill>
                  <a:srgbClr val="FF0000"/>
                </a:solidFill>
              </a:rPr>
              <a:t>в виде теста с выбором одного верного варианта из четырех предложенных. Максимальный балл за него – 1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23391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sz="1800" dirty="0"/>
          </a:p>
          <a:p>
            <a:pPr marL="82296" indent="0">
              <a:buNone/>
            </a:pPr>
            <a:r>
              <a:rPr lang="ru-RU" sz="3600" dirty="0"/>
              <a:t>Правильный ответ указан под номером </a:t>
            </a:r>
            <a:r>
              <a:rPr lang="ru-RU" sz="3600" b="1" dirty="0"/>
              <a:t>2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290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82296" indent="0">
              <a:buNone/>
            </a:pPr>
            <a:r>
              <a:rPr lang="ru-RU" dirty="0"/>
              <a:t>Экономическая сфера общества помимо производства, обмена, потребления материальных благ включает</a:t>
            </a:r>
          </a:p>
          <a:p>
            <a:endParaRPr lang="ru-RU" dirty="0"/>
          </a:p>
          <a:p>
            <a:pPr marL="82296" indent="0">
              <a:buNone/>
            </a:pPr>
            <a:r>
              <a:rPr lang="ru-RU" dirty="0"/>
              <a:t>1) создание духовных ценностей</a:t>
            </a:r>
          </a:p>
          <a:p>
            <a:pPr marL="82296" indent="0">
              <a:buNone/>
            </a:pPr>
            <a:r>
              <a:rPr lang="ru-RU" dirty="0"/>
              <a:t>2) обмен культурными достижениями</a:t>
            </a:r>
          </a:p>
          <a:p>
            <a:pPr marL="82296" indent="0">
              <a:buNone/>
            </a:pPr>
            <a:r>
              <a:rPr lang="ru-RU" dirty="0"/>
              <a:t>3) распределение материальных благ</a:t>
            </a:r>
          </a:p>
          <a:p>
            <a:pPr marL="82296" indent="0">
              <a:buNone/>
            </a:pPr>
            <a:r>
              <a:rPr lang="ru-RU" dirty="0"/>
              <a:t>4) сохранение традиций и обычаев</a:t>
            </a:r>
          </a:p>
          <a:p>
            <a:pPr marL="82296" indent="0">
              <a:buNone/>
            </a:pPr>
            <a:endParaRPr lang="ru-RU" b="1" dirty="0" smtClean="0"/>
          </a:p>
          <a:p>
            <a:pPr marL="82296" indent="0">
              <a:buNone/>
            </a:pPr>
            <a:r>
              <a:rPr lang="ru-RU" b="1" dirty="0" smtClean="0"/>
              <a:t>Пояснение</a:t>
            </a:r>
            <a:r>
              <a:rPr lang="ru-RU" b="1" dirty="0" smtClean="0"/>
              <a:t>. </a:t>
            </a:r>
            <a:r>
              <a:rPr lang="ru-RU" dirty="0" smtClean="0"/>
              <a:t>Экономическая </a:t>
            </a:r>
            <a:r>
              <a:rPr lang="ru-RU" dirty="0"/>
              <a:t>сфера — область производства, обмена, распределения, потребления товаров и услуг. Для того чтобы произвести нечто, необходимы люди, инструменты, станки, материалы и т. д. — производительные силы. В процессе производства, а затем обмена, распределения, потребления люди вступают в разнообразные отношения друг с другом и с товаром - производственные отношения. Производственные отношения и производительные силы в совокупности составляют экономическую сферу жизни общества: производительные силы — люди (рабочая сила), орудия труда, предметы труда; производственные отношения — производство, распределение, потребление, обмен.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122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187624" y="1412776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sz="3600" dirty="0"/>
              <a:t>Правильный ответ указан под номером </a:t>
            </a:r>
            <a:r>
              <a:rPr lang="ru-RU" sz="3600" b="1" dirty="0"/>
              <a:t>3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18136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268760"/>
            <a:ext cx="7498080" cy="5256584"/>
          </a:xfrm>
        </p:spPr>
        <p:txBody>
          <a:bodyPr>
            <a:normAutofit fontScale="47500" lnSpcReduction="20000"/>
          </a:bodyPr>
          <a:lstStyle/>
          <a:p>
            <a:pPr marL="82296" indent="0">
              <a:buNone/>
            </a:pPr>
            <a:r>
              <a:rPr lang="ru-RU" sz="3800" dirty="0"/>
              <a:t>Государство в условиях рыночной экономики</a:t>
            </a:r>
          </a:p>
          <a:p>
            <a:pPr marL="82296" indent="0">
              <a:buNone/>
            </a:pPr>
            <a:r>
              <a:rPr lang="ru-RU" sz="3800" dirty="0"/>
              <a:t> </a:t>
            </a:r>
          </a:p>
          <a:p>
            <a:pPr marL="82296" indent="0">
              <a:buNone/>
            </a:pPr>
            <a:r>
              <a:rPr lang="ru-RU" sz="3800" dirty="0"/>
              <a:t>1) устанавливает цены на товары</a:t>
            </a:r>
          </a:p>
          <a:p>
            <a:pPr marL="82296" indent="0">
              <a:buNone/>
            </a:pPr>
            <a:r>
              <a:rPr lang="ru-RU" sz="3800" dirty="0"/>
              <a:t>2) собирает налоги</a:t>
            </a:r>
          </a:p>
          <a:p>
            <a:pPr marL="82296" indent="0">
              <a:buNone/>
            </a:pPr>
            <a:r>
              <a:rPr lang="ru-RU" sz="3800" dirty="0"/>
              <a:t>3) распределяет ресурсы</a:t>
            </a:r>
          </a:p>
          <a:p>
            <a:pPr marL="82296" indent="0">
              <a:buNone/>
            </a:pPr>
            <a:r>
              <a:rPr lang="ru-RU" sz="3800" dirty="0"/>
              <a:t>4) планирует производство</a:t>
            </a:r>
          </a:p>
          <a:p>
            <a:pPr marL="82296" indent="0">
              <a:buNone/>
            </a:pPr>
            <a:r>
              <a:rPr lang="ru-RU" sz="3800" b="1" dirty="0" smtClean="0"/>
              <a:t>Пояснение</a:t>
            </a:r>
            <a:r>
              <a:rPr lang="ru-RU" sz="3800" b="1" dirty="0" smtClean="0"/>
              <a:t>. </a:t>
            </a:r>
            <a:r>
              <a:rPr lang="ru-RU" sz="3800" dirty="0" smtClean="0"/>
              <a:t>Обычно </a:t>
            </a:r>
            <a:r>
              <a:rPr lang="ru-RU" sz="3800" dirty="0"/>
              <a:t>выделяют следующие основные функции государства в рыночной экономике:</a:t>
            </a:r>
          </a:p>
          <a:p>
            <a:pPr marL="82296" indent="0">
              <a:buNone/>
            </a:pPr>
            <a:r>
              <a:rPr lang="ru-RU" sz="3800" dirty="0"/>
              <a:t>1. Установление и обеспечение соблюдения правовых основ рыночной экономики, в том числе, прав частной собственности.</a:t>
            </a:r>
          </a:p>
          <a:p>
            <a:pPr marL="82296" indent="0">
              <a:buNone/>
            </a:pPr>
            <a:r>
              <a:rPr lang="ru-RU" sz="3800" dirty="0"/>
              <a:t>2. Поддержание рыночной конкуренции и защита прав потребителей.</a:t>
            </a:r>
          </a:p>
          <a:p>
            <a:pPr marL="82296" indent="0">
              <a:buNone/>
            </a:pPr>
            <a:r>
              <a:rPr lang="ru-RU" sz="3800" dirty="0"/>
              <a:t>3. Решение вопросов, связанных с внешними эффектами: издержками и выгодами.</a:t>
            </a:r>
          </a:p>
          <a:p>
            <a:pPr marL="82296" indent="0">
              <a:buNone/>
            </a:pPr>
            <a:r>
              <a:rPr lang="ru-RU" sz="3800" dirty="0"/>
              <a:t>4. Предоставление общественных товаров и услуг</a:t>
            </a:r>
          </a:p>
          <a:p>
            <a:pPr marL="82296" indent="0">
              <a:buNone/>
            </a:pPr>
            <a:r>
              <a:rPr lang="ru-RU" sz="3800" dirty="0"/>
              <a:t>5. Стимулирование экономического роста и стабилизация экономики.</a:t>
            </a:r>
          </a:p>
          <a:p>
            <a:pPr marL="82296" indent="0">
              <a:buNone/>
            </a:pPr>
            <a:r>
              <a:rPr lang="ru-RU" sz="3800" dirty="0"/>
              <a:t>6. Распределение и перераспределение национального дохода за счет налоговой политики и обеспечение социально-экономической поддержки.</a:t>
            </a:r>
          </a:p>
          <a:p>
            <a:pPr marL="82296" indent="0">
              <a:buNone/>
            </a:pPr>
            <a:r>
              <a:rPr lang="ru-RU" sz="3800" dirty="0"/>
              <a:t>7. Участие в хозяйственной деятельности</a:t>
            </a:r>
            <a:r>
              <a:rPr lang="ru-RU" dirty="0"/>
              <a:t>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9114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dirty="0"/>
              <a:t>Правильный ответ указан под номером </a:t>
            </a:r>
            <a:r>
              <a:rPr lang="ru-RU" sz="5100" b="1" dirty="0"/>
              <a:t>2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668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ru-RU" dirty="0"/>
              <a:t>Отличительной чертой рыночной экономики является</a:t>
            </a:r>
          </a:p>
          <a:p>
            <a:endParaRPr lang="ru-RU" dirty="0"/>
          </a:p>
          <a:p>
            <a:pPr marL="82296" indent="0">
              <a:buNone/>
            </a:pPr>
            <a:r>
              <a:rPr lang="ru-RU" dirty="0"/>
              <a:t>1) централизованное распределение ресурсов</a:t>
            </a:r>
          </a:p>
          <a:p>
            <a:pPr marL="82296" indent="0">
              <a:buNone/>
            </a:pPr>
            <a:r>
              <a:rPr lang="ru-RU" dirty="0"/>
              <a:t>2) свободное ценообразование</a:t>
            </a:r>
          </a:p>
          <a:p>
            <a:pPr marL="82296" indent="0">
              <a:buNone/>
            </a:pPr>
            <a:r>
              <a:rPr lang="ru-RU" dirty="0"/>
              <a:t>3) введение подоходного налога</a:t>
            </a:r>
          </a:p>
          <a:p>
            <a:pPr marL="82296" indent="0">
              <a:buNone/>
            </a:pPr>
            <a:r>
              <a:rPr lang="ru-RU" dirty="0"/>
              <a:t>4) товарный дефицит</a:t>
            </a:r>
          </a:p>
          <a:p>
            <a:pPr marL="82296" indent="0">
              <a:buNone/>
            </a:pPr>
            <a:endParaRPr lang="ru-RU" b="1" dirty="0" smtClean="0"/>
          </a:p>
          <a:p>
            <a:pPr marL="82296" indent="0">
              <a:buNone/>
            </a:pPr>
            <a:r>
              <a:rPr lang="ru-RU" b="1" dirty="0" smtClean="0"/>
              <a:t>Пояснение</a:t>
            </a:r>
            <a:r>
              <a:rPr lang="ru-RU" b="1" dirty="0" smtClean="0"/>
              <a:t>. </a:t>
            </a:r>
            <a:r>
              <a:rPr lang="ru-RU" dirty="0" smtClean="0"/>
              <a:t>Рыночная </a:t>
            </a:r>
            <a:r>
              <a:rPr lang="ru-RU" dirty="0"/>
              <a:t>экономика основана на принципах: предпринимательства; многообразия форм собственности на средства производства; рыночное ценообразования; договорных отношений между хозяйствующими субъектами (людьми, предприятиями и т. д.); ограниченного вмешательства государства в хозяйственную деятельность; присвоения прибавочной стоимости.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3948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dirty="0"/>
              <a:t>Правильный ответ указан под номером </a:t>
            </a:r>
            <a:r>
              <a:rPr lang="ru-RU" sz="4500" b="1" dirty="0"/>
              <a:t>2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5947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124744"/>
            <a:ext cx="7498080" cy="5256584"/>
          </a:xfrm>
        </p:spPr>
        <p:txBody>
          <a:bodyPr>
            <a:normAutofit fontScale="47500" lnSpcReduction="20000"/>
          </a:bodyPr>
          <a:lstStyle/>
          <a:p>
            <a:pPr marL="82296" indent="0">
              <a:buNone/>
            </a:pPr>
            <a:r>
              <a:rPr lang="ru-RU" sz="3400" dirty="0"/>
              <a:t>Процесс перехода государственных предприятий в частные руки называется</a:t>
            </a:r>
          </a:p>
          <a:p>
            <a:endParaRPr lang="ru-RU" sz="3400" dirty="0"/>
          </a:p>
          <a:p>
            <a:pPr marL="82296" indent="0">
              <a:buNone/>
            </a:pPr>
            <a:r>
              <a:rPr lang="ru-RU" sz="3400" dirty="0"/>
              <a:t>1) приватизацией</a:t>
            </a:r>
          </a:p>
          <a:p>
            <a:pPr marL="82296" indent="0">
              <a:buNone/>
            </a:pPr>
            <a:r>
              <a:rPr lang="ru-RU" sz="3400" dirty="0"/>
              <a:t>2) национализацией</a:t>
            </a:r>
          </a:p>
          <a:p>
            <a:pPr marL="82296" indent="0">
              <a:buNone/>
            </a:pPr>
            <a:r>
              <a:rPr lang="ru-RU" sz="3400" dirty="0"/>
              <a:t>3) модернизацией</a:t>
            </a:r>
          </a:p>
          <a:p>
            <a:pPr marL="82296" indent="0">
              <a:buNone/>
            </a:pPr>
            <a:r>
              <a:rPr lang="ru-RU" sz="3400" dirty="0"/>
              <a:t>4) социализацией</a:t>
            </a:r>
          </a:p>
          <a:p>
            <a:pPr marL="82296" indent="0">
              <a:buNone/>
            </a:pPr>
            <a:endParaRPr lang="ru-RU" sz="3400" b="1" dirty="0" smtClean="0"/>
          </a:p>
          <a:p>
            <a:pPr marL="82296" indent="0">
              <a:buNone/>
            </a:pPr>
            <a:r>
              <a:rPr lang="ru-RU" sz="3400" b="1" dirty="0" smtClean="0"/>
              <a:t>Пояснение</a:t>
            </a:r>
            <a:r>
              <a:rPr lang="ru-RU" sz="3400" b="1" dirty="0" smtClean="0"/>
              <a:t>. </a:t>
            </a:r>
            <a:r>
              <a:rPr lang="ru-RU" sz="3400" dirty="0" smtClean="0"/>
              <a:t>Приватизация </a:t>
            </a:r>
            <a:r>
              <a:rPr lang="ru-RU" sz="3400" dirty="0"/>
              <a:t>— форма преобразования собственности, представляющая собой процесс передачи (полной или частичной) государственной (муниципальной) собственности в частные руки.</a:t>
            </a:r>
          </a:p>
          <a:p>
            <a:pPr marL="82296" indent="0">
              <a:buNone/>
            </a:pPr>
            <a:r>
              <a:rPr lang="ru-RU" sz="3400" dirty="0"/>
              <a:t>Национализация — передача в собственность государства земли, промышленных предприятий, банков, транспорта или другого имущества, принадлежащего частным лицам или акционерным обществам.</a:t>
            </a:r>
          </a:p>
          <a:p>
            <a:pPr marL="82296" indent="0">
              <a:buNone/>
            </a:pPr>
            <a:r>
              <a:rPr lang="ru-RU" sz="3400" dirty="0"/>
              <a:t>Модернизация — процесс перехода от традиционного общества, которое отождествляется гл. обр. с социальными отношениями патриархально-феодального типа, к современному обществу индустриального капиталистического типа.</a:t>
            </a:r>
          </a:p>
          <a:p>
            <a:pPr marL="82296" indent="0">
              <a:buNone/>
            </a:pPr>
            <a:r>
              <a:rPr lang="ru-RU" sz="3400" dirty="0"/>
              <a:t>Социализация (от лат. </a:t>
            </a:r>
            <a:r>
              <a:rPr lang="ru-RU" sz="3400" dirty="0" err="1"/>
              <a:t>socialis</a:t>
            </a:r>
            <a:r>
              <a:rPr lang="ru-RU" sz="3400" dirty="0"/>
              <a:t> — общественный), процесс усвоения человеческим индивидом определённой системы знаний, норм и ценностей, позволяющих ему функционировать в качестве полноправного члена общества.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9458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dirty="0"/>
              <a:t>Правильный ответ указан под номером </a:t>
            </a:r>
            <a:r>
              <a:rPr lang="ru-RU" sz="4200" b="1" dirty="0"/>
              <a:t>1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3553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82296" indent="0">
              <a:buNone/>
            </a:pPr>
            <a:r>
              <a:rPr lang="ru-RU" dirty="0"/>
              <a:t>Что относится преимущественно к экономической сфере общества?</a:t>
            </a:r>
          </a:p>
          <a:p>
            <a:endParaRPr lang="ru-RU" dirty="0"/>
          </a:p>
          <a:p>
            <a:pPr marL="82296" indent="0">
              <a:buNone/>
            </a:pPr>
            <a:r>
              <a:rPr lang="ru-RU" dirty="0"/>
              <a:t>1) потребление духовных ценностей</a:t>
            </a:r>
          </a:p>
          <a:p>
            <a:pPr marL="82296" indent="0">
              <a:buNone/>
            </a:pPr>
            <a:r>
              <a:rPr lang="ru-RU" dirty="0"/>
              <a:t>2) распределение материальных благ</a:t>
            </a:r>
          </a:p>
          <a:p>
            <a:pPr marL="82296" indent="0">
              <a:buNone/>
            </a:pPr>
            <a:r>
              <a:rPr lang="ru-RU" dirty="0"/>
              <a:t>3) создание правовых норм</a:t>
            </a:r>
          </a:p>
          <a:p>
            <a:pPr marL="82296" indent="0">
              <a:buNone/>
            </a:pPr>
            <a:r>
              <a:rPr lang="ru-RU" dirty="0"/>
              <a:t>4) обмен культурными достижениями</a:t>
            </a:r>
          </a:p>
          <a:p>
            <a:pPr marL="82296" indent="0">
              <a:buNone/>
            </a:pPr>
            <a:endParaRPr lang="ru-RU" b="1" dirty="0" smtClean="0"/>
          </a:p>
          <a:p>
            <a:pPr marL="82296" indent="0">
              <a:buNone/>
            </a:pPr>
            <a:r>
              <a:rPr lang="ru-RU" b="1" dirty="0" smtClean="0"/>
              <a:t>Пояснение</a:t>
            </a:r>
            <a:r>
              <a:rPr lang="ru-RU" b="1" dirty="0" smtClean="0"/>
              <a:t>. </a:t>
            </a:r>
            <a:r>
              <a:rPr lang="ru-RU" dirty="0" smtClean="0"/>
              <a:t>Экономическая </a:t>
            </a:r>
            <a:r>
              <a:rPr lang="ru-RU" dirty="0"/>
              <a:t>сфера — область производства, обмена, распределения, потребления товаров и услуг. Для того чтобы произвести нечто, необходимы люди, инструменты, станки, материалы и т. д. — производительные силы. В процессе производства, а затем обмена, распределения, потребления люди вступают в разнообразные отношения друг с другом и с товаром — производственные отношения. Производственные отношения и производительные силы в совокупности составляют экономическую сферу жизни общества: производительные силы — люди (рабочая сила), орудия труда, предметы труда; производственные отношения - производство, распределение, потребление, обмен.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2221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00B050"/>
                </a:solidFill>
              </a:rPr>
              <a:t>Давайте вспомним сферы общественной жизни</a:t>
            </a:r>
            <a:endParaRPr lang="ru-RU" sz="2000" b="1" dirty="0">
              <a:solidFill>
                <a:srgbClr val="00B050"/>
              </a:solidFill>
            </a:endParaRPr>
          </a:p>
        </p:txBody>
      </p:sp>
      <p:pic>
        <p:nvPicPr>
          <p:cNvPr id="1026" name="Picture 2" descr="C:\Users\Admin\Desktop\iGXCG3PK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75" y="1447800"/>
            <a:ext cx="6400800" cy="48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7781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dirty="0"/>
              <a:t>Правильный ответ указан под номером </a:t>
            </a:r>
            <a:r>
              <a:rPr lang="ru-RU" sz="5900" b="1" dirty="0"/>
              <a:t>2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825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200" dirty="0"/>
              <a:t>И в рыночной, и в командной экономике</a:t>
            </a:r>
          </a:p>
          <a:p>
            <a:endParaRPr lang="ru-RU" sz="2200" dirty="0"/>
          </a:p>
          <a:p>
            <a:pPr marL="82296" indent="0">
              <a:buNone/>
            </a:pPr>
            <a:r>
              <a:rPr lang="ru-RU" sz="2200" dirty="0"/>
              <a:t>1) существует товарный дефицит</a:t>
            </a:r>
          </a:p>
          <a:p>
            <a:pPr marL="82296" indent="0">
              <a:buNone/>
            </a:pPr>
            <a:r>
              <a:rPr lang="ru-RU" sz="2200" dirty="0"/>
              <a:t>2) устанавливаются хозяйственные пропорции</a:t>
            </a:r>
          </a:p>
          <a:p>
            <a:pPr marL="82296" indent="0">
              <a:buNone/>
            </a:pPr>
            <a:r>
              <a:rPr lang="ru-RU" sz="2200" dirty="0"/>
              <a:t>3) ведущие позиции занимает государственная собственность</a:t>
            </a:r>
          </a:p>
          <a:p>
            <a:pPr marL="82296" indent="0">
              <a:buNone/>
            </a:pPr>
            <a:r>
              <a:rPr lang="ru-RU" sz="2200" dirty="0"/>
              <a:t>4) труд является товаром</a:t>
            </a:r>
          </a:p>
          <a:p>
            <a:pPr marL="82296" indent="0">
              <a:buNone/>
            </a:pPr>
            <a:endParaRPr lang="ru-RU" sz="2200" b="1" dirty="0" smtClean="0"/>
          </a:p>
          <a:p>
            <a:pPr marL="82296" indent="0">
              <a:buNone/>
            </a:pPr>
            <a:r>
              <a:rPr lang="ru-RU" sz="2200" b="1" dirty="0" smtClean="0"/>
              <a:t>Пояснение</a:t>
            </a:r>
            <a:r>
              <a:rPr lang="ru-RU" sz="2200" b="1" dirty="0" smtClean="0"/>
              <a:t>. </a:t>
            </a:r>
            <a:r>
              <a:rPr lang="ru-RU" sz="2200" dirty="0" smtClean="0"/>
              <a:t>Товарный </a:t>
            </a:r>
            <a:r>
              <a:rPr lang="ru-RU" sz="2200" dirty="0"/>
              <a:t>дефицит и ведущая роль госсобственности только в командной экономике. Труд является товаром только в рыночной.</a:t>
            </a:r>
          </a:p>
          <a:p>
            <a:endParaRPr lang="ru-RU" sz="2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2697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sz="2200" dirty="0"/>
          </a:p>
          <a:p>
            <a:pPr marL="82296" indent="0">
              <a:buNone/>
            </a:pPr>
            <a:r>
              <a:rPr lang="ru-RU" sz="3600" dirty="0"/>
              <a:t>Правильный ответ указан под номером </a:t>
            </a:r>
            <a:r>
              <a:rPr lang="ru-RU" sz="3600" b="1" dirty="0"/>
              <a:t>2</a:t>
            </a:r>
            <a:r>
              <a:rPr lang="ru-RU" sz="36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2985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ru-RU" dirty="0"/>
              <a:t>Государственный бюджет — это планируемые государством на год</a:t>
            </a:r>
          </a:p>
          <a:p>
            <a:endParaRPr lang="ru-RU" dirty="0"/>
          </a:p>
          <a:p>
            <a:pPr marL="82296" indent="0">
              <a:buNone/>
            </a:pPr>
            <a:r>
              <a:rPr lang="ru-RU" dirty="0"/>
              <a:t>1) объемы промышленного производства</a:t>
            </a:r>
          </a:p>
          <a:p>
            <a:pPr marL="82296" indent="0">
              <a:buNone/>
            </a:pPr>
            <a:r>
              <a:rPr lang="ru-RU" dirty="0"/>
              <a:t>2) расходы и доходы</a:t>
            </a:r>
          </a:p>
          <a:p>
            <a:pPr marL="82296" indent="0">
              <a:buNone/>
            </a:pPr>
            <a:r>
              <a:rPr lang="ru-RU" dirty="0"/>
              <a:t>3) народнохозяйственные </a:t>
            </a:r>
            <a:r>
              <a:rPr lang="ru-RU" dirty="0" smtClean="0"/>
              <a:t>пропорции</a:t>
            </a:r>
          </a:p>
          <a:p>
            <a:pPr marL="82296" indent="0">
              <a:buNone/>
            </a:pPr>
            <a:r>
              <a:rPr lang="ru-RU" dirty="0" smtClean="0"/>
              <a:t>4) показатели роста экономики</a:t>
            </a:r>
          </a:p>
          <a:p>
            <a:pPr marL="82296" indent="0">
              <a:buNone/>
            </a:pPr>
            <a:endParaRPr lang="ru-RU" b="1" dirty="0" smtClean="0"/>
          </a:p>
          <a:p>
            <a:pPr marL="82296" indent="0">
              <a:buNone/>
            </a:pPr>
            <a:r>
              <a:rPr lang="ru-RU" b="1" dirty="0" smtClean="0"/>
              <a:t>Пояснение</a:t>
            </a:r>
            <a:r>
              <a:rPr lang="ru-RU" b="1" dirty="0" smtClean="0"/>
              <a:t>. </a:t>
            </a:r>
            <a:r>
              <a:rPr lang="ru-RU" dirty="0" smtClean="0"/>
              <a:t>Госбюджет </a:t>
            </a:r>
            <a:r>
              <a:rPr lang="ru-RU" dirty="0"/>
              <a:t>— роспись доходов и расходов. Доходы: налоги; неналоговые поступления; заимствования. Расходы: затраты на социальную сферу; затраты на хозяйственные нужды; административно-управленческие расходы; оборона и внешняя политика; платы по государственному долгу.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9923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sz="3600" dirty="0"/>
              <a:t>Правильный ответ указан под номером </a:t>
            </a:r>
            <a:r>
              <a:rPr lang="ru-RU" sz="3600" b="1" dirty="0"/>
              <a:t>2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269116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ru-RU" dirty="0"/>
              <a:t>Обязательные платежи, взимаемые государством с физических и юридических лиц, это</a:t>
            </a:r>
          </a:p>
          <a:p>
            <a:endParaRPr lang="ru-RU" dirty="0"/>
          </a:p>
          <a:p>
            <a:pPr marL="82296" indent="0">
              <a:buNone/>
            </a:pPr>
            <a:r>
              <a:rPr lang="ru-RU" dirty="0"/>
              <a:t>1) тарифы</a:t>
            </a:r>
          </a:p>
          <a:p>
            <a:pPr marL="82296" indent="0">
              <a:buNone/>
            </a:pPr>
            <a:r>
              <a:rPr lang="ru-RU" dirty="0"/>
              <a:t>2) налоги</a:t>
            </a:r>
          </a:p>
          <a:p>
            <a:pPr marL="82296" indent="0">
              <a:buNone/>
            </a:pPr>
            <a:r>
              <a:rPr lang="ru-RU" dirty="0" smtClean="0"/>
              <a:t>3) </a:t>
            </a:r>
            <a:r>
              <a:rPr lang="ru-RU" dirty="0"/>
              <a:t>дивиденды</a:t>
            </a:r>
          </a:p>
          <a:p>
            <a:pPr marL="82296" indent="0">
              <a:buNone/>
            </a:pPr>
            <a:r>
              <a:rPr lang="ru-RU" dirty="0"/>
              <a:t>4) страховые выплаты</a:t>
            </a:r>
          </a:p>
          <a:p>
            <a:pPr marL="82296" indent="0">
              <a:buNone/>
            </a:pPr>
            <a:endParaRPr lang="ru-RU" b="1" dirty="0"/>
          </a:p>
          <a:p>
            <a:pPr marL="82296" indent="0">
              <a:buNone/>
            </a:pPr>
            <a:r>
              <a:rPr lang="ru-RU" b="1" dirty="0" smtClean="0"/>
              <a:t>Пояснение</a:t>
            </a:r>
            <a:r>
              <a:rPr lang="ru-RU" b="1" dirty="0" smtClean="0"/>
              <a:t>. </a:t>
            </a:r>
            <a:r>
              <a:rPr lang="ru-RU" dirty="0" smtClean="0"/>
              <a:t>Налог </a:t>
            </a:r>
            <a:r>
              <a:rPr lang="ru-RU" dirty="0"/>
              <a:t>— обязательный, индивидуально безвозмездный платёж, взимаемый органами государственной власти различных уровней с организаций и физических лиц в целях финансового обеспечения деятельности государства и (или) муниципальных образований.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0281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/>
          </a:p>
          <a:p>
            <a:r>
              <a:rPr lang="ru-RU" dirty="0"/>
              <a:t>Правильный ответ указан под номером </a:t>
            </a:r>
            <a:r>
              <a:rPr lang="ru-RU" sz="3400" b="1" dirty="0"/>
              <a:t>2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4041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ru-RU" dirty="0"/>
              <a:t>Обязательные платежи, которые платят государству его граждане, а также предприятия, компании и фирмы, — это</a:t>
            </a:r>
          </a:p>
          <a:p>
            <a:endParaRPr lang="ru-RU" dirty="0"/>
          </a:p>
          <a:p>
            <a:pPr marL="82296" indent="0">
              <a:buNone/>
            </a:pPr>
            <a:r>
              <a:rPr lang="ru-RU" dirty="0"/>
              <a:t>1) дивиденды</a:t>
            </a:r>
          </a:p>
          <a:p>
            <a:pPr marL="82296" indent="0">
              <a:buNone/>
            </a:pPr>
            <a:r>
              <a:rPr lang="ru-RU" dirty="0"/>
              <a:t>2) страховые выплаты</a:t>
            </a:r>
          </a:p>
          <a:p>
            <a:pPr marL="82296" indent="0">
              <a:buNone/>
            </a:pPr>
            <a:r>
              <a:rPr lang="ru-RU" dirty="0"/>
              <a:t>3) зарплата</a:t>
            </a:r>
          </a:p>
          <a:p>
            <a:pPr marL="82296" indent="0">
              <a:buNone/>
            </a:pPr>
            <a:r>
              <a:rPr lang="ru-RU" dirty="0"/>
              <a:t>4) налоги</a:t>
            </a:r>
          </a:p>
          <a:p>
            <a:pPr marL="82296" indent="0">
              <a:buNone/>
            </a:pPr>
            <a:endParaRPr lang="ru-RU" b="1" dirty="0" smtClean="0"/>
          </a:p>
          <a:p>
            <a:pPr marL="82296" indent="0">
              <a:buNone/>
            </a:pPr>
            <a:r>
              <a:rPr lang="ru-RU" b="1" dirty="0" smtClean="0"/>
              <a:t>Пояснение</a:t>
            </a:r>
            <a:r>
              <a:rPr lang="ru-RU" b="1" dirty="0" smtClean="0"/>
              <a:t>. </a:t>
            </a:r>
            <a:r>
              <a:rPr lang="ru-RU" dirty="0" smtClean="0"/>
              <a:t>Налог — </a:t>
            </a:r>
            <a:r>
              <a:rPr lang="ru-RU" dirty="0"/>
              <a:t>обязательный, индивидуально безвозмездный платёж, взимаемый органами государственной власти различных уровней с организаций и физических лиц в целях финансового обеспечения деятельности государства и (или) муниципальных образований.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4614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dirty="0"/>
              <a:t>Правильный ответ указан под номером </a:t>
            </a:r>
            <a:r>
              <a:rPr lang="ru-RU" sz="3800" b="1" dirty="0"/>
              <a:t>4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47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ru-RU" dirty="0"/>
              <a:t>Вид косвенного налога, взимаемый с покупателя при приобретении им некоторых видов товаров и устанавливаемый обычно в процентах к этой цене</a:t>
            </a:r>
          </a:p>
          <a:p>
            <a:endParaRPr lang="ru-RU" dirty="0"/>
          </a:p>
          <a:p>
            <a:pPr marL="82296" indent="0">
              <a:buNone/>
            </a:pPr>
            <a:r>
              <a:rPr lang="ru-RU" dirty="0"/>
              <a:t>1) налог на доходы физических лиц</a:t>
            </a:r>
          </a:p>
          <a:p>
            <a:pPr marL="82296" indent="0">
              <a:buNone/>
            </a:pPr>
            <a:r>
              <a:rPr lang="ru-RU" dirty="0"/>
              <a:t>2) таможенный сбор</a:t>
            </a:r>
          </a:p>
          <a:p>
            <a:pPr marL="82296" indent="0">
              <a:buNone/>
            </a:pPr>
            <a:r>
              <a:rPr lang="ru-RU" dirty="0"/>
              <a:t>3) акциз</a:t>
            </a:r>
          </a:p>
          <a:p>
            <a:pPr marL="82296" indent="0">
              <a:buNone/>
            </a:pPr>
            <a:r>
              <a:rPr lang="ru-RU" dirty="0"/>
              <a:t>4) дивиденд</a:t>
            </a:r>
          </a:p>
          <a:p>
            <a:pPr marL="82296" indent="0">
              <a:buNone/>
            </a:pPr>
            <a:endParaRPr lang="ru-RU" b="1" dirty="0" smtClean="0"/>
          </a:p>
          <a:p>
            <a:pPr marL="82296" indent="0">
              <a:buNone/>
            </a:pPr>
            <a:r>
              <a:rPr lang="ru-RU" b="1" dirty="0" smtClean="0"/>
              <a:t>Пояснение</a:t>
            </a:r>
            <a:r>
              <a:rPr lang="ru-RU" b="1" dirty="0" smtClean="0"/>
              <a:t>. </a:t>
            </a:r>
            <a:r>
              <a:rPr lang="ru-RU" dirty="0" smtClean="0"/>
              <a:t>Косвенный </a:t>
            </a:r>
            <a:r>
              <a:rPr lang="ru-RU" dirty="0"/>
              <a:t>налог — налог на товары и услуги, устанавливаемый в виде надбавки к цене или тарифу, в отличие от прямых налогов, определяемых доходом налогоплательщика. Косвенные налоги всегда платит покупатель товара.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38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00B050"/>
                </a:solidFill>
              </a:rPr>
              <a:t>Сегодня мы рассмотрим экономическую сферу</a:t>
            </a:r>
            <a:endParaRPr lang="ru-RU" sz="3200" b="1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ru-RU" sz="2000" b="1" dirty="0" smtClean="0">
                <a:solidFill>
                  <a:srgbClr val="FF0000"/>
                </a:solidFill>
              </a:rPr>
              <a:t>Экономическая сфера </a:t>
            </a:r>
            <a:r>
              <a:rPr lang="ru-RU" sz="2000" dirty="0" smtClean="0"/>
              <a:t>– это совокупность отношений людей, возникающих при создании и перемещении материальных благ</a:t>
            </a:r>
          </a:p>
          <a:p>
            <a:pPr marL="82296" indent="0" algn="just">
              <a:buNone/>
            </a:pPr>
            <a:r>
              <a:rPr lang="ru-RU" sz="2000" b="1" dirty="0">
                <a:solidFill>
                  <a:srgbClr val="00B050"/>
                </a:solidFill>
              </a:rPr>
              <a:t>Экономическая сфера </a:t>
            </a:r>
            <a:r>
              <a:rPr lang="ru-RU" sz="2000" dirty="0"/>
              <a:t>— область производства, обмена, распределения, потребления товаров и услуг. Для того чтобы произвести нечто, необходимы люди, инструменты, станки, материалы и т.д. - производительные силы. В процессе производства, а затем обмена, распределения, потребления люди вступают в разнообразные отношения друг с другом и с товаром - производственные </a:t>
            </a:r>
            <a:r>
              <a:rPr lang="ru-RU" sz="2000" dirty="0" smtClean="0"/>
              <a:t>отношения</a:t>
            </a:r>
          </a:p>
          <a:p>
            <a:pPr marL="82296" indent="0" algn="just">
              <a:buNone/>
            </a:pPr>
            <a:r>
              <a:rPr lang="ru-RU" sz="1800" b="1" dirty="0">
                <a:solidFill>
                  <a:srgbClr val="0070C0"/>
                </a:solidFill>
              </a:rPr>
              <a:t>Экономическая сфера общества </a:t>
            </a:r>
            <a:r>
              <a:rPr lang="ru-RU" sz="1800" dirty="0"/>
              <a:t>— система экономических отношений, возникающая и воспроизводимая в процессе материального производства. Основой экономических отношений и главнейшим фактором, определяющим их специфику, является способ производства и распределения материальных благ в обществе. 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48403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115616" y="1484784"/>
            <a:ext cx="7931398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sz="3600" dirty="0"/>
              <a:t>Правильный ответ указан под номером </a:t>
            </a:r>
            <a:r>
              <a:rPr lang="ru-RU" sz="3600" b="1" dirty="0"/>
              <a:t>3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6239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ru-RU" dirty="0"/>
              <a:t>К косвенным налогам относится</a:t>
            </a:r>
          </a:p>
          <a:p>
            <a:endParaRPr lang="ru-RU" dirty="0"/>
          </a:p>
          <a:p>
            <a:pPr marL="82296" indent="0">
              <a:buNone/>
            </a:pPr>
            <a:r>
              <a:rPr lang="ru-RU" dirty="0"/>
              <a:t>1) налог на добавленную стоимость</a:t>
            </a:r>
          </a:p>
          <a:p>
            <a:pPr marL="82296" indent="0">
              <a:buNone/>
            </a:pPr>
            <a:r>
              <a:rPr lang="ru-RU" dirty="0"/>
              <a:t>2) налог на доходы физических лиц</a:t>
            </a:r>
          </a:p>
          <a:p>
            <a:pPr marL="82296" indent="0">
              <a:buNone/>
            </a:pPr>
            <a:r>
              <a:rPr lang="ru-RU" dirty="0"/>
              <a:t>3) налог на имущество</a:t>
            </a:r>
          </a:p>
          <a:p>
            <a:pPr marL="82296" indent="0">
              <a:buNone/>
            </a:pPr>
            <a:r>
              <a:rPr lang="ru-RU" dirty="0"/>
              <a:t>4) налог на прибыль предприятия</a:t>
            </a:r>
          </a:p>
          <a:p>
            <a:pPr marL="82296" indent="0">
              <a:buNone/>
            </a:pPr>
            <a:endParaRPr lang="ru-RU" b="1" dirty="0" smtClean="0"/>
          </a:p>
          <a:p>
            <a:pPr marL="82296" indent="0">
              <a:buNone/>
            </a:pPr>
            <a:r>
              <a:rPr lang="ru-RU" b="1" dirty="0" smtClean="0"/>
              <a:t>Пояснение</a:t>
            </a:r>
            <a:r>
              <a:rPr lang="ru-RU" b="1" dirty="0" smtClean="0"/>
              <a:t>. </a:t>
            </a:r>
            <a:r>
              <a:rPr lang="ru-RU" dirty="0" smtClean="0"/>
              <a:t>Косвенный </a:t>
            </a:r>
            <a:r>
              <a:rPr lang="ru-RU" dirty="0"/>
              <a:t>налог — налог на товары и услуги, устанавливаемый в виде надбавки к цене или тарифу, в отличие от прямых налогов, определяемых доходом налогоплательщика. Косвенные налоги всегда платит покупатель товара. Прямой налог — налог, который взимается государством непосредственно с доходов или имущества налогоплательщика. Прямые налоги — на кого направлены, тот и платит.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5620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dirty="0"/>
              <a:t>Правильный ответ указан под номером </a:t>
            </a:r>
            <a:r>
              <a:rPr lang="ru-RU" sz="4500" b="1" dirty="0"/>
              <a:t>1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5033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ru-RU" dirty="0"/>
              <a:t>Налоги в виде надбавок к цене товаров и услуг называются</a:t>
            </a:r>
          </a:p>
          <a:p>
            <a:endParaRPr lang="ru-RU" dirty="0"/>
          </a:p>
          <a:p>
            <a:pPr marL="82296" indent="0">
              <a:buNone/>
            </a:pPr>
            <a:r>
              <a:rPr lang="ru-RU" dirty="0"/>
              <a:t>1) косвенными</a:t>
            </a:r>
          </a:p>
          <a:p>
            <a:pPr marL="82296" indent="0">
              <a:buNone/>
            </a:pPr>
            <a:r>
              <a:rPr lang="ru-RU" dirty="0"/>
              <a:t>2) прямыми</a:t>
            </a:r>
          </a:p>
          <a:p>
            <a:pPr marL="82296" indent="0">
              <a:buNone/>
            </a:pPr>
            <a:r>
              <a:rPr lang="ru-RU" dirty="0"/>
              <a:t>3) подоходными</a:t>
            </a:r>
          </a:p>
          <a:p>
            <a:pPr marL="82296" indent="0">
              <a:buNone/>
            </a:pPr>
            <a:r>
              <a:rPr lang="ru-RU" dirty="0"/>
              <a:t>4) поимущественными</a:t>
            </a:r>
          </a:p>
          <a:p>
            <a:pPr marL="82296" indent="0">
              <a:buNone/>
            </a:pPr>
            <a:endParaRPr lang="ru-RU" b="1" dirty="0" smtClean="0"/>
          </a:p>
          <a:p>
            <a:pPr marL="82296" indent="0">
              <a:buNone/>
            </a:pPr>
            <a:r>
              <a:rPr lang="ru-RU" b="1" dirty="0" smtClean="0"/>
              <a:t>Пояснение</a:t>
            </a:r>
            <a:r>
              <a:rPr lang="ru-RU" b="1" dirty="0" smtClean="0"/>
              <a:t>. </a:t>
            </a:r>
            <a:r>
              <a:rPr lang="ru-RU" dirty="0" smtClean="0"/>
              <a:t>Налоги </a:t>
            </a:r>
            <a:r>
              <a:rPr lang="ru-RU" dirty="0"/>
              <a:t>в виде надбавок к цене товаров и услуг называются косвенными. Налоги, взимаемые непосредственно с какого-либо дохода или имущества в установленном размере, называются прямыми.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7171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dirty="0"/>
              <a:t>Правильный ответ указан под номером </a:t>
            </a:r>
            <a:r>
              <a:rPr lang="ru-RU" sz="4600" b="1" dirty="0"/>
              <a:t>1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0338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</a:t>
            </a:r>
            <a:r>
              <a:rPr lang="ru-RU" sz="4400" b="1" dirty="0">
                <a:solidFill>
                  <a:srgbClr val="0070C0"/>
                </a:solidFill>
              </a:rPr>
              <a:t> </a:t>
            </a:r>
            <a:r>
              <a:rPr lang="ru-RU" sz="2400" b="1" dirty="0">
                <a:solidFill>
                  <a:srgbClr val="0070C0"/>
                </a:solidFill>
              </a:rPr>
              <a:t>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ru-RU" dirty="0"/>
              <a:t>Налоги, взимаемые непосредственно с какого-либо дохода или имущества в установленном размере, называются</a:t>
            </a:r>
          </a:p>
          <a:p>
            <a:endParaRPr lang="ru-RU" dirty="0"/>
          </a:p>
          <a:p>
            <a:pPr marL="82296" indent="0">
              <a:buNone/>
            </a:pPr>
            <a:r>
              <a:rPr lang="ru-RU" dirty="0"/>
              <a:t>1) косвенными</a:t>
            </a:r>
          </a:p>
          <a:p>
            <a:pPr marL="82296" indent="0">
              <a:buNone/>
            </a:pPr>
            <a:r>
              <a:rPr lang="ru-RU" dirty="0"/>
              <a:t>2) прямыми</a:t>
            </a:r>
          </a:p>
          <a:p>
            <a:pPr marL="82296" indent="0">
              <a:buNone/>
            </a:pPr>
            <a:r>
              <a:rPr lang="ru-RU" dirty="0"/>
              <a:t>3) акцизами</a:t>
            </a:r>
          </a:p>
          <a:p>
            <a:pPr marL="82296" indent="0">
              <a:buNone/>
            </a:pPr>
            <a:r>
              <a:rPr lang="ru-RU" dirty="0"/>
              <a:t>4) таможенной пошлиной</a:t>
            </a:r>
          </a:p>
          <a:p>
            <a:pPr marL="82296" indent="0">
              <a:buNone/>
            </a:pPr>
            <a:endParaRPr lang="ru-RU" b="1" dirty="0" smtClean="0"/>
          </a:p>
          <a:p>
            <a:pPr marL="82296" indent="0">
              <a:buNone/>
            </a:pPr>
            <a:r>
              <a:rPr lang="ru-RU" b="1" dirty="0" smtClean="0"/>
              <a:t>Пояснение</a:t>
            </a:r>
            <a:r>
              <a:rPr lang="ru-RU" b="1" dirty="0" smtClean="0"/>
              <a:t>. </a:t>
            </a:r>
            <a:r>
              <a:rPr lang="ru-RU" dirty="0" smtClean="0"/>
              <a:t>Налоги </a:t>
            </a:r>
            <a:r>
              <a:rPr lang="ru-RU" dirty="0"/>
              <a:t>в виде надбавок к цене товаров и услуг называются косвенными. Налоги, взимаемые непосредственно с какого-либо дохода или имущества в установленном размере, называются прямыми.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4170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dirty="0"/>
              <a:t>Правильный ответ указан под номером </a:t>
            </a:r>
            <a:r>
              <a:rPr lang="ru-RU" sz="4600" b="1" dirty="0"/>
              <a:t>2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5070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ru-RU" dirty="0"/>
              <a:t>Что из перечисленного относится к расходной части государственного бюджета?</a:t>
            </a:r>
          </a:p>
          <a:p>
            <a:endParaRPr lang="ru-RU" dirty="0"/>
          </a:p>
          <a:p>
            <a:pPr marL="82296" indent="0">
              <a:buNone/>
            </a:pPr>
            <a:r>
              <a:rPr lang="ru-RU" dirty="0"/>
              <a:t>1) заработная плата работников акционерных обществ с участием государства</a:t>
            </a:r>
          </a:p>
          <a:p>
            <a:pPr marL="82296" indent="0">
              <a:buNone/>
            </a:pPr>
            <a:r>
              <a:rPr lang="ru-RU" dirty="0"/>
              <a:t>2) акцизные сборы</a:t>
            </a:r>
          </a:p>
          <a:p>
            <a:pPr marL="82296" indent="0">
              <a:buNone/>
            </a:pPr>
            <a:r>
              <a:rPr lang="ru-RU" dirty="0"/>
              <a:t>3) проценты по государственным ценным бумагам</a:t>
            </a:r>
          </a:p>
          <a:p>
            <a:pPr marL="82296" indent="0">
              <a:buNone/>
            </a:pPr>
            <a:r>
              <a:rPr lang="ru-RU" dirty="0"/>
              <a:t>4) сумма административных штрафов</a:t>
            </a:r>
          </a:p>
          <a:p>
            <a:pPr marL="82296" indent="0">
              <a:buNone/>
            </a:pPr>
            <a:endParaRPr lang="ru-RU" b="1" dirty="0" smtClean="0"/>
          </a:p>
          <a:p>
            <a:pPr marL="82296" indent="0">
              <a:buNone/>
            </a:pPr>
            <a:r>
              <a:rPr lang="ru-RU" b="1" dirty="0" smtClean="0"/>
              <a:t>Пояснение</a:t>
            </a:r>
            <a:r>
              <a:rPr lang="ru-RU" b="1" dirty="0" smtClean="0"/>
              <a:t>. </a:t>
            </a:r>
            <a:r>
              <a:rPr lang="ru-RU" dirty="0" smtClean="0"/>
              <a:t>Выплата </a:t>
            </a:r>
            <a:r>
              <a:rPr lang="ru-RU" dirty="0"/>
              <a:t>процентов по государственным ценным бумагам относится к расходной части бюджета. Акцизные сборы и сумма административных штрафов — это доходная часть, заработная плата работников акционерных обществ с участием государства — отношения к расходам государства не имеет.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368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dirty="0"/>
              <a:t>Правильный ответ указан под номером </a:t>
            </a:r>
            <a:r>
              <a:rPr lang="ru-RU" sz="4500" b="1" dirty="0"/>
              <a:t>3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4440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ru-RU" dirty="0"/>
              <a:t>Что из перечисленного относится к доходам семьи?</a:t>
            </a:r>
          </a:p>
          <a:p>
            <a:endParaRPr lang="ru-RU" dirty="0"/>
          </a:p>
          <a:p>
            <a:pPr marL="82296" indent="0">
              <a:buNone/>
            </a:pPr>
            <a:r>
              <a:rPr lang="ru-RU" dirty="0"/>
              <a:t>1) выплаты процентов по потребительскому кредиту</a:t>
            </a:r>
          </a:p>
          <a:p>
            <a:pPr marL="82296" indent="0">
              <a:buNone/>
            </a:pPr>
            <a:r>
              <a:rPr lang="ru-RU" dirty="0"/>
              <a:t>2) коммунальные платежи</a:t>
            </a:r>
          </a:p>
          <a:p>
            <a:pPr marL="82296" indent="0">
              <a:buNone/>
            </a:pPr>
            <a:r>
              <a:rPr lang="ru-RU" dirty="0"/>
              <a:t>3) средства на мобильную связь</a:t>
            </a:r>
          </a:p>
          <a:p>
            <a:pPr marL="82296" indent="0">
              <a:buNone/>
            </a:pPr>
            <a:r>
              <a:rPr lang="ru-RU" dirty="0"/>
              <a:t>4) проценты по банковскому депозиту</a:t>
            </a:r>
          </a:p>
          <a:p>
            <a:pPr marL="82296" indent="0">
              <a:buNone/>
            </a:pPr>
            <a:endParaRPr lang="ru-RU" b="1" dirty="0" smtClean="0"/>
          </a:p>
          <a:p>
            <a:pPr marL="82296" indent="0">
              <a:buNone/>
            </a:pPr>
            <a:r>
              <a:rPr lang="ru-RU" b="1" dirty="0" smtClean="0"/>
              <a:t>Пояснение</a:t>
            </a:r>
            <a:r>
              <a:rPr lang="ru-RU" b="1" dirty="0" smtClean="0"/>
              <a:t>. </a:t>
            </a:r>
            <a:r>
              <a:rPr lang="ru-RU" dirty="0" smtClean="0"/>
              <a:t>Банковский </a:t>
            </a:r>
            <a:r>
              <a:rPr lang="ru-RU" dirty="0"/>
              <a:t>депозит приносит доход. Выплаты процентов по потребительскому кредиту, коммунальные платежи, средства на мобильную связь — это расходы.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2974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effectLst/>
              </a:rPr>
              <a:t>Производственные отношения и производительные силы в совокупности составляют экономическую сферу жизни общества: 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ru-RU" b="1" dirty="0">
                <a:solidFill>
                  <a:srgbClr val="00B050"/>
                </a:solidFill>
              </a:rPr>
              <a:t>производительные</a:t>
            </a:r>
            <a:r>
              <a:rPr lang="ru-RU" dirty="0"/>
              <a:t> </a:t>
            </a:r>
            <a:r>
              <a:rPr lang="ru-RU" b="1" dirty="0">
                <a:solidFill>
                  <a:srgbClr val="00B050"/>
                </a:solidFill>
              </a:rPr>
              <a:t>силы</a:t>
            </a:r>
            <a:r>
              <a:rPr lang="ru-RU" dirty="0"/>
              <a:t> — люди (рабочая сила), </a:t>
            </a:r>
            <a:r>
              <a:rPr lang="ru-RU" dirty="0" smtClean="0"/>
              <a:t>оборудование, инвентарь; </a:t>
            </a:r>
          </a:p>
          <a:p>
            <a:pPr marL="82296" indent="0">
              <a:buNone/>
            </a:pPr>
            <a:r>
              <a:rPr lang="ru-RU" b="1" dirty="0">
                <a:solidFill>
                  <a:srgbClr val="00B050"/>
                </a:solidFill>
              </a:rPr>
              <a:t>производственные отношения </a:t>
            </a:r>
            <a:r>
              <a:rPr lang="ru-RU" dirty="0"/>
              <a:t>- производство, распределение, потребление, </a:t>
            </a:r>
            <a:r>
              <a:rPr lang="ru-RU" dirty="0" smtClean="0"/>
              <a:t>обмен.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419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dirty="0"/>
              <a:t>Правильный ответ указан под номером </a:t>
            </a:r>
            <a:r>
              <a:rPr lang="ru-RU" sz="3400" b="1" dirty="0"/>
              <a:t>4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5684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ru-RU" dirty="0"/>
              <a:t>Государство в условиях рыночной экономики</a:t>
            </a:r>
          </a:p>
          <a:p>
            <a:endParaRPr lang="ru-RU" dirty="0"/>
          </a:p>
          <a:p>
            <a:pPr marL="82296" indent="0">
              <a:buNone/>
            </a:pPr>
            <a:r>
              <a:rPr lang="ru-RU" dirty="0"/>
              <a:t>1) определяет соотношение спроса и предложения</a:t>
            </a:r>
          </a:p>
          <a:p>
            <a:pPr marL="82296" indent="0">
              <a:buNone/>
            </a:pPr>
            <a:r>
              <a:rPr lang="ru-RU" dirty="0"/>
              <a:t>2) организует производство общественных благ</a:t>
            </a:r>
          </a:p>
          <a:p>
            <a:pPr marL="82296" indent="0">
              <a:buNone/>
            </a:pPr>
            <a:r>
              <a:rPr lang="ru-RU" dirty="0"/>
              <a:t>3) устанавливает цены на товары</a:t>
            </a:r>
          </a:p>
          <a:p>
            <a:pPr marL="82296" indent="0">
              <a:buNone/>
            </a:pPr>
            <a:r>
              <a:rPr lang="ru-RU" dirty="0"/>
              <a:t>4) </a:t>
            </a:r>
            <a:r>
              <a:rPr lang="ru-RU" dirty="0" smtClean="0"/>
              <a:t>формирует объемы промышленного </a:t>
            </a:r>
            <a:r>
              <a:rPr lang="ru-RU" dirty="0"/>
              <a:t>производства</a:t>
            </a:r>
          </a:p>
          <a:p>
            <a:pPr marL="82296" indent="0">
              <a:buNone/>
            </a:pPr>
            <a:endParaRPr lang="ru-RU" b="1" dirty="0" smtClean="0"/>
          </a:p>
          <a:p>
            <a:pPr marL="82296" indent="0">
              <a:buNone/>
            </a:pPr>
            <a:r>
              <a:rPr lang="ru-RU" b="1" dirty="0" smtClean="0"/>
              <a:t>Пояснение</a:t>
            </a:r>
            <a:r>
              <a:rPr lang="ru-RU" b="1" dirty="0" smtClean="0"/>
              <a:t>. </a:t>
            </a:r>
            <a:r>
              <a:rPr lang="ru-RU" dirty="0" smtClean="0"/>
              <a:t>Государство </a:t>
            </a:r>
            <a:r>
              <a:rPr lang="ru-RU" dirty="0"/>
              <a:t>в условиях рыночной экономики организует производство общественных благ, так как бизнес этим заниматься не будет из-за отсутствия прибыли или низкой прибыли. Пункты 1), 3), 4) — это функции государства при административной экономике.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5903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dirty="0"/>
              <a:t>Правильный ответ указан под номером </a:t>
            </a:r>
            <a:r>
              <a:rPr lang="ru-RU" sz="4000" b="1" dirty="0"/>
              <a:t>2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3649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ru-RU" dirty="0"/>
              <a:t>Что из перечисленного характерно для предпринимательской деятельности?</a:t>
            </a:r>
          </a:p>
          <a:p>
            <a:endParaRPr lang="ru-RU" dirty="0"/>
          </a:p>
          <a:p>
            <a:pPr marL="82296" indent="0">
              <a:buNone/>
            </a:pPr>
            <a:r>
              <a:rPr lang="ru-RU" dirty="0"/>
              <a:t>1) повышенная политическая активность</a:t>
            </a:r>
          </a:p>
          <a:p>
            <a:pPr marL="82296" indent="0">
              <a:buNone/>
            </a:pPr>
            <a:r>
              <a:rPr lang="ru-RU" dirty="0"/>
              <a:t>2) уравнительное распределение произведённых благ</a:t>
            </a:r>
          </a:p>
          <a:p>
            <a:pPr marL="82296" indent="0">
              <a:buNone/>
            </a:pPr>
            <a:r>
              <a:rPr lang="ru-RU" dirty="0"/>
              <a:t>3) отсутствие специальных способностей</a:t>
            </a:r>
          </a:p>
          <a:p>
            <a:pPr marL="82296" indent="0">
              <a:buNone/>
            </a:pPr>
            <a:r>
              <a:rPr lang="ru-RU" dirty="0"/>
              <a:t>4) наличие экономической свободы</a:t>
            </a:r>
          </a:p>
          <a:p>
            <a:pPr marL="82296" indent="0">
              <a:buNone/>
            </a:pPr>
            <a:endParaRPr lang="ru-RU" b="1" dirty="0" smtClean="0"/>
          </a:p>
          <a:p>
            <a:pPr marL="82296" indent="0">
              <a:buNone/>
            </a:pPr>
            <a:r>
              <a:rPr lang="ru-RU" b="1" dirty="0" smtClean="0"/>
              <a:t>Пояснение</a:t>
            </a:r>
            <a:r>
              <a:rPr lang="ru-RU" b="1" dirty="0" smtClean="0"/>
              <a:t>. </a:t>
            </a:r>
            <a:r>
              <a:rPr lang="ru-RU" dirty="0" smtClean="0"/>
              <a:t>Предпринимательство</a:t>
            </a:r>
            <a:r>
              <a:rPr lang="ru-RU" dirty="0"/>
              <a:t>, предпринимательская деятельность — экономическая деятельность, направленная на систематическое получение прибыли от производства и/или продажи товаров, оказания услуг. Предпринимательская деятельность предполагает наличие экономической свободы. В пунктах 1), 2), 3) нет получения прибыли.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3290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dirty="0"/>
              <a:t>Правильный ответ указан под номером </a:t>
            </a:r>
            <a:r>
              <a:rPr lang="ru-RU" sz="5100" b="1" dirty="0"/>
              <a:t>4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5533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ru-RU" dirty="0"/>
              <a:t>К прямым налогам относ(-и)</a:t>
            </a:r>
            <a:r>
              <a:rPr lang="ru-RU" dirty="0" err="1"/>
              <a:t>ятся</a:t>
            </a:r>
            <a:endParaRPr lang="ru-RU" dirty="0"/>
          </a:p>
          <a:p>
            <a:endParaRPr lang="ru-RU" dirty="0" smtClean="0"/>
          </a:p>
          <a:p>
            <a:pPr marL="82296" indent="0">
              <a:buNone/>
            </a:pPr>
            <a:r>
              <a:rPr lang="ru-RU" dirty="0" smtClean="0"/>
              <a:t>1</a:t>
            </a:r>
            <a:r>
              <a:rPr lang="ru-RU" dirty="0"/>
              <a:t>) таможенные пошлины</a:t>
            </a:r>
          </a:p>
          <a:p>
            <a:pPr marL="82296" indent="0">
              <a:buNone/>
            </a:pPr>
            <a:r>
              <a:rPr lang="ru-RU" dirty="0"/>
              <a:t>2) налог на имущество</a:t>
            </a:r>
          </a:p>
          <a:p>
            <a:pPr marL="82296" indent="0">
              <a:buNone/>
            </a:pPr>
            <a:r>
              <a:rPr lang="ru-RU" dirty="0"/>
              <a:t>3) акцизные сборы</a:t>
            </a:r>
          </a:p>
          <a:p>
            <a:pPr marL="82296" indent="0">
              <a:buNone/>
            </a:pPr>
            <a:r>
              <a:rPr lang="ru-RU" dirty="0"/>
              <a:t>4) налог на добавленную стоимость</a:t>
            </a:r>
          </a:p>
          <a:p>
            <a:pPr marL="82296" indent="0">
              <a:buNone/>
            </a:pPr>
            <a:endParaRPr lang="ru-RU" b="1" dirty="0" smtClean="0"/>
          </a:p>
          <a:p>
            <a:pPr marL="82296" indent="0">
              <a:buNone/>
            </a:pPr>
            <a:r>
              <a:rPr lang="ru-RU" b="1" dirty="0" smtClean="0"/>
              <a:t>Пояснение</a:t>
            </a:r>
            <a:r>
              <a:rPr lang="ru-RU" b="1" dirty="0" smtClean="0"/>
              <a:t>. </a:t>
            </a:r>
            <a:r>
              <a:rPr lang="ru-RU" dirty="0" smtClean="0"/>
              <a:t>Прямые </a:t>
            </a:r>
            <a:r>
              <a:rPr lang="ru-RU" dirty="0"/>
              <a:t>налоги, удерживаемые с юридических лиц, налог на прибыль предприятия (корпорационный налог), налог на имущество предприятия; земельный налог с предприятия. Налоги косвенные (например, акцизы) уплачиваются посредниками (производителями обложенных товаров), которые затем возмещают их с других лиц (с потребителей).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3087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dirty="0"/>
              <a:t>Правильный ответ указан под номером </a:t>
            </a:r>
            <a:r>
              <a:rPr lang="ru-RU" sz="5100" b="1" dirty="0"/>
              <a:t>2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7712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ru-RU" dirty="0"/>
              <a:t>К свободным благам относятся</a:t>
            </a:r>
          </a:p>
          <a:p>
            <a:pPr marL="82296" indent="0">
              <a:buNone/>
            </a:pPr>
            <a:r>
              <a:rPr lang="ru-RU" dirty="0"/>
              <a:t> </a:t>
            </a:r>
            <a:r>
              <a:rPr lang="ru-RU" dirty="0" smtClean="0"/>
              <a:t>    </a:t>
            </a:r>
          </a:p>
          <a:p>
            <a:pPr marL="82296" indent="0">
              <a:buNone/>
            </a:pPr>
            <a:r>
              <a:rPr lang="ru-RU" dirty="0" smtClean="0"/>
              <a:t>1</a:t>
            </a:r>
            <a:r>
              <a:rPr lang="ru-RU" dirty="0"/>
              <a:t>) солнечный свет, лесной воздух</a:t>
            </a:r>
          </a:p>
          <a:p>
            <a:pPr marL="82296" indent="0">
              <a:buNone/>
            </a:pPr>
            <a:r>
              <a:rPr lang="ru-RU" dirty="0"/>
              <a:t>2) мебель, бытовая техника</a:t>
            </a:r>
          </a:p>
          <a:p>
            <a:pPr marL="82296" indent="0">
              <a:buNone/>
            </a:pPr>
            <a:r>
              <a:rPr lang="ru-RU" dirty="0"/>
              <a:t>3) </a:t>
            </a:r>
            <a:r>
              <a:rPr lang="ru-RU" dirty="0" smtClean="0"/>
              <a:t>учебники, альбомы</a:t>
            </a:r>
            <a:endParaRPr lang="ru-RU" dirty="0"/>
          </a:p>
          <a:p>
            <a:pPr marL="82296" indent="0">
              <a:buNone/>
            </a:pPr>
            <a:r>
              <a:rPr lang="ru-RU" dirty="0" smtClean="0"/>
              <a:t>4) </a:t>
            </a:r>
            <a:r>
              <a:rPr lang="ru-RU" dirty="0"/>
              <a:t>услуги платного врача</a:t>
            </a:r>
          </a:p>
          <a:p>
            <a:pPr marL="82296" indent="0">
              <a:buNone/>
            </a:pPr>
            <a:endParaRPr lang="ru-RU" b="1" dirty="0" smtClean="0"/>
          </a:p>
          <a:p>
            <a:pPr marL="82296" indent="0">
              <a:buNone/>
            </a:pPr>
            <a:r>
              <a:rPr lang="ru-RU" b="1" dirty="0" smtClean="0"/>
              <a:t>Пояснение</a:t>
            </a:r>
            <a:r>
              <a:rPr lang="ru-RU" b="1" dirty="0" smtClean="0"/>
              <a:t>. </a:t>
            </a:r>
            <a:r>
              <a:rPr lang="ru-RU" dirty="0" smtClean="0"/>
              <a:t>Благо </a:t>
            </a:r>
            <a:r>
              <a:rPr lang="ru-RU" dirty="0"/>
              <a:t>— то, что удовлетворяет человеческую потребность. Виды благ: экономические — их запасы ограничены (нефть, газ); неэкономические или свободные — свободный доступ (солнце, воздух); общественные — их представляет государство (транспорт, связь).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166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dirty="0" smtClean="0"/>
              <a:t>Правильный ответ </a:t>
            </a:r>
            <a:r>
              <a:rPr lang="ru-RU" dirty="0"/>
              <a:t>указан под номером </a:t>
            </a:r>
            <a:r>
              <a:rPr lang="ru-RU" sz="4000" b="1" dirty="0"/>
              <a:t>1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5882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82296" indent="0">
              <a:buNone/>
            </a:pPr>
            <a:r>
              <a:rPr lang="ru-RU" sz="2600" dirty="0"/>
              <a:t>К земле как фактору производства </a:t>
            </a:r>
            <a:r>
              <a:rPr lang="ru-RU" sz="2600" dirty="0" smtClean="0"/>
              <a:t>относится               </a:t>
            </a:r>
            <a:r>
              <a:rPr lang="ru-RU" sz="2600" dirty="0" smtClean="0"/>
              <a:t>    (-</a:t>
            </a:r>
            <a:r>
              <a:rPr lang="ru-RU" sz="2600" dirty="0" err="1"/>
              <a:t>ятся</a:t>
            </a:r>
            <a:r>
              <a:rPr lang="ru-RU" sz="2600" dirty="0"/>
              <a:t>)</a:t>
            </a:r>
          </a:p>
          <a:p>
            <a:endParaRPr lang="ru-RU" sz="2600" dirty="0"/>
          </a:p>
          <a:p>
            <a:pPr marL="82296" indent="0">
              <a:buNone/>
            </a:pPr>
            <a:r>
              <a:rPr lang="ru-RU" sz="2600" dirty="0"/>
              <a:t>1) леса, поля</a:t>
            </a:r>
          </a:p>
          <a:p>
            <a:pPr marL="82296" indent="0">
              <a:buNone/>
            </a:pPr>
            <a:r>
              <a:rPr lang="ru-RU" sz="2600" dirty="0"/>
              <a:t>2) фабрики, заводы</a:t>
            </a:r>
          </a:p>
          <a:p>
            <a:pPr marL="82296" indent="0">
              <a:buNone/>
            </a:pPr>
            <a:r>
              <a:rPr lang="ru-RU" sz="2600" dirty="0"/>
              <a:t>3) научные разработки</a:t>
            </a:r>
          </a:p>
          <a:p>
            <a:pPr marL="82296" indent="0">
              <a:buNone/>
            </a:pPr>
            <a:r>
              <a:rPr lang="ru-RU" sz="2600" dirty="0"/>
              <a:t>4) компьютерное программное обеспечение</a:t>
            </a:r>
          </a:p>
          <a:p>
            <a:pPr marL="82296" indent="0">
              <a:buNone/>
            </a:pPr>
            <a:endParaRPr lang="ru-RU" sz="2600" b="1" dirty="0" smtClean="0"/>
          </a:p>
          <a:p>
            <a:pPr marL="82296" indent="0">
              <a:buNone/>
            </a:pPr>
            <a:r>
              <a:rPr lang="ru-RU" sz="2600" b="1" dirty="0" smtClean="0"/>
              <a:t>Пояснение</a:t>
            </a:r>
            <a:r>
              <a:rPr lang="ru-RU" sz="2600" b="1" dirty="0" smtClean="0"/>
              <a:t>. </a:t>
            </a:r>
            <a:r>
              <a:rPr lang="ru-RU" sz="2600" dirty="0" smtClean="0"/>
              <a:t>Леса</a:t>
            </a:r>
            <a:r>
              <a:rPr lang="ru-RU" sz="2600" dirty="0"/>
              <a:t>, поля — земля; фабрики, заводы — капитал; компьютерное программное обеспечение, научные разработки — информация.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0748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331640" y="1447800"/>
            <a:ext cx="7416824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Предпринимательство</a:t>
            </a:r>
            <a:r>
              <a:rPr lang="ru-RU" dirty="0" smtClean="0"/>
              <a:t> </a:t>
            </a:r>
            <a:r>
              <a:rPr lang="ru-RU" sz="2000" dirty="0"/>
              <a:t>(предпринимательская деятельность) — самостоятельная, осуществляемая на свой риск деятельность, направленная на систематическое получение прибыли от пользования имуществом, продажи товаров, выполнения работ или оказания услуг. Лица, осуществляющие предпринимательскую деятельность, должны быть зарегистрированы </a:t>
            </a:r>
            <a:r>
              <a:rPr lang="ru-RU" sz="2000" dirty="0" smtClean="0"/>
              <a:t>в </a:t>
            </a:r>
            <a:r>
              <a:rPr lang="ru-RU" sz="2000" dirty="0"/>
              <a:t>установленном законом порядке, если иное не предусмотрено </a:t>
            </a:r>
            <a:r>
              <a:rPr lang="ru-RU" sz="2000" dirty="0" smtClean="0"/>
              <a:t>законом.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225554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dirty="0"/>
              <a:t>Правильный ответ указан под номером </a:t>
            </a:r>
            <a:r>
              <a:rPr lang="ru-RU" sz="4100" b="1" dirty="0"/>
              <a:t>1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9923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200" dirty="0"/>
              <a:t>Объектом налогообложения является</a:t>
            </a:r>
          </a:p>
          <a:p>
            <a:endParaRPr lang="ru-RU" sz="2200" dirty="0"/>
          </a:p>
          <a:p>
            <a:pPr marL="82296" indent="0">
              <a:buNone/>
            </a:pPr>
            <a:r>
              <a:rPr lang="ru-RU" sz="2200" dirty="0" smtClean="0"/>
              <a:t>1) </a:t>
            </a:r>
            <a:r>
              <a:rPr lang="ru-RU" sz="2200" dirty="0"/>
              <a:t>торгующая организация</a:t>
            </a:r>
          </a:p>
          <a:p>
            <a:pPr marL="82296" indent="0">
              <a:buNone/>
            </a:pPr>
            <a:r>
              <a:rPr lang="ru-RU" sz="2200" dirty="0"/>
              <a:t>2) имущество граждан</a:t>
            </a:r>
          </a:p>
          <a:p>
            <a:pPr marL="82296" indent="0">
              <a:buNone/>
            </a:pPr>
            <a:r>
              <a:rPr lang="ru-RU" sz="2200" dirty="0"/>
              <a:t>3) научное открытие</a:t>
            </a:r>
          </a:p>
          <a:p>
            <a:pPr marL="82296" indent="0">
              <a:buNone/>
            </a:pPr>
            <a:r>
              <a:rPr lang="ru-RU" sz="2200" dirty="0"/>
              <a:t>4) повышенная стипендия</a:t>
            </a:r>
          </a:p>
          <a:p>
            <a:pPr marL="82296" indent="0">
              <a:buNone/>
            </a:pPr>
            <a:endParaRPr lang="ru-RU" sz="2200" b="1" dirty="0" smtClean="0"/>
          </a:p>
          <a:p>
            <a:pPr marL="82296" indent="0">
              <a:buNone/>
            </a:pPr>
            <a:r>
              <a:rPr lang="ru-RU" sz="2200" b="1" dirty="0" smtClean="0"/>
              <a:t>Пояснение</a:t>
            </a:r>
            <a:r>
              <a:rPr lang="ru-RU" sz="2200" b="1" dirty="0" smtClean="0"/>
              <a:t>. </a:t>
            </a:r>
            <a:r>
              <a:rPr lang="ru-RU" sz="2200" dirty="0" smtClean="0"/>
              <a:t>Объект </a:t>
            </a:r>
            <a:r>
              <a:rPr lang="ru-RU" sz="2200" dirty="0"/>
              <a:t>налогообложения — это то, на что направлен налог (собственность, доход, товар или услуга). Налогоплательщик — физическое или юридическое лица, которое должно платить налог.</a:t>
            </a:r>
          </a:p>
          <a:p>
            <a:endParaRPr lang="ru-RU" sz="2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8018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sz="2200" dirty="0"/>
          </a:p>
          <a:p>
            <a:pPr marL="82296" indent="0">
              <a:buNone/>
            </a:pPr>
            <a:r>
              <a:rPr lang="ru-RU" dirty="0"/>
              <a:t>Правильный ответ указан под номером </a:t>
            </a:r>
            <a:r>
              <a:rPr lang="ru-RU" b="1" dirty="0"/>
              <a:t>2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4693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200" dirty="0"/>
              <a:t>Субъектом налогообложения является</a:t>
            </a:r>
          </a:p>
          <a:p>
            <a:endParaRPr lang="ru-RU" sz="2200" dirty="0"/>
          </a:p>
          <a:p>
            <a:pPr marL="82296" indent="0">
              <a:buNone/>
            </a:pPr>
            <a:r>
              <a:rPr lang="ru-RU" sz="2200" dirty="0"/>
              <a:t>1) научное открытие</a:t>
            </a:r>
          </a:p>
          <a:p>
            <a:pPr marL="82296" indent="0">
              <a:buNone/>
            </a:pPr>
            <a:r>
              <a:rPr lang="ru-RU" sz="2200" dirty="0"/>
              <a:t>2) имущество граждан</a:t>
            </a:r>
          </a:p>
          <a:p>
            <a:pPr marL="82296" indent="0">
              <a:buNone/>
            </a:pPr>
            <a:r>
              <a:rPr lang="ru-RU" sz="2200" dirty="0"/>
              <a:t>3) частное предприятие</a:t>
            </a:r>
          </a:p>
          <a:p>
            <a:pPr marL="82296" indent="0">
              <a:buNone/>
            </a:pPr>
            <a:r>
              <a:rPr lang="ru-RU" sz="2200" dirty="0"/>
              <a:t>4) повышенная стипендия</a:t>
            </a:r>
          </a:p>
          <a:p>
            <a:pPr marL="82296" indent="0">
              <a:buNone/>
            </a:pPr>
            <a:endParaRPr lang="ru-RU" sz="2200" b="1" dirty="0" smtClean="0"/>
          </a:p>
          <a:p>
            <a:pPr marL="82296" indent="0">
              <a:buNone/>
            </a:pPr>
            <a:r>
              <a:rPr lang="ru-RU" sz="2200" b="1" dirty="0" smtClean="0"/>
              <a:t>Пояснение</a:t>
            </a:r>
            <a:r>
              <a:rPr lang="ru-RU" sz="2200" b="1" dirty="0" smtClean="0"/>
              <a:t>. </a:t>
            </a:r>
            <a:r>
              <a:rPr lang="ru-RU" sz="2200" dirty="0" smtClean="0"/>
              <a:t>Субъект </a:t>
            </a:r>
            <a:r>
              <a:rPr lang="ru-RU" sz="2200" dirty="0"/>
              <a:t>налогообложения — это тот, кто платит налоги.</a:t>
            </a:r>
          </a:p>
          <a:p>
            <a:endParaRPr lang="ru-RU" sz="2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1813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sz="2200" dirty="0"/>
          </a:p>
          <a:p>
            <a:pPr marL="82296" indent="0">
              <a:buNone/>
            </a:pPr>
            <a:r>
              <a:rPr lang="ru-RU" sz="3600" dirty="0"/>
              <a:t>Правильный ответ указан под номером </a:t>
            </a:r>
            <a:r>
              <a:rPr lang="ru-RU" sz="3600" b="1" dirty="0"/>
              <a:t>3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3038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ru-RU" dirty="0"/>
              <a:t>Анна Сергеевна получила зарплату и отложила некоторую часть на покупку нового мобильного телефона. Какую функцию денег иллюстрирует этот пример?</a:t>
            </a:r>
          </a:p>
          <a:p>
            <a:endParaRPr lang="ru-RU" dirty="0"/>
          </a:p>
          <a:p>
            <a:pPr marL="82296" indent="0">
              <a:buNone/>
            </a:pPr>
            <a:r>
              <a:rPr lang="ru-RU" dirty="0"/>
              <a:t>1) средство учёта</a:t>
            </a:r>
          </a:p>
          <a:p>
            <a:pPr marL="82296" indent="0">
              <a:buNone/>
            </a:pPr>
            <a:r>
              <a:rPr lang="ru-RU" dirty="0"/>
              <a:t>2) средство накопления</a:t>
            </a:r>
          </a:p>
          <a:p>
            <a:pPr marL="82296" indent="0">
              <a:buNone/>
            </a:pPr>
            <a:r>
              <a:rPr lang="ru-RU" dirty="0"/>
              <a:t>3) мера стоимости</a:t>
            </a:r>
          </a:p>
          <a:p>
            <a:pPr marL="82296" indent="0">
              <a:buNone/>
            </a:pPr>
            <a:r>
              <a:rPr lang="ru-RU" dirty="0"/>
              <a:t>4) средство обращения</a:t>
            </a:r>
          </a:p>
          <a:p>
            <a:pPr marL="82296" indent="0">
              <a:buNone/>
            </a:pPr>
            <a:endParaRPr lang="ru-RU" b="1" dirty="0" smtClean="0"/>
          </a:p>
          <a:p>
            <a:pPr marL="82296" indent="0">
              <a:buNone/>
            </a:pPr>
            <a:r>
              <a:rPr lang="ru-RU" b="1" dirty="0" smtClean="0"/>
              <a:t>Пояснение</a:t>
            </a:r>
            <a:r>
              <a:rPr lang="ru-RU" b="1" dirty="0" smtClean="0"/>
              <a:t>. </a:t>
            </a:r>
            <a:r>
              <a:rPr lang="ru-RU" dirty="0" smtClean="0"/>
              <a:t>Деньги </a:t>
            </a:r>
            <a:r>
              <a:rPr lang="ru-RU" dirty="0"/>
              <a:t>здесь выполнили функцию средства накопления.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6188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dirty="0"/>
              <a:t>Правильный ответ указан под номером </a:t>
            </a:r>
            <a:r>
              <a:rPr lang="ru-RU" sz="4600" b="1" dirty="0"/>
              <a:t>2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854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ru-RU" dirty="0"/>
              <a:t>Увеличение количества самостоятельных продавцов на рынке бытовой техники привело к снижению цен на неё. Это результат</a:t>
            </a:r>
          </a:p>
          <a:p>
            <a:endParaRPr lang="ru-RU" dirty="0"/>
          </a:p>
          <a:p>
            <a:pPr marL="82296" indent="0">
              <a:buNone/>
            </a:pPr>
            <a:r>
              <a:rPr lang="ru-RU" dirty="0"/>
              <a:t>1) конкурентной борьбы</a:t>
            </a:r>
          </a:p>
          <a:p>
            <a:pPr marL="82296" indent="0">
              <a:buNone/>
            </a:pPr>
            <a:r>
              <a:rPr lang="ru-RU" dirty="0" smtClean="0"/>
              <a:t>2) </a:t>
            </a:r>
            <a:r>
              <a:rPr lang="ru-RU" dirty="0"/>
              <a:t>технического прогресса</a:t>
            </a:r>
          </a:p>
          <a:p>
            <a:pPr marL="82296" indent="0">
              <a:buNone/>
            </a:pPr>
            <a:r>
              <a:rPr lang="ru-RU" dirty="0"/>
              <a:t>3) ценового сговора производителей</a:t>
            </a:r>
          </a:p>
          <a:p>
            <a:pPr marL="82296" indent="0">
              <a:buNone/>
            </a:pPr>
            <a:r>
              <a:rPr lang="ru-RU" dirty="0"/>
              <a:t>4) государственного регулирования</a:t>
            </a:r>
          </a:p>
          <a:p>
            <a:pPr marL="82296" indent="0">
              <a:buNone/>
            </a:pPr>
            <a:endParaRPr lang="ru-RU" b="1" dirty="0" smtClean="0"/>
          </a:p>
          <a:p>
            <a:pPr marL="82296" indent="0">
              <a:buNone/>
            </a:pPr>
            <a:r>
              <a:rPr lang="ru-RU" b="1" dirty="0" smtClean="0"/>
              <a:t>Пояснение</a:t>
            </a:r>
            <a:r>
              <a:rPr lang="ru-RU" b="1" dirty="0" smtClean="0"/>
              <a:t>. </a:t>
            </a:r>
            <a:r>
              <a:rPr lang="ru-RU" dirty="0" smtClean="0"/>
              <a:t>В ходе </a:t>
            </a:r>
            <a:r>
              <a:rPr lang="ru-RU" dirty="0"/>
              <a:t>конкурентной борьбы может снизиться цена, что и наблюдается в данном случае.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4446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sz="3600" dirty="0"/>
              <a:t>Правильный ответ указан под номером </a:t>
            </a:r>
            <a:r>
              <a:rPr lang="ru-RU" sz="3600" b="1" dirty="0"/>
              <a:t>1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100259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ru-RU" dirty="0"/>
              <a:t>Обязательные, преимущественно невозвратные платежи, взимаемые с граждан и организаций в целях финансового обеспечения деятельности государства, называют</a:t>
            </a:r>
          </a:p>
          <a:p>
            <a:endParaRPr lang="ru-RU" dirty="0"/>
          </a:p>
          <a:p>
            <a:pPr marL="82296" indent="0">
              <a:buNone/>
            </a:pPr>
            <a:r>
              <a:rPr lang="ru-RU" dirty="0"/>
              <a:t>1) тарифами</a:t>
            </a:r>
          </a:p>
          <a:p>
            <a:pPr marL="82296" indent="0">
              <a:buNone/>
            </a:pPr>
            <a:r>
              <a:rPr lang="ru-RU" dirty="0"/>
              <a:t>2) налогами</a:t>
            </a:r>
          </a:p>
          <a:p>
            <a:pPr marL="82296" indent="0">
              <a:buNone/>
            </a:pPr>
            <a:r>
              <a:rPr lang="ru-RU" dirty="0"/>
              <a:t>3) доходами</a:t>
            </a:r>
          </a:p>
          <a:p>
            <a:pPr marL="82296" indent="0">
              <a:buNone/>
            </a:pPr>
            <a:r>
              <a:rPr lang="ru-RU" dirty="0"/>
              <a:t>4) расходами</a:t>
            </a:r>
          </a:p>
          <a:p>
            <a:pPr marL="82296" indent="0">
              <a:buNone/>
            </a:pPr>
            <a:endParaRPr lang="ru-RU" b="1" dirty="0" smtClean="0"/>
          </a:p>
          <a:p>
            <a:pPr marL="82296" indent="0">
              <a:buNone/>
            </a:pPr>
            <a:r>
              <a:rPr lang="ru-RU" b="1" dirty="0" smtClean="0"/>
              <a:t>Пояснение</a:t>
            </a:r>
            <a:r>
              <a:rPr lang="ru-RU" b="1" dirty="0" smtClean="0"/>
              <a:t>. </a:t>
            </a:r>
            <a:r>
              <a:rPr lang="ru-RU" dirty="0" smtClean="0"/>
              <a:t>Обязательные</a:t>
            </a:r>
            <a:r>
              <a:rPr lang="ru-RU" dirty="0"/>
              <a:t>, преимущественно невозвратные платежи, взимаемые с граждан и организаций в целях финансового обеспечения деятельности государства, называют налогами.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2556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700" b="1" dirty="0" smtClean="0">
                <a:solidFill>
                  <a:srgbClr val="FF0000"/>
                </a:solidFill>
                <a:effectLst/>
              </a:rPr>
              <a:t/>
            </a:r>
            <a:br>
              <a:rPr lang="ru-RU" sz="2700" b="1" dirty="0" smtClean="0">
                <a:solidFill>
                  <a:srgbClr val="FF0000"/>
                </a:solidFill>
                <a:effectLst/>
              </a:rPr>
            </a:br>
            <a:r>
              <a:rPr lang="ru-RU" sz="2700" b="1" dirty="0" smtClean="0">
                <a:solidFill>
                  <a:srgbClr val="FF0000"/>
                </a:solidFill>
                <a:effectLst/>
              </a:rPr>
              <a:t>Статья из </a:t>
            </a:r>
            <a:r>
              <a:rPr lang="ru-RU" sz="2700" b="1" dirty="0">
                <a:solidFill>
                  <a:srgbClr val="FF0000"/>
                </a:solidFill>
                <a:effectLst/>
              </a:rPr>
              <a:t>Конституции России, на </a:t>
            </a:r>
            <a:r>
              <a:rPr lang="ru-RU" sz="2700" b="1" dirty="0" smtClean="0">
                <a:solidFill>
                  <a:srgbClr val="FF0000"/>
                </a:solidFill>
                <a:effectLst/>
              </a:rPr>
              <a:t>которой </a:t>
            </a:r>
            <a:r>
              <a:rPr lang="ru-RU" sz="2700" b="1" dirty="0">
                <a:solidFill>
                  <a:srgbClr val="FF0000"/>
                </a:solidFill>
                <a:effectLst/>
              </a:rPr>
              <a:t>основаны основные права предпринимателей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just" fontAlgn="base">
              <a:buNone/>
            </a:pPr>
            <a:r>
              <a:rPr lang="ru-RU" sz="2000" b="1" dirty="0">
                <a:solidFill>
                  <a:srgbClr val="00B050"/>
                </a:solidFill>
              </a:rPr>
              <a:t>Статья 34 </a:t>
            </a:r>
            <a:r>
              <a:rPr lang="ru-RU" sz="2000" dirty="0"/>
              <a:t>Конституции гласит пункт 1. </a:t>
            </a:r>
            <a:r>
              <a:rPr lang="ru-RU" sz="2000" b="1" dirty="0">
                <a:solidFill>
                  <a:srgbClr val="0070C0"/>
                </a:solidFill>
              </a:rPr>
              <a:t>"Каждый имеет право на свободное использование своих способностей и имущества для предпринимательской и иной не запрещенной законом экономической деятельности". </a:t>
            </a:r>
          </a:p>
          <a:p>
            <a:pPr marL="82296" indent="0" algn="just" fontAlgn="base">
              <a:buNone/>
            </a:pPr>
            <a:r>
              <a:rPr lang="ru-RU" sz="2000" dirty="0"/>
              <a:t>Этот пункт гарантирует </a:t>
            </a:r>
            <a:r>
              <a:rPr lang="ru-RU" sz="2000" dirty="0" smtClean="0"/>
              <a:t>право </a:t>
            </a:r>
            <a:r>
              <a:rPr lang="ru-RU" sz="2000" dirty="0"/>
              <a:t>заниматься любой деятельностью, </a:t>
            </a:r>
            <a:r>
              <a:rPr lang="ru-RU" sz="2000" dirty="0" smtClean="0"/>
              <a:t>при наличии </a:t>
            </a:r>
            <a:r>
              <a:rPr lang="ru-RU" sz="2000" dirty="0"/>
              <a:t>лицензии, ее необходимо получить.</a:t>
            </a:r>
          </a:p>
          <a:p>
            <a:pPr marL="82296" indent="0" algn="just" fontAlgn="base">
              <a:buNone/>
            </a:pPr>
            <a:endParaRPr lang="ru-RU" sz="2000" dirty="0" smtClean="0"/>
          </a:p>
          <a:p>
            <a:pPr marL="82296" indent="0" algn="just" fontAlgn="base">
              <a:buNone/>
            </a:pPr>
            <a:r>
              <a:rPr lang="ru-RU" sz="2000" dirty="0" smtClean="0"/>
              <a:t>Пункт </a:t>
            </a:r>
            <a:r>
              <a:rPr lang="ru-RU" sz="2000" dirty="0"/>
              <a:t>2 этой же статьи гласит </a:t>
            </a:r>
            <a:r>
              <a:rPr lang="ru-RU" sz="2000" b="1" dirty="0">
                <a:solidFill>
                  <a:srgbClr val="0070C0"/>
                </a:solidFill>
              </a:rPr>
              <a:t>"Не допускается экономическая деятельность, направленная на монополизацию и недобросовестную конкуренцию". </a:t>
            </a:r>
            <a:r>
              <a:rPr lang="ru-RU" sz="2000" dirty="0"/>
              <a:t>Эта статья позволяет </a:t>
            </a:r>
            <a:r>
              <a:rPr lang="ru-RU" sz="2000" dirty="0" smtClean="0"/>
              <a:t>защититься </a:t>
            </a:r>
            <a:r>
              <a:rPr lang="ru-RU" sz="2000" dirty="0"/>
              <a:t>от недобросовестных конкурентов - например от тех кто ведет свою деятельность нелегально.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2337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82296" indent="0">
              <a:buNone/>
            </a:pPr>
            <a:r>
              <a:rPr lang="ru-RU" dirty="0"/>
              <a:t>Правильный ответ указан под номером </a:t>
            </a:r>
            <a:r>
              <a:rPr lang="ru-RU" sz="4000" b="1" dirty="0"/>
              <a:t>2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4264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ru-RU" dirty="0"/>
              <a:t>Доход в денежной форме, получаемый наёмным работником за предоставление определённой трудовой услуги, называют</a:t>
            </a:r>
          </a:p>
          <a:p>
            <a:endParaRPr lang="ru-RU" dirty="0"/>
          </a:p>
          <a:p>
            <a:pPr marL="82296" indent="0">
              <a:buNone/>
            </a:pPr>
            <a:r>
              <a:rPr lang="ru-RU" dirty="0"/>
              <a:t>1) прибылью</a:t>
            </a:r>
          </a:p>
          <a:p>
            <a:pPr marL="82296" indent="0">
              <a:buNone/>
            </a:pPr>
            <a:r>
              <a:rPr lang="ru-RU" dirty="0"/>
              <a:t>2) зарплатой</a:t>
            </a:r>
          </a:p>
          <a:p>
            <a:pPr marL="82296" indent="0">
              <a:buNone/>
            </a:pPr>
            <a:r>
              <a:rPr lang="ru-RU" dirty="0"/>
              <a:t>3) дивидендом</a:t>
            </a:r>
          </a:p>
          <a:p>
            <a:pPr marL="82296" indent="0">
              <a:buNone/>
            </a:pPr>
            <a:r>
              <a:rPr lang="ru-RU" dirty="0"/>
              <a:t>4) стимулом</a:t>
            </a:r>
          </a:p>
          <a:p>
            <a:pPr marL="82296" indent="0">
              <a:buNone/>
            </a:pPr>
            <a:endParaRPr lang="ru-RU" b="1" dirty="0" smtClean="0"/>
          </a:p>
          <a:p>
            <a:pPr marL="82296" indent="0">
              <a:buNone/>
            </a:pPr>
            <a:r>
              <a:rPr lang="ru-RU" b="1" dirty="0" smtClean="0"/>
              <a:t>Пояснение</a:t>
            </a:r>
            <a:r>
              <a:rPr lang="ru-RU" b="1" dirty="0" smtClean="0"/>
              <a:t>. </a:t>
            </a:r>
            <a:r>
              <a:rPr lang="ru-RU" dirty="0" smtClean="0"/>
              <a:t>Доход </a:t>
            </a:r>
            <a:r>
              <a:rPr lang="ru-RU" dirty="0"/>
              <a:t>в денежной форме, получаемый наёмным работником за предоставление определённой трудовой услуги, называют зарплатой.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9664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/>
          </a:p>
          <a:p>
            <a:r>
              <a:rPr lang="ru-RU" dirty="0"/>
              <a:t>Правильный ответ указан под номером </a:t>
            </a:r>
            <a:r>
              <a:rPr lang="ru-RU" sz="5100" b="1" dirty="0"/>
              <a:t>2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5246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Задание № 8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ru-RU" sz="2900" dirty="0" smtClean="0"/>
              <a:t>Понятия «акцизы», «таможенная пошлина», «антимонопольное законодательство» характерны для</a:t>
            </a:r>
          </a:p>
          <a:p>
            <a:endParaRPr lang="ru-RU" sz="2900" dirty="0" smtClean="0"/>
          </a:p>
          <a:p>
            <a:pPr marL="82296" indent="0">
              <a:buNone/>
            </a:pPr>
            <a:r>
              <a:rPr lang="ru-RU" sz="2900" dirty="0" smtClean="0"/>
              <a:t>1) государственного регулирования экономики</a:t>
            </a:r>
          </a:p>
          <a:p>
            <a:pPr marL="82296" indent="0">
              <a:buNone/>
            </a:pPr>
            <a:r>
              <a:rPr lang="ru-RU" sz="2900" dirty="0" smtClean="0"/>
              <a:t>2) </a:t>
            </a:r>
            <a:r>
              <a:rPr lang="ru-RU" sz="2900" dirty="0" smtClean="0"/>
              <a:t>функционирования фондового рынка</a:t>
            </a:r>
          </a:p>
          <a:p>
            <a:pPr marL="82296" indent="0">
              <a:buNone/>
            </a:pPr>
            <a:r>
              <a:rPr lang="ru-RU" sz="2900" dirty="0" smtClean="0"/>
              <a:t>3) развития кредитования</a:t>
            </a:r>
          </a:p>
          <a:p>
            <a:pPr marL="82296" indent="0">
              <a:buNone/>
            </a:pPr>
            <a:r>
              <a:rPr lang="ru-RU" sz="2900" dirty="0" smtClean="0"/>
              <a:t>4) финансирования бизнеса</a:t>
            </a:r>
          </a:p>
          <a:p>
            <a:pPr marL="82296" indent="0">
              <a:buNone/>
            </a:pPr>
            <a:endParaRPr lang="ru-RU" sz="2900" b="1" dirty="0" smtClean="0"/>
          </a:p>
          <a:p>
            <a:pPr marL="82296" indent="0">
              <a:buNone/>
            </a:pPr>
            <a:r>
              <a:rPr lang="ru-RU" sz="2900" b="1" dirty="0" smtClean="0"/>
              <a:t>Пояснение</a:t>
            </a:r>
            <a:r>
              <a:rPr lang="ru-RU" sz="2900" b="1" dirty="0" smtClean="0"/>
              <a:t>. </a:t>
            </a:r>
            <a:r>
              <a:rPr lang="ru-RU" sz="2900" dirty="0" smtClean="0"/>
              <a:t>Понятия «акцизы», «таможенная пошлина», «антимонопольное законодательство» характерны для государственного регулирования экономики.</a:t>
            </a:r>
          </a:p>
          <a:p>
            <a:endParaRPr lang="ru-RU" sz="29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5341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644650" y="1447800"/>
            <a:ext cx="7499350" cy="4800600"/>
          </a:xfrm>
        </p:spPr>
        <p:txBody>
          <a:bodyPr>
            <a:normAutofit/>
          </a:bodyPr>
          <a:lstStyle/>
          <a:p>
            <a:endParaRPr lang="ru-RU" sz="2900" dirty="0" smtClean="0"/>
          </a:p>
          <a:p>
            <a:pPr marL="82296" indent="0">
              <a:buNone/>
            </a:pPr>
            <a:r>
              <a:rPr lang="ru-RU" sz="2900" dirty="0" smtClean="0"/>
              <a:t>Правильный ответ указан под номером </a:t>
            </a:r>
            <a:r>
              <a:rPr lang="ru-RU" sz="5200" b="1" dirty="0" smtClean="0"/>
              <a:t>1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6086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Цели фирмы и её основные организационно-правовые формы: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ru-RU" sz="2000" dirty="0"/>
              <a:t>Начнем с того, что такое «фирма».</a:t>
            </a:r>
          </a:p>
          <a:p>
            <a:pPr marL="82296" indent="0">
              <a:buNone/>
            </a:pPr>
            <a:r>
              <a:rPr lang="ru-RU" sz="2000" b="1" dirty="0">
                <a:solidFill>
                  <a:srgbClr val="00B050"/>
                </a:solidFill>
              </a:rPr>
              <a:t>Фирма </a:t>
            </a:r>
            <a:r>
              <a:rPr lang="ru-RU" sz="2000" dirty="0"/>
              <a:t>– субъект экономических отношений, который ведет хозяйство самостоятельно. Фирма создается предпринимателем или несколькими предпринимателями. Они </a:t>
            </a:r>
            <a:r>
              <a:rPr lang="ru-RU" sz="2000" dirty="0" smtClean="0"/>
              <a:t>создают </a:t>
            </a:r>
            <a:r>
              <a:rPr lang="ru-RU" sz="2000" dirty="0"/>
              <a:t>фирму для производства продукции, выполнения работ и оказания услуг.  </a:t>
            </a:r>
          </a:p>
          <a:p>
            <a:pPr marL="82296" indent="0" algn="just">
              <a:buNone/>
            </a:pPr>
            <a:r>
              <a:rPr lang="ru-RU" sz="2000" dirty="0"/>
              <a:t>И конечно, у фирмы есть </a:t>
            </a:r>
            <a:r>
              <a:rPr lang="ru-RU" sz="2000" b="1" dirty="0" smtClean="0">
                <a:solidFill>
                  <a:srgbClr val="FF0000"/>
                </a:solidFill>
              </a:rPr>
              <a:t>цели: </a:t>
            </a:r>
            <a:r>
              <a:rPr lang="ru-RU" sz="2000" dirty="0"/>
              <a:t> </a:t>
            </a:r>
          </a:p>
          <a:p>
            <a:pPr marL="82296" indent="0" algn="just">
              <a:buNone/>
            </a:pPr>
            <a:r>
              <a:rPr lang="ru-RU" sz="2000" b="1" dirty="0">
                <a:solidFill>
                  <a:srgbClr val="FF0000"/>
                </a:solidFill>
              </a:rPr>
              <a:t>Главная цель </a:t>
            </a:r>
            <a:r>
              <a:rPr lang="ru-RU" sz="2000" dirty="0"/>
              <a:t>– </a:t>
            </a:r>
            <a:r>
              <a:rPr lang="ru-RU" sz="2000" u="sng" dirty="0">
                <a:solidFill>
                  <a:srgbClr val="00B050"/>
                </a:solidFill>
              </a:rPr>
              <a:t>получить </a:t>
            </a:r>
            <a:r>
              <a:rPr lang="ru-RU" sz="2000" u="sng" dirty="0" smtClean="0">
                <a:solidFill>
                  <a:srgbClr val="00B050"/>
                </a:solidFill>
              </a:rPr>
              <a:t>прибыль</a:t>
            </a:r>
            <a:r>
              <a:rPr lang="ru-RU" sz="2000" dirty="0" smtClean="0"/>
              <a:t>;</a:t>
            </a:r>
          </a:p>
          <a:p>
            <a:pPr marL="82296" indent="0">
              <a:buNone/>
            </a:pPr>
            <a:r>
              <a:rPr lang="ru-RU" sz="2000" dirty="0" smtClean="0"/>
              <a:t>• </a:t>
            </a:r>
            <a:r>
              <a:rPr lang="ru-RU" sz="2000" dirty="0"/>
              <a:t>Удовлетворить потребности общества в </a:t>
            </a:r>
            <a:r>
              <a:rPr lang="ru-RU" sz="2000" dirty="0" smtClean="0"/>
              <a:t>чем-то</a:t>
            </a:r>
            <a:r>
              <a:rPr lang="ru-RU" sz="2000" dirty="0"/>
              <a:t> ;</a:t>
            </a:r>
          </a:p>
          <a:p>
            <a:pPr marL="82296" indent="0">
              <a:buNone/>
            </a:pPr>
            <a:r>
              <a:rPr lang="ru-RU" sz="2000" dirty="0"/>
              <a:t>• Развить </a:t>
            </a:r>
            <a:r>
              <a:rPr lang="ru-RU" sz="2000" dirty="0" smtClean="0"/>
              <a:t>бизнес; </a:t>
            </a:r>
            <a:r>
              <a:rPr lang="ru-RU" sz="2000" dirty="0"/>
              <a:t> </a:t>
            </a:r>
          </a:p>
          <a:p>
            <a:pPr marL="82296" indent="0">
              <a:buNone/>
            </a:pPr>
            <a:r>
              <a:rPr lang="ru-RU" sz="2000" dirty="0"/>
              <a:t>• Насытить потребительский </a:t>
            </a:r>
            <a:r>
              <a:rPr lang="ru-RU" sz="2000" dirty="0" smtClean="0"/>
              <a:t>рынок;</a:t>
            </a:r>
            <a:endParaRPr lang="ru-RU" sz="2000" dirty="0"/>
          </a:p>
          <a:p>
            <a:pPr marL="82296" indent="0">
              <a:buNone/>
            </a:pPr>
            <a:r>
              <a:rPr lang="ru-RU" sz="2000" dirty="0"/>
              <a:t>• Стимулировать внедрение </a:t>
            </a:r>
            <a:r>
              <a:rPr lang="ru-RU" sz="2000" dirty="0" smtClean="0"/>
              <a:t>достижений;</a:t>
            </a:r>
            <a:endParaRPr lang="ru-RU" sz="2000" dirty="0"/>
          </a:p>
          <a:p>
            <a:pPr marL="82296" indent="0">
              <a:buNone/>
            </a:pPr>
            <a:r>
              <a:rPr lang="ru-RU" sz="2000" dirty="0"/>
              <a:t>• Повысить эффективность </a:t>
            </a:r>
            <a:r>
              <a:rPr lang="ru-RU" sz="2000" dirty="0" smtClean="0"/>
              <a:t>производства.</a:t>
            </a:r>
            <a:endParaRPr lang="ru-RU" sz="2000" dirty="0"/>
          </a:p>
          <a:p>
            <a:pPr algn="just"/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8362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237</TotalTime>
  <Words>3170</Words>
  <Application>Microsoft Office PowerPoint</Application>
  <PresentationFormat>Экран (4:3)</PresentationFormat>
  <Paragraphs>476</Paragraphs>
  <Slides>84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84</vt:i4>
      </vt:variant>
    </vt:vector>
  </HeadingPairs>
  <TitlesOfParts>
    <vt:vector size="85" baseType="lpstr">
      <vt:lpstr>Солнцестояние</vt:lpstr>
      <vt:lpstr>     Экономическая сфера. Предпринимательство      (задание 8)</vt:lpstr>
      <vt:lpstr>Задание ОГЭ по обществознанию под номером 8 составлено в целях проверки знаний выпускников девятого класса по следующим темам:</vt:lpstr>
      <vt:lpstr>Особенный упор делается на таких аспектах, как:</vt:lpstr>
      <vt:lpstr>Давайте вспомним сферы общественной жизни</vt:lpstr>
      <vt:lpstr>Сегодня мы рассмотрим экономическую сферу</vt:lpstr>
      <vt:lpstr>Производственные отношения и производительные силы в совокупности составляют экономическую сферу жизни общества: </vt:lpstr>
      <vt:lpstr>Презентация PowerPoint</vt:lpstr>
      <vt:lpstr> Статья из Конституции России, на которой основаны основные права предпринимателей </vt:lpstr>
      <vt:lpstr>Цели фирмы и её основные организационно-правовые формы:</vt:lpstr>
      <vt:lpstr>Организационно-правовые формы фирмы:</vt:lpstr>
      <vt:lpstr>Презентация PowerPoint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  <vt:lpstr>Задание № 8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Экономическая сфера. Предпринимательство (задание 8)</dc:title>
  <cp:lastModifiedBy>Admin</cp:lastModifiedBy>
  <cp:revision>29</cp:revision>
  <dcterms:modified xsi:type="dcterms:W3CDTF">2020-12-17T18:01:41Z</dcterms:modified>
</cp:coreProperties>
</file>