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3" r:id="rId10"/>
    <p:sldId id="295" r:id="rId11"/>
    <p:sldId id="297" r:id="rId12"/>
    <p:sldId id="299" r:id="rId13"/>
    <p:sldId id="301" r:id="rId14"/>
    <p:sldId id="274" r:id="rId15"/>
    <p:sldId id="280" r:id="rId16"/>
    <p:sldId id="258" r:id="rId17"/>
    <p:sldId id="259" r:id="rId18"/>
    <p:sldId id="260" r:id="rId19"/>
    <p:sldId id="261" r:id="rId20"/>
    <p:sldId id="262" r:id="rId21"/>
    <p:sldId id="267" r:id="rId22"/>
    <p:sldId id="268" r:id="rId23"/>
    <p:sldId id="269" r:id="rId24"/>
    <p:sldId id="270" r:id="rId25"/>
    <p:sldId id="271" r:id="rId26"/>
    <p:sldId id="275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33400"/>
            <a:ext cx="8501090" cy="2868168"/>
          </a:xfrm>
        </p:spPr>
        <p:txBody>
          <a:bodyPr/>
          <a:lstStyle/>
          <a:p>
            <a:pPr algn="ctr"/>
            <a:r>
              <a:rPr lang="ru-RU" dirty="0" smtClean="0"/>
              <a:t>Определение признаков, явлений и понятий по контексту (задание 25)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3861048"/>
            <a:ext cx="6048672" cy="1368152"/>
          </a:xfrm>
        </p:spPr>
        <p:txBody>
          <a:bodyPr/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Александренко</a:t>
            </a:r>
            <a:r>
              <a:rPr lang="ru-RU" dirty="0" smtClean="0"/>
              <a:t> В.В.</a:t>
            </a:r>
          </a:p>
          <a:p>
            <a:r>
              <a:rPr lang="ru-RU" dirty="0" smtClean="0"/>
              <a:t>учитель истории и обществознания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34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2024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Советы и рекомендации</a:t>
            </a:r>
            <a:endParaRPr lang="ru-RU" dirty="0"/>
          </a:p>
        </p:txBody>
      </p:sp>
      <p:pic>
        <p:nvPicPr>
          <p:cNvPr id="5122" name="Picture 2" descr="https://im2-tub-ru.yandex.net/i?id=bd0dd86132c0b0ae2bb3ed934e6f9fd4&amp;n=33&amp;h=100&amp;w=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000615"/>
            <a:ext cx="8856983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46629" y="3379422"/>
            <a:ext cx="7885811" cy="3046988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Напомним, что в логике содержание понятия – это совокупность признаков, на основе которых выделяется класс предметов, обозначаемых данным понятием. При этом выделяют наиболее существенные признаки. Их называют основными. Эти признаки составляют основу качественной специфики изучаемого явления и фиксируются в определении понятия. </a:t>
            </a:r>
            <a:endParaRPr lang="ru-RU" sz="2400" dirty="0"/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053158"/>
            <a:ext cx="8856983" cy="208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65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2024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Пример верного ответа</a:t>
            </a:r>
            <a:endParaRPr lang="ru-RU" dirty="0"/>
          </a:p>
        </p:txBody>
      </p:sp>
      <p:pic>
        <p:nvPicPr>
          <p:cNvPr id="5122" name="Picture 2" descr="https://im2-tub-ru.yandex.net/i?id=bd0dd86132c0b0ae2bb3ed934e6f9fd4&amp;n=33&amp;h=100&amp;w=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000615"/>
            <a:ext cx="8856983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46629" y="3379422"/>
            <a:ext cx="7885811" cy="2308324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Элемент 1 правильного ответа.</a:t>
            </a:r>
          </a:p>
          <a:p>
            <a:endParaRPr lang="ru-RU" sz="2400" b="1" dirty="0"/>
          </a:p>
          <a:p>
            <a:r>
              <a:rPr lang="ru-RU" sz="2400" b="1" dirty="0" smtClean="0">
                <a:solidFill>
                  <a:srgbClr val="C00000"/>
                </a:solidFill>
              </a:rPr>
              <a:t>Смысл понятия «политический режим»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Совокупность средств и методов, при помощи которых государство оказывает регулирующее воздействие на общество</a:t>
            </a:r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053158"/>
            <a:ext cx="8856983" cy="208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735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2024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Пример верного ответа</a:t>
            </a:r>
            <a:endParaRPr lang="ru-RU" dirty="0"/>
          </a:p>
        </p:txBody>
      </p:sp>
      <p:pic>
        <p:nvPicPr>
          <p:cNvPr id="5122" name="Picture 2" descr="https://im2-tub-ru.yandex.net/i?id=bd0dd86132c0b0ae2bb3ed934e6f9fd4&amp;n=33&amp;h=100&amp;w=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000615"/>
            <a:ext cx="8856983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7" y="3379422"/>
            <a:ext cx="8568950" cy="2677656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Элемент 2 правильного ответа.</a:t>
            </a:r>
          </a:p>
          <a:p>
            <a:endParaRPr lang="ru-RU" sz="2400" b="1" dirty="0"/>
          </a:p>
          <a:p>
            <a:r>
              <a:rPr lang="ru-RU" sz="2400" b="1" dirty="0" smtClean="0">
                <a:solidFill>
                  <a:srgbClr val="C00000"/>
                </a:solidFill>
              </a:rPr>
              <a:t>Предложение , содержащее информацию о критерии выделения типов политических режимов.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Критерием выделения демократических и недемократических политических режимов является уровень политической свободы общества.</a:t>
            </a:r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053158"/>
            <a:ext cx="8856983" cy="208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550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2024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Пример верного ответа</a:t>
            </a:r>
            <a:endParaRPr lang="ru-RU" dirty="0"/>
          </a:p>
        </p:txBody>
      </p:sp>
      <p:pic>
        <p:nvPicPr>
          <p:cNvPr id="5122" name="Picture 2" descr="https://im2-tub-ru.yandex.net/i?id=bd0dd86132c0b0ae2bb3ed934e6f9fd4&amp;n=33&amp;h=100&amp;w=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629" y="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000615"/>
            <a:ext cx="8856983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7" y="3379422"/>
            <a:ext cx="8568950" cy="2308324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Элемент 3 правильного ответа.</a:t>
            </a:r>
          </a:p>
          <a:p>
            <a:endParaRPr lang="ru-RU" sz="2400" b="1" dirty="0"/>
          </a:p>
          <a:p>
            <a:r>
              <a:rPr lang="ru-RU" sz="2400" b="1" dirty="0" smtClean="0">
                <a:solidFill>
                  <a:srgbClr val="C00000"/>
                </a:solidFill>
              </a:rPr>
              <a:t>Предложение , раскрывающее с опорой на знание курса особенности демократического режима.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Особенностью демократического режима является гарантия политических прав и свобод граждан.</a:t>
            </a:r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053158"/>
            <a:ext cx="8856983" cy="208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064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проверяет задание № 25  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7929618" cy="5715016"/>
          </a:xfrm>
        </p:spPr>
        <p:txBody>
          <a:bodyPr>
            <a:normAutofit/>
          </a:bodyPr>
          <a:lstStyle/>
          <a:p>
            <a:r>
              <a:rPr lang="ru-RU" dirty="0" smtClean="0"/>
              <a:t>1) раскрытие смысла указанного базового понятия (его сущности, основных признаков); </a:t>
            </a:r>
          </a:p>
          <a:p>
            <a:r>
              <a:rPr lang="ru-RU" dirty="0" smtClean="0"/>
              <a:t>2) раскрытие определённых аспектов данного понятия (его видов, типов, форм,  взаимосвязь с другими понятиями, формулирование суждений и др.); </a:t>
            </a:r>
          </a:p>
          <a:p>
            <a:r>
              <a:rPr lang="ru-RU" dirty="0" smtClean="0"/>
              <a:t>3) характер приводимых суждений (наличие информации о рассматриваемом явлении, опора на знания обществоведческого курса, содержательная корректность с точки зрения научного обществознания).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 № 25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Какой смысл обществоведы вкладывают в понятие «мышление»? </a:t>
            </a:r>
            <a:endParaRPr lang="ru-RU" dirty="0" smtClean="0"/>
          </a:p>
          <a:p>
            <a:r>
              <a:rPr lang="ru-RU" dirty="0" smtClean="0"/>
              <a:t>Привлекая </a:t>
            </a:r>
            <a:r>
              <a:rPr lang="ru-RU" dirty="0"/>
              <a:t>знания обществоведческого курса, составьте </a:t>
            </a:r>
            <a:r>
              <a:rPr lang="ru-RU" b="1" dirty="0"/>
              <a:t>два предложения</a:t>
            </a:r>
            <a:r>
              <a:rPr lang="ru-RU" dirty="0"/>
              <a:t>: </a:t>
            </a:r>
            <a:r>
              <a:rPr lang="ru-RU" dirty="0">
                <a:solidFill>
                  <a:srgbClr val="FF0000"/>
                </a:solidFill>
              </a:rPr>
              <a:t>одно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предложение</a:t>
            </a:r>
            <a:r>
              <a:rPr lang="ru-RU" dirty="0"/>
              <a:t>, содержащее информацию об основных операциях (приёмах) мышления, </a:t>
            </a:r>
            <a:r>
              <a:rPr lang="ru-RU" dirty="0">
                <a:solidFill>
                  <a:srgbClr val="FF0000"/>
                </a:solidFill>
              </a:rPr>
              <a:t>и одно предложение</a:t>
            </a:r>
            <a:r>
              <a:rPr lang="ru-RU" dirty="0"/>
              <a:t>, раскрывающее творческий характер мышления.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33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7920880" cy="640871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/>
              <a:t>Правильный ответ должен содержать следующие </a:t>
            </a:r>
            <a:r>
              <a:rPr lang="ru-RU" u="sng" dirty="0"/>
              <a:t>элементы</a:t>
            </a:r>
            <a:r>
              <a:rPr lang="ru-RU" dirty="0"/>
              <a:t>:</a:t>
            </a:r>
          </a:p>
          <a:p>
            <a:r>
              <a:rPr lang="ru-RU" dirty="0"/>
              <a:t>1) </a:t>
            </a:r>
            <a:r>
              <a:rPr lang="ru-RU" u="sng" dirty="0"/>
              <a:t>смысл понятия</a:t>
            </a:r>
            <a:r>
              <a:rPr lang="ru-RU" dirty="0"/>
              <a:t>, например: </a:t>
            </a:r>
            <a:r>
              <a:rPr lang="ru-RU" sz="3200" dirty="0">
                <a:solidFill>
                  <a:srgbClr val="002060"/>
                </a:solidFill>
              </a:rPr>
              <a:t>Мышление – способность к познанию существенных свойств и связей </a:t>
            </a:r>
            <a:r>
              <a:rPr lang="ru-RU" sz="3200" dirty="0" smtClean="0">
                <a:solidFill>
                  <a:srgbClr val="002060"/>
                </a:solidFill>
              </a:rPr>
              <a:t>объектов</a:t>
            </a:r>
            <a:r>
              <a:rPr lang="ru-RU" sz="3200" dirty="0">
                <a:solidFill>
                  <a:srgbClr val="002060"/>
                </a:solidFill>
              </a:rPr>
              <a:t>, выходящих за рамки чувственной информации </a:t>
            </a:r>
            <a:r>
              <a:rPr lang="ru-RU" sz="3200" dirty="0" smtClean="0">
                <a:solidFill>
                  <a:srgbClr val="002060"/>
                </a:solidFill>
              </a:rPr>
              <a:t> и </a:t>
            </a:r>
            <a:r>
              <a:rPr lang="ru-RU" sz="3200" dirty="0">
                <a:solidFill>
                  <a:srgbClr val="002060"/>
                </a:solidFill>
              </a:rPr>
              <a:t>практического опыта человека;</a:t>
            </a:r>
          </a:p>
          <a:p>
            <a:pPr>
              <a:buNone/>
            </a:pPr>
            <a:r>
              <a:rPr lang="ru-RU" dirty="0"/>
              <a:t>(</a:t>
            </a:r>
            <a:r>
              <a:rPr lang="ru-RU" i="1" dirty="0"/>
              <a:t>Может быть приведено иное, близкое по смыслу определение или объяснение смысла понятия.)</a:t>
            </a:r>
          </a:p>
          <a:p>
            <a:r>
              <a:rPr lang="ru-RU" dirty="0"/>
              <a:t>2) </a:t>
            </a:r>
            <a:r>
              <a:rPr lang="ru-RU" u="sng" dirty="0"/>
              <a:t>одно предложение</a:t>
            </a:r>
            <a:r>
              <a:rPr lang="ru-RU" dirty="0"/>
              <a:t> с информацией об основных операциях (приёмах) мышления, опирающейся на знание курса, например: </a:t>
            </a:r>
            <a:r>
              <a:rPr lang="ru-RU" sz="3200" dirty="0">
                <a:solidFill>
                  <a:srgbClr val="002060"/>
                </a:solidFill>
              </a:rPr>
              <a:t>Основными операциями (приёмами) мышления являются анализ </a:t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и синтез, сравнение, абстрагирование, моделирование, обобщение;</a:t>
            </a:r>
          </a:p>
          <a:p>
            <a:pPr>
              <a:buNone/>
            </a:pPr>
            <a:r>
              <a:rPr lang="ru-RU" dirty="0"/>
              <a:t>(Может быть составлено другое предложение, содержащее информацию о двух и более основных операциях (приёмах) мышления.)</a:t>
            </a:r>
          </a:p>
          <a:p>
            <a:r>
              <a:rPr lang="ru-RU" dirty="0"/>
              <a:t>3) </a:t>
            </a:r>
            <a:r>
              <a:rPr lang="ru-RU" u="sng" dirty="0"/>
              <a:t>одно предложение</a:t>
            </a:r>
            <a:r>
              <a:rPr lang="ru-RU" dirty="0"/>
              <a:t>, раскрывающее с опорой на знание курса творческий характер мышления, например: </a:t>
            </a:r>
            <a:r>
              <a:rPr lang="ru-RU" sz="3200" dirty="0">
                <a:solidFill>
                  <a:srgbClr val="002060"/>
                </a:solidFill>
              </a:rPr>
              <a:t>Особенности мышления человека позволяют ему выходить за рамки привычных представлений, предлагать идеи, не имеющие аналогов.</a:t>
            </a:r>
          </a:p>
          <a:p>
            <a:pPr>
              <a:buNone/>
            </a:pPr>
            <a:r>
              <a:rPr lang="ru-RU" dirty="0"/>
              <a:t>(Может быть составлено другое предложение, раскрывающее </a:t>
            </a:r>
            <a:br>
              <a:rPr lang="ru-RU" dirty="0"/>
            </a:br>
            <a:r>
              <a:rPr lang="ru-RU" dirty="0"/>
              <a:t>творческий характер мышления.)</a:t>
            </a:r>
          </a:p>
          <a:p>
            <a:r>
              <a:rPr lang="ru-RU" i="1" dirty="0"/>
              <a:t>Предложения должны быть сформулированы корректно, </a:t>
            </a:r>
            <a:br>
              <a:rPr lang="ru-RU" i="1" dirty="0"/>
            </a:br>
            <a:r>
              <a:rPr lang="ru-RU" i="1" dirty="0"/>
              <a:t>не содержать элементов, искажающих смысл понятия и/или его аспектов.</a:t>
            </a:r>
            <a:endParaRPr lang="ru-RU" dirty="0"/>
          </a:p>
          <a:p>
            <a:r>
              <a:rPr lang="ru-RU" i="1" dirty="0"/>
              <a:t>Предложения, содержащие сущностные ошибки, не засчитываются при оценивании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685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Какой </a:t>
            </a:r>
            <a:r>
              <a:rPr lang="ru-RU" dirty="0"/>
              <a:t>смысл обществоведы вкладывают в понятие «конституционный строй»? Привлекая знания обществоведческого курса, составьте два предложения: одно предложение, содержащее информацию о разделении властей в РФ, и одно предложение, раскрывающее действующий в РФ принцип идеологического многообразия.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91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7892950" cy="674025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Правильный ответ должен содержать следующие </a:t>
            </a:r>
            <a:r>
              <a:rPr lang="ru-RU" u="sng" dirty="0"/>
              <a:t>элементы</a:t>
            </a:r>
            <a:r>
              <a:rPr lang="ru-RU" dirty="0"/>
              <a:t>:</a:t>
            </a:r>
          </a:p>
          <a:p>
            <a:r>
              <a:rPr lang="ru-RU" dirty="0"/>
              <a:t>1) </a:t>
            </a:r>
            <a:r>
              <a:rPr lang="ru-RU" u="sng" dirty="0"/>
              <a:t>смысл понятия</a:t>
            </a:r>
            <a:r>
              <a:rPr lang="ru-RU" dirty="0"/>
              <a:t>, например: </a:t>
            </a:r>
            <a:r>
              <a:rPr lang="ru-RU" dirty="0">
                <a:solidFill>
                  <a:srgbClr val="002060"/>
                </a:solidFill>
              </a:rPr>
              <a:t>конституционный строй – это система основополагающих базовых общественных отношений, устанавливаемых и охраняемых конституцией и другими конституционно-правовыми актами государства;</a:t>
            </a:r>
          </a:p>
          <a:p>
            <a:pPr>
              <a:buNone/>
            </a:pPr>
            <a:r>
              <a:rPr lang="ru-RU" i="1" dirty="0"/>
              <a:t>(Может быть приведено иное, близкое по смыслу определение или объяснение смысла понятия.)</a:t>
            </a:r>
          </a:p>
          <a:p>
            <a:r>
              <a:rPr lang="ru-RU" dirty="0"/>
              <a:t>2) </a:t>
            </a:r>
            <a:r>
              <a:rPr lang="ru-RU" u="sng" dirty="0"/>
              <a:t>одно предложение</a:t>
            </a:r>
            <a:r>
              <a:rPr lang="ru-RU" dirty="0"/>
              <a:t> с информацией о разделении властей в РФ, опирающейся на знание курса, например: </a:t>
            </a:r>
            <a:r>
              <a:rPr lang="ru-RU" dirty="0">
                <a:solidFill>
                  <a:srgbClr val="002060"/>
                </a:solidFill>
              </a:rPr>
              <a:t>Государственная власть в РФ осуществляется на основе разделения на законодательную (Федеральное Собрание РФ, законодательные органы субъектов РФ), исполнительную (Правительство РФ, министерства и ведомства РФ и субъектов РФ) и судебную (Конституционный Суд РФ, Верховный Суд РФ, система судов общей юрисдикции и др.);</a:t>
            </a:r>
          </a:p>
          <a:p>
            <a:pPr>
              <a:buNone/>
            </a:pPr>
            <a:r>
              <a:rPr lang="ru-RU" dirty="0"/>
              <a:t>(</a:t>
            </a:r>
            <a:r>
              <a:rPr lang="ru-RU" i="1" dirty="0"/>
              <a:t>Может быть составлено другое предложение, содержащее информацию о разделении властей в РФ.)</a:t>
            </a:r>
          </a:p>
          <a:p>
            <a:r>
              <a:rPr lang="ru-RU" dirty="0"/>
              <a:t>3) </a:t>
            </a:r>
            <a:r>
              <a:rPr lang="ru-RU" u="sng" dirty="0"/>
              <a:t>одно предложение</a:t>
            </a:r>
            <a:r>
              <a:rPr lang="ru-RU" dirty="0"/>
              <a:t>, раскрывающее с опорой на знание курса </a:t>
            </a:r>
            <a:r>
              <a:rPr lang="ru-RU" dirty="0">
                <a:solidFill>
                  <a:srgbClr val="002060"/>
                </a:solidFill>
              </a:rPr>
              <a:t>действующий в РФ принцип идеологического многообразия, например: В РФ никакая идеология не может устанавливаться в качестве государственной или обязательной.</a:t>
            </a:r>
          </a:p>
          <a:p>
            <a:pPr>
              <a:buNone/>
            </a:pPr>
            <a:r>
              <a:rPr lang="ru-RU" dirty="0"/>
              <a:t>(</a:t>
            </a:r>
            <a:r>
              <a:rPr lang="ru-RU" i="1" dirty="0"/>
              <a:t>Может быть составлено другое предложение, раскрывающее действующий в РФ принцип идеологического многообразия.)</a:t>
            </a:r>
          </a:p>
          <a:p>
            <a:r>
              <a:rPr lang="ru-RU" i="1" dirty="0"/>
              <a:t>Предложения должны быть сформулированы корректно, не содержать элементов, искажающих смысл понятия и/или его аспектов.</a:t>
            </a:r>
            <a:endParaRPr lang="ru-RU" dirty="0"/>
          </a:p>
          <a:p>
            <a:r>
              <a:rPr lang="ru-RU" i="1" dirty="0"/>
              <a:t>Предложения, содержащие сущностные ошибки, не засчитываются при оценивании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128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Какой смысл обществоведы вкладывают в понятие «инфляция»? Привлекая знания обществоведческого курса, составьте два предложения: одно предложение, содержащее информацию о видах инфляции в зависимости от темпов, и одно предложение, раскрывающее любое последствие инфляции.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923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7239000" cy="3812554"/>
          </a:xfrm>
        </p:spPr>
        <p:txBody>
          <a:bodyPr/>
          <a:lstStyle/>
          <a:p>
            <a:r>
              <a:rPr lang="ru-RU" alt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Часть 2 </a:t>
            </a:r>
            <a:r>
              <a:rPr lang="ru-RU" altLang="ru-RU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КИМов</a:t>
            </a:r>
            <a:r>
              <a:rPr lang="ru-RU" alt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ЕГЭ по обществознанию рассчитана на более глубокую проверку знаний предмета, чем часть 1 (тестовая). В этой части необходимо не только проявить знания основных понятий и категорий предмета, но и умело применить эти знания. Как же правильно решать подобные задания, чтобы получить максимальное количество баллов?</a:t>
            </a:r>
            <a:endParaRPr lang="ru-RU" dirty="0"/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6562725" cy="209868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7632848" cy="640871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Правильный ответ должен содержать следующие </a:t>
            </a:r>
            <a:r>
              <a:rPr lang="ru-RU" u="sng" dirty="0"/>
              <a:t>элементы</a:t>
            </a:r>
            <a:r>
              <a:rPr lang="ru-RU" dirty="0"/>
              <a:t>:</a:t>
            </a:r>
          </a:p>
          <a:p>
            <a:r>
              <a:rPr lang="ru-RU" dirty="0"/>
              <a:t>1) </a:t>
            </a:r>
            <a:r>
              <a:rPr lang="ru-RU" u="sng" dirty="0"/>
              <a:t>смысл понятия</a:t>
            </a:r>
            <a:r>
              <a:rPr lang="ru-RU" dirty="0"/>
              <a:t>, например: </a:t>
            </a:r>
            <a:r>
              <a:rPr lang="ru-RU" sz="3100" dirty="0">
                <a:solidFill>
                  <a:srgbClr val="002060"/>
                </a:solidFill>
              </a:rPr>
              <a:t>инфляция – это процесс обесценивания денег и снижения их покупательной способности, проявляющийся в росте общего уровня цен;</a:t>
            </a:r>
          </a:p>
          <a:p>
            <a:r>
              <a:rPr lang="ru-RU" dirty="0"/>
              <a:t>(Может быть приведено иное, близкое по смыслу определение или объяснение смысла понятия.)</a:t>
            </a:r>
          </a:p>
          <a:p>
            <a:r>
              <a:rPr lang="ru-RU" dirty="0"/>
              <a:t>2) </a:t>
            </a:r>
            <a:r>
              <a:rPr lang="ru-RU" u="sng" dirty="0"/>
              <a:t>одно предложение</a:t>
            </a:r>
            <a:r>
              <a:rPr lang="ru-RU" dirty="0"/>
              <a:t> с информацией о видах инфляции в зависимости от темпов, например: </a:t>
            </a:r>
            <a:r>
              <a:rPr lang="ru-RU" sz="3100" dirty="0">
                <a:solidFill>
                  <a:srgbClr val="002060"/>
                </a:solidFill>
              </a:rPr>
              <a:t>В зависимости от темпов инфляции условно различают инфляцию умеренную (ползучую), галопирующую, высокую и гиперинфляцию.</a:t>
            </a:r>
          </a:p>
          <a:p>
            <a:r>
              <a:rPr lang="ru-RU" dirty="0"/>
              <a:t>(Может быть составлено другое предложение, содержащее информацию о видах инфляции в зависимости от темпов.)</a:t>
            </a:r>
          </a:p>
          <a:p>
            <a:r>
              <a:rPr lang="ru-RU" dirty="0"/>
              <a:t>3) </a:t>
            </a:r>
            <a:r>
              <a:rPr lang="ru-RU" u="sng" dirty="0"/>
              <a:t>одно предложение</a:t>
            </a:r>
            <a:r>
              <a:rPr lang="ru-RU" dirty="0"/>
              <a:t>, раскрывающее с опорой на знание курса любое последствие инфляции, например: </a:t>
            </a:r>
            <a:r>
              <a:rPr lang="ru-RU" sz="2900" dirty="0">
                <a:solidFill>
                  <a:srgbClr val="002060"/>
                </a:solidFill>
              </a:rPr>
              <a:t>В условиях инфляции замедляется экономический рост, поскольку фирмам становится недоступно приобретение новой, более совершенной техники.</a:t>
            </a:r>
          </a:p>
          <a:p>
            <a:r>
              <a:rPr lang="ru-RU" dirty="0"/>
              <a:t>(Может быть составлено другое предложение, раскрывающее с опорой на знания курса любое последствие инфляции.)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166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 smtClean="0"/>
              <a:t>Какой </a:t>
            </a:r>
            <a:r>
              <a:rPr lang="ru-RU" dirty="0"/>
              <a:t>смысл обществоведы вкладывают в понятие «истина»? Привлекая знания обществоведческого курса, составьте два предложения: одно предложение, содержащее информацию о методах познания истины, и одно предложение, раскрывающее сущность абсолютной истины.</a:t>
            </a:r>
          </a:p>
        </p:txBody>
      </p:sp>
    </p:spTree>
    <p:extLst>
      <p:ext uri="{BB962C8B-B14F-4D97-AF65-F5344CB8AC3E}">
        <p14:creationId xmlns:p14="http://schemas.microsoft.com/office/powerpoint/2010/main" xmlns="" val="100225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7560840" cy="64087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Правильный ответ должен содержать следующие </a:t>
            </a:r>
            <a:r>
              <a:rPr lang="ru-RU" u="sng" dirty="0"/>
              <a:t>элементы</a:t>
            </a:r>
            <a:r>
              <a:rPr lang="ru-RU" dirty="0"/>
              <a:t>:</a:t>
            </a:r>
          </a:p>
          <a:p>
            <a:r>
              <a:rPr lang="ru-RU" dirty="0"/>
              <a:t>1) </a:t>
            </a:r>
            <a:r>
              <a:rPr lang="ru-RU" u="sng" dirty="0"/>
              <a:t>смысл понятия</a:t>
            </a:r>
            <a:r>
              <a:rPr lang="ru-RU" dirty="0"/>
              <a:t>, например: </a:t>
            </a:r>
            <a:r>
              <a:rPr lang="ru-RU" dirty="0">
                <a:solidFill>
                  <a:srgbClr val="002060"/>
                </a:solidFill>
              </a:rPr>
              <a:t>истина – это знание, соответствующее предмету познания (или адекватное отражение действительности в сознании человека);</a:t>
            </a:r>
          </a:p>
          <a:p>
            <a:pPr>
              <a:buNone/>
            </a:pPr>
            <a:r>
              <a:rPr lang="ru-RU" dirty="0"/>
              <a:t>(Может быть приведено иное, близкое по смыслу определение или объяснение смысла понятия.)</a:t>
            </a:r>
          </a:p>
          <a:p>
            <a:r>
              <a:rPr lang="ru-RU" dirty="0"/>
              <a:t>2) </a:t>
            </a:r>
            <a:r>
              <a:rPr lang="ru-RU" u="sng" dirty="0"/>
              <a:t>одно предложение</a:t>
            </a:r>
            <a:r>
              <a:rPr lang="ru-RU" dirty="0"/>
              <a:t> с информацией о методах познания истины, опирающееся на знание курса, например: </a:t>
            </a:r>
            <a:r>
              <a:rPr lang="ru-RU" dirty="0">
                <a:solidFill>
                  <a:srgbClr val="002060"/>
                </a:solidFill>
              </a:rPr>
              <a:t>К методам познания истины можно отнести наблюдение, эксперимент, моделирование и др. </a:t>
            </a:r>
          </a:p>
          <a:p>
            <a:pPr>
              <a:buNone/>
            </a:pPr>
            <a:r>
              <a:rPr lang="ru-RU" dirty="0"/>
              <a:t>(Может быть составлено другое предложение о двух и более методах познания истины.)</a:t>
            </a:r>
          </a:p>
          <a:p>
            <a:r>
              <a:rPr lang="ru-RU" dirty="0"/>
              <a:t>3) </a:t>
            </a:r>
            <a:r>
              <a:rPr lang="ru-RU" u="sng" dirty="0"/>
              <a:t>одно предложение</a:t>
            </a:r>
            <a:r>
              <a:rPr lang="ru-RU" dirty="0"/>
              <a:t>, раскрывающее с опорой на знание курса сущность абсолютной истины, например: </a:t>
            </a:r>
            <a:r>
              <a:rPr lang="ru-RU" dirty="0">
                <a:solidFill>
                  <a:srgbClr val="002060"/>
                </a:solidFill>
              </a:rPr>
              <a:t>Абсолютная истина – это полное, исчерпывающее знание об объекте, явлении, процессе.</a:t>
            </a:r>
          </a:p>
          <a:p>
            <a:pPr>
              <a:buNone/>
            </a:pPr>
            <a:r>
              <a:rPr lang="ru-RU" dirty="0"/>
              <a:t>(Может быть составлено другое предложение, раскрывающее сущность абсолютной истины.)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386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Какой смысл обществоведы вкладывают в понятие «социальная норма»? Привлекая знания обществоведческого курса, составьте два предложения: одно предложение, содержащее информацию о видах социальных норм, и одно предложение, раскрывающее всеобщий (универсальный) характер социальных норм</a:t>
            </a:r>
          </a:p>
        </p:txBody>
      </p:sp>
    </p:spTree>
    <p:extLst>
      <p:ext uri="{BB962C8B-B14F-4D97-AF65-F5344CB8AC3E}">
        <p14:creationId xmlns:p14="http://schemas.microsoft.com/office/powerpoint/2010/main" xmlns="" val="178300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4290"/>
            <a:ext cx="7920880" cy="645507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Правильный ответ должен содержать следующие элементы:</a:t>
            </a:r>
          </a:p>
          <a:p>
            <a:r>
              <a:rPr lang="ru-RU" dirty="0"/>
              <a:t>1)</a:t>
            </a:r>
            <a:r>
              <a:rPr lang="ru-RU" u="sng" dirty="0"/>
              <a:t> смысл понятия</a:t>
            </a:r>
            <a:r>
              <a:rPr lang="ru-RU" dirty="0"/>
              <a:t>, например: </a:t>
            </a:r>
            <a:r>
              <a:rPr lang="ru-RU" sz="3100" dirty="0">
                <a:solidFill>
                  <a:srgbClr val="002060"/>
                </a:solidFill>
              </a:rPr>
              <a:t>Социальная норма – это установленные в обществе правила, образцы, эталоны ожидаемого поведения людей;</a:t>
            </a:r>
          </a:p>
          <a:p>
            <a:pPr>
              <a:buNone/>
            </a:pPr>
            <a:r>
              <a:rPr lang="ru-RU" dirty="0"/>
              <a:t>(</a:t>
            </a:r>
            <a:r>
              <a:rPr lang="ru-RU" i="1" dirty="0"/>
              <a:t>Может быть приведено иное, близкое по смыслу определение или объяснение смысла понятия</a:t>
            </a:r>
            <a:r>
              <a:rPr lang="ru-RU" i="1" dirty="0" smtClean="0"/>
              <a:t>.)</a:t>
            </a:r>
            <a:endParaRPr lang="ru-RU" dirty="0"/>
          </a:p>
          <a:p>
            <a:r>
              <a:rPr lang="ru-RU" dirty="0"/>
              <a:t>2) </a:t>
            </a:r>
            <a:r>
              <a:rPr lang="ru-RU" u="sng" dirty="0"/>
              <a:t>одно предложение</a:t>
            </a:r>
            <a:r>
              <a:rPr lang="ru-RU" dirty="0"/>
              <a:t> с информацией о видах социальных норм, опирающейся на знание курса, например: </a:t>
            </a:r>
            <a:r>
              <a:rPr lang="ru-RU" sz="3100" dirty="0">
                <a:solidFill>
                  <a:srgbClr val="002060"/>
                </a:solidFill>
              </a:rPr>
              <a:t>Выделяют следующие виды социальных норм: нормы морали, нормы права, традиции и обычаи, религиозные нормы и др.;</a:t>
            </a:r>
          </a:p>
          <a:p>
            <a:pPr>
              <a:buNone/>
            </a:pPr>
            <a:r>
              <a:rPr lang="ru-RU" dirty="0"/>
              <a:t>(</a:t>
            </a:r>
            <a:r>
              <a:rPr lang="ru-RU" i="1" dirty="0"/>
              <a:t>Может быть составлено другое предложение, содержащее информацию о двух и более видах социальных норм</a:t>
            </a:r>
            <a:r>
              <a:rPr lang="ru-RU" i="1" dirty="0" smtClean="0"/>
              <a:t>.)</a:t>
            </a:r>
            <a:endParaRPr lang="ru-RU" dirty="0"/>
          </a:p>
          <a:p>
            <a:r>
              <a:rPr lang="ru-RU" dirty="0"/>
              <a:t>3) </a:t>
            </a:r>
            <a:r>
              <a:rPr lang="ru-RU" u="sng" dirty="0"/>
              <a:t>одно предложение</a:t>
            </a:r>
            <a:r>
              <a:rPr lang="ru-RU" dirty="0"/>
              <a:t>, раскрывающее с опорой на знание курса всеобщий (универсальный) характер социальных норм, например: </a:t>
            </a:r>
            <a:r>
              <a:rPr lang="ru-RU" sz="3100" dirty="0" smtClean="0">
                <a:solidFill>
                  <a:srgbClr val="002060"/>
                </a:solidFill>
              </a:rPr>
              <a:t>Социальная </a:t>
            </a:r>
            <a:r>
              <a:rPr lang="ru-RU" sz="3100" dirty="0">
                <a:solidFill>
                  <a:srgbClr val="002060"/>
                </a:solidFill>
              </a:rPr>
              <a:t>норма, фиксируя какое-либо правило поведения, влияет не на конкретного индивида, а на всех людей, находящихся в аналогичных ситуациях. </a:t>
            </a:r>
          </a:p>
          <a:p>
            <a:pPr>
              <a:buNone/>
            </a:pPr>
            <a:r>
              <a:rPr lang="ru-RU" i="1" dirty="0"/>
              <a:t>(Может быть составлено другое предложение, раскрывающее с опорой на знание курса всеобщий (универсальный) характер социальных норм.)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004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Характеризуя вертикальную социальную мобильность, обществоведы говорят о каналах социальной мобильности. Какой смысл обществоведы вкладывают в понятие </a:t>
            </a:r>
            <a:r>
              <a:rPr lang="ru-RU" b="1" dirty="0" smtClean="0"/>
              <a:t>«каналы социальной мобильности»? </a:t>
            </a:r>
            <a:r>
              <a:rPr lang="ru-RU" dirty="0" smtClean="0"/>
              <a:t>Привлекая знания обществоведческого курса, составьте два предложения: одно предложение, содержащее информацию о существующих каналах социальной мобильности, и одно предложение, раскрывающее связь процессов социальной мобильности с демократизацией общества.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377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7786742" cy="65722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Правильный ответ должен содержать следующие </a:t>
            </a:r>
            <a:r>
              <a:rPr lang="ru-RU" u="sng" dirty="0" smtClean="0"/>
              <a:t>элементы</a:t>
            </a:r>
            <a:r>
              <a:rPr lang="ru-RU" dirty="0" smtClean="0"/>
              <a:t>:</a:t>
            </a:r>
          </a:p>
          <a:p>
            <a:r>
              <a:rPr lang="ru-RU" dirty="0" smtClean="0"/>
              <a:t>1) </a:t>
            </a:r>
            <a:r>
              <a:rPr lang="ru-RU" u="sng" dirty="0" smtClean="0"/>
              <a:t>смысл понятия</a:t>
            </a:r>
            <a:r>
              <a:rPr lang="ru-RU" dirty="0" smtClean="0"/>
              <a:t>, например: </a:t>
            </a:r>
            <a:r>
              <a:rPr lang="ru-RU" dirty="0" smtClean="0">
                <a:solidFill>
                  <a:srgbClr val="002060"/>
                </a:solidFill>
              </a:rPr>
              <a:t>каналы социальной мобильности – это пути (способы), по которым происходит перемещение людей из одних социальных групп в другие;</a:t>
            </a:r>
          </a:p>
          <a:p>
            <a:pPr>
              <a:buNone/>
            </a:pPr>
            <a:r>
              <a:rPr lang="ru-RU" dirty="0" smtClean="0"/>
              <a:t>(Может быть приведено иное, близкое по смыслу определение.)</a:t>
            </a:r>
          </a:p>
          <a:p>
            <a:r>
              <a:rPr lang="ru-RU" dirty="0" smtClean="0"/>
              <a:t>2) </a:t>
            </a:r>
            <a:r>
              <a:rPr lang="ru-RU" u="sng" dirty="0" smtClean="0"/>
              <a:t>одно предложение</a:t>
            </a:r>
            <a:r>
              <a:rPr lang="ru-RU" dirty="0" smtClean="0"/>
              <a:t> с информацией о существующих каналах социальной мобильности, опирающейся на знания курса, например: </a:t>
            </a:r>
            <a:r>
              <a:rPr lang="ru-RU" dirty="0" smtClean="0">
                <a:solidFill>
                  <a:srgbClr val="002060"/>
                </a:solidFill>
              </a:rPr>
              <a:t>Важнейшими каналами социальной мобильности являются: образование, армия, брак, политические, экономические и профессиональные организации.</a:t>
            </a:r>
          </a:p>
          <a:p>
            <a:pPr>
              <a:buNone/>
            </a:pPr>
            <a:r>
              <a:rPr lang="ru-RU" dirty="0" smtClean="0"/>
              <a:t>(Может быть составлено другое предложение, содержащее информацию о существующих каналах социальной мобильности.)</a:t>
            </a:r>
          </a:p>
          <a:p>
            <a:r>
              <a:rPr lang="ru-RU" dirty="0" smtClean="0"/>
              <a:t>3) </a:t>
            </a:r>
            <a:r>
              <a:rPr lang="ru-RU" u="sng" dirty="0" smtClean="0"/>
              <a:t>одно предложение</a:t>
            </a:r>
            <a:r>
              <a:rPr lang="ru-RU" dirty="0" smtClean="0"/>
              <a:t>, раскрывающее с опорой на знание курса связь процессов социальной мобильности с демократизацией общества, например: </a:t>
            </a:r>
            <a:r>
              <a:rPr lang="ru-RU" dirty="0" smtClean="0">
                <a:solidFill>
                  <a:srgbClr val="002060"/>
                </a:solidFill>
              </a:rPr>
              <a:t>В демократическом обществе нет непреодолимых для граждан социальных барьеров, поэтому каждый, реализуя свои права и свободы, может занять устраивающую его социальную позицию.</a:t>
            </a:r>
          </a:p>
          <a:p>
            <a:pPr>
              <a:buNone/>
            </a:pPr>
            <a:r>
              <a:rPr lang="ru-RU" dirty="0" smtClean="0"/>
              <a:t>Может быть составлено другое предложение, раскрывающее с опорой на знание курса связь процессов социальной мобильности с демократизацией общества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357430"/>
            <a:ext cx="614366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Удачи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экзамене!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Согласно спецификации,</a:t>
            </a:r>
            <a:r>
              <a:rPr lang="ru-RU" dirty="0" smtClean="0"/>
              <a:t> </a:t>
            </a:r>
            <a:r>
              <a:rPr lang="ru-RU" b="1" dirty="0" smtClean="0"/>
              <a:t>задание 25 </a:t>
            </a:r>
            <a:r>
              <a:rPr lang="ru-RU" dirty="0" smtClean="0"/>
              <a:t> </a:t>
            </a:r>
            <a:r>
              <a:rPr lang="ru-RU" b="1" dirty="0" smtClean="0"/>
              <a:t>— это задание, проверяющее умение применять правильно раскрытое в смысловом отношении теоретическое положение в заданном контексте. Оно предполагает определение смысла понятия и составление с ним двух информативных предложений.</a:t>
            </a:r>
            <a:r>
              <a:rPr lang="ru-RU" dirty="0" smtClean="0"/>
              <a:t> </a:t>
            </a:r>
            <a:r>
              <a:rPr lang="ru-RU" b="1" dirty="0" smtClean="0"/>
              <a:t>Выполнение этого задания как, впрочем, и любого другого, следует начинать с</a:t>
            </a:r>
            <a:r>
              <a:rPr lang="ru-RU" dirty="0" smtClean="0"/>
              <a:t> </a:t>
            </a:r>
            <a:r>
              <a:rPr lang="ru-RU" b="1" dirty="0" smtClean="0"/>
              <a:t>уяснения требований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Требования к выполнению задания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25.</a:t>
            </a:r>
            <a:r>
              <a:rPr lang="ru-RU" dirty="0" smtClean="0"/>
              <a:t> </a:t>
            </a:r>
            <a:r>
              <a:rPr lang="ru-RU" b="1" u="sng" dirty="0" smtClean="0"/>
              <a:t>Первое требование:</a:t>
            </a:r>
            <a:r>
              <a:rPr lang="ru-RU" dirty="0" smtClean="0"/>
              <a:t> </a:t>
            </a:r>
            <a:r>
              <a:rPr lang="ru-RU" b="1" i="1" dirty="0" smtClean="0"/>
              <a:t>Какой смысл вкладывают обществоведы в понятие</a:t>
            </a:r>
            <a:r>
              <a:rPr lang="ru-RU" dirty="0" smtClean="0"/>
              <a:t> </a:t>
            </a:r>
            <a:r>
              <a:rPr lang="ru-RU" b="1" i="1" dirty="0" smtClean="0"/>
              <a:t>…</a:t>
            </a:r>
            <a:r>
              <a:rPr lang="ru-RU" dirty="0" smtClean="0"/>
              <a:t> </a:t>
            </a:r>
            <a:r>
              <a:rPr lang="ru-RU" b="1" i="1" dirty="0" smtClean="0"/>
              <a:t>предполагает воспроизведение выпускником определения указанного в задании понятия ( первый элемент ответа)</a:t>
            </a:r>
            <a:endParaRPr lang="ru-RU" dirty="0" smtClean="0"/>
          </a:p>
          <a:p>
            <a:r>
              <a:rPr lang="ru-RU" b="1" u="sng" dirty="0" smtClean="0"/>
              <a:t>Второе требование:</a:t>
            </a:r>
            <a:r>
              <a:rPr lang="ru-RU" dirty="0" smtClean="0"/>
              <a:t> </a:t>
            </a:r>
            <a:r>
              <a:rPr lang="ru-RU" b="1" i="1" dirty="0" smtClean="0"/>
              <a:t>Привлекая знания обществоведческого курса, составьте два предложения… предполагает составление выпускником двух предложений с указанным понятием</a:t>
            </a:r>
            <a:r>
              <a:rPr lang="ru-RU" dirty="0" smtClean="0"/>
              <a:t> </a:t>
            </a:r>
            <a:r>
              <a:rPr lang="ru-RU" b="1" dirty="0" smtClean="0"/>
              <a:t>.</a:t>
            </a:r>
            <a:endParaRPr lang="ru-RU" dirty="0" smtClean="0"/>
          </a:p>
          <a:p>
            <a:r>
              <a:rPr lang="ru-RU" b="1" dirty="0" smtClean="0"/>
              <a:t>Таким образом, задание включает два требования, включающие в совокупности </a:t>
            </a:r>
            <a:r>
              <a:rPr lang="ru-RU" dirty="0" smtClean="0"/>
              <a:t> </a:t>
            </a:r>
            <a:r>
              <a:rPr lang="ru-RU" b="1" i="1" dirty="0" smtClean="0"/>
              <a:t>три</a:t>
            </a:r>
            <a:r>
              <a:rPr lang="ru-RU" dirty="0" smtClean="0"/>
              <a:t> </a:t>
            </a:r>
            <a:r>
              <a:rPr lang="ru-RU" b="1" dirty="0" smtClean="0"/>
              <a:t> предложения.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>Типичные ошибки учащихся при выполнении данного задания: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 smtClean="0"/>
              <a:t>1)</a:t>
            </a:r>
            <a:r>
              <a:rPr lang="ru-RU" dirty="0" smtClean="0"/>
              <a:t> </a:t>
            </a:r>
            <a:r>
              <a:rPr lang="ru-RU" b="1" i="1" dirty="0" smtClean="0"/>
              <a:t>составляют не три, а два предложения, неверно поняв, что одним из предложений является само определение;</a:t>
            </a:r>
            <a:endParaRPr lang="ru-RU" dirty="0" smtClean="0"/>
          </a:p>
          <a:p>
            <a:r>
              <a:rPr lang="ru-RU" b="1" i="1" dirty="0" smtClean="0"/>
              <a:t>2) составляют предложение с указанным термином бытового уровня, фактически игнорируя условие задания «с использованием этого понятия в контексте обществоведческого знания». Если в задании предложено составить предложение с понятием «истина», то обойтись таким предложением, как «Истина рождается в споре», не получится. Следует обратить внимание на то, что предложения, составленные без привлечения обществоведческих знаний, оцениваются нулевыми баллами, хотя и дано правильное определение понятия. Поэтому нужно четко фиксировать в конспектах и памяти значение базовых понятий. Причём постараться добиваться при этом четких и прочных ассоциаций смыслов таких понятий с представляемыми ими фактами, явлениями, процессами социальной жизни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Алгоритм работы с заданием 25.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1. Выясните, смысл, какого понятия вам необходимо раскрыть.</a:t>
            </a:r>
            <a:endParaRPr lang="ru-RU" dirty="0" smtClean="0"/>
          </a:p>
          <a:p>
            <a:r>
              <a:rPr lang="ru-RU" b="1" dirty="0" smtClean="0"/>
              <a:t>2. Определите, к какой сфере общественной жизни относится данное понятие.</a:t>
            </a:r>
            <a:endParaRPr lang="ru-RU" dirty="0" smtClean="0"/>
          </a:p>
          <a:p>
            <a:r>
              <a:rPr lang="ru-RU" b="1" dirty="0" smtClean="0"/>
              <a:t>3. Сформулируйте понятие, используя свои знания (в разных источниках и учебниках смысл понятия может быть раскрыт по-разному).</a:t>
            </a:r>
            <a:endParaRPr lang="ru-RU" dirty="0" smtClean="0"/>
          </a:p>
          <a:p>
            <a:r>
              <a:rPr lang="ru-RU" b="1" dirty="0" smtClean="0"/>
              <a:t>4. Составьте 2 предложения, содержащие информацию об этом социальном объекте, используя ключевые слова.</a:t>
            </a:r>
            <a:endParaRPr lang="ru-RU" dirty="0" smtClean="0"/>
          </a:p>
          <a:p>
            <a:r>
              <a:rPr lang="ru-RU" b="1" dirty="0" smtClean="0"/>
              <a:t>5. Смысл понятия должен быть раскрыт явно в четких и корректных формулировках.</a:t>
            </a:r>
            <a:endParaRPr lang="ru-RU" dirty="0" smtClean="0"/>
          </a:p>
          <a:p>
            <a:r>
              <a:rPr lang="ru-RU" b="1" dirty="0" smtClean="0"/>
              <a:t>6. Предложения должны быть составлены с использованием</a:t>
            </a:r>
            <a:endParaRPr lang="ru-RU" dirty="0" smtClean="0"/>
          </a:p>
          <a:p>
            <a:r>
              <a:rPr lang="ru-RU" b="1" dirty="0" smtClean="0"/>
              <a:t>обществоведческих знаний. 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Критерии оценивания 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ChangeAspect="1"/>
          </p:cNvGraphicFramePr>
          <p:nvPr>
            <p:ph idx="1"/>
          </p:nvPr>
        </p:nvGraphicFramePr>
        <p:xfrm>
          <a:off x="285720" y="1609725"/>
          <a:ext cx="7929618" cy="4846638"/>
        </p:xfrm>
        <a:graphic>
          <a:graphicData uri="http://schemas.openxmlformats.org/presentationml/2006/ole">
            <p:oleObj spid="_x0000_s1027" name="Документ" r:id="rId3" imgW="6188369" imgH="6120746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Критерии оценивания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428596" y="1857364"/>
          <a:ext cx="7429552" cy="4429156"/>
        </p:xfrm>
        <a:graphic>
          <a:graphicData uri="http://schemas.openxmlformats.org/presentationml/2006/ole">
            <p:oleObj spid="_x0000_s2050" name="Документ" r:id="rId3" imgW="6188369" imgH="366343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2024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Советы и рекомендации</a:t>
            </a:r>
            <a:endParaRPr lang="ru-RU" dirty="0"/>
          </a:p>
        </p:txBody>
      </p:sp>
      <p:pic>
        <p:nvPicPr>
          <p:cNvPr id="5122" name="Picture 2" descr="https://im2-tub-ru.yandex.net/i?id=bd0dd86132c0b0ae2bb3ed934e6f9fd4&amp;n=33&amp;h=100&amp;w=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629" y="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000615"/>
            <a:ext cx="8856983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7" y="3368298"/>
            <a:ext cx="8568950" cy="3046988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Для правильного выполнения данного задания необходимо в первую очередь уметь раскрывать смысл предъявленных понятий. Обращаем внимание – не давать строго определения, а раскрывать смысл (содержание). Последнее означает, что экзаменующийся правильно указал общее (родовое) для данного случая понятие и назвал хотя бы несколько отличительных признаков.</a:t>
            </a:r>
            <a:endParaRPr lang="ru-RU" sz="2400" dirty="0"/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053158"/>
            <a:ext cx="8856983" cy="208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490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157</TotalTime>
  <Words>748</Words>
  <Application>Microsoft Office PowerPoint</Application>
  <PresentationFormat>Экран (4:3)</PresentationFormat>
  <Paragraphs>112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Изящная</vt:lpstr>
      <vt:lpstr>Документ</vt:lpstr>
      <vt:lpstr>Определение признаков, явлений и понятий по контексту (задание 25)</vt:lpstr>
      <vt:lpstr>Слайд 2</vt:lpstr>
      <vt:lpstr>Слайд 3</vt:lpstr>
      <vt:lpstr>Требования к выполнению задания</vt:lpstr>
      <vt:lpstr>Типичные ошибки учащихся при выполнении данного задания: </vt:lpstr>
      <vt:lpstr> Алгоритм работы с заданием 25. </vt:lpstr>
      <vt:lpstr>Критерии оценивания </vt:lpstr>
      <vt:lpstr>Критерии оценивания </vt:lpstr>
      <vt:lpstr>Советы и рекомендации</vt:lpstr>
      <vt:lpstr>Советы и рекомендации</vt:lpstr>
      <vt:lpstr>Пример верного ответа</vt:lpstr>
      <vt:lpstr>Пример верного ответа</vt:lpstr>
      <vt:lpstr>Пример верного ответа</vt:lpstr>
      <vt:lpstr>Что проверяет задание № 25  ?</vt:lpstr>
      <vt:lpstr>Задание № 25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Муниципальная консультация по обществознанию задание № 25</dc:title>
  <dc:creator>7</dc:creator>
  <cp:lastModifiedBy>Дмитрий Каленюк</cp:lastModifiedBy>
  <cp:revision>16</cp:revision>
  <dcterms:created xsi:type="dcterms:W3CDTF">2016-03-16T11:09:52Z</dcterms:created>
  <dcterms:modified xsi:type="dcterms:W3CDTF">2021-04-19T14:47:41Z</dcterms:modified>
</cp:coreProperties>
</file>