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5" r:id="rId3"/>
    <p:sldId id="266" r:id="rId4"/>
    <p:sldId id="279" r:id="rId5"/>
    <p:sldId id="280" r:id="rId6"/>
    <p:sldId id="283" r:id="rId7"/>
    <p:sldId id="282" r:id="rId8"/>
    <p:sldId id="274" r:id="rId9"/>
    <p:sldId id="275" r:id="rId10"/>
    <p:sldId id="285" r:id="rId11"/>
    <p:sldId id="284" r:id="rId12"/>
    <p:sldId id="269" r:id="rId13"/>
    <p:sldId id="270" r:id="rId14"/>
    <p:sldId id="273" r:id="rId15"/>
    <p:sldId id="286" r:id="rId16"/>
    <p:sldId id="278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103" autoAdjust="0"/>
    <p:restoredTop sz="94624" autoAdjust="0"/>
  </p:normalViewPr>
  <p:slideViewPr>
    <p:cSldViewPr>
      <p:cViewPr varScale="1">
        <p:scale>
          <a:sx n="85" d="100"/>
          <a:sy n="85" d="100"/>
        </p:scale>
        <p:origin x="10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2/22/2023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835696" y="620689"/>
            <a:ext cx="6480720" cy="4365679"/>
            <a:chOff x="1115616" y="2105304"/>
            <a:chExt cx="7165477" cy="609239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05304"/>
              <a:ext cx="7165477" cy="44239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i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990099"/>
                  </a:solidFill>
                  <a:latin typeface="Monotype Corsiva" pitchFamily="66" charset="0"/>
                  <a:cs typeface="Arial" charset="0"/>
                </a:rPr>
                <a:t>Отчет по базовому центру МБОУ «</a:t>
              </a:r>
              <a:r>
                <a:rPr lang="ru-RU" sz="4000" b="1" i="1" dirty="0" err="1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990099"/>
                  </a:solidFill>
                  <a:latin typeface="Monotype Corsiva" pitchFamily="66" charset="0"/>
                  <a:cs typeface="Arial" charset="0"/>
                </a:rPr>
                <a:t>Кольчугинская</a:t>
              </a:r>
              <a:r>
                <a:rPr lang="ru-RU" sz="4000" b="1" i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990099"/>
                  </a:solidFill>
                  <a:latin typeface="Monotype Corsiva" pitchFamily="66" charset="0"/>
                  <a:cs typeface="Arial" charset="0"/>
                </a:rPr>
                <a:t> школа №2 с </a:t>
              </a:r>
              <a:r>
                <a:rPr lang="ru-RU" sz="4000" b="1" i="1" dirty="0" err="1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990099"/>
                  </a:solidFill>
                  <a:latin typeface="Monotype Corsiva" pitchFamily="66" charset="0"/>
                  <a:cs typeface="Arial" charset="0"/>
                </a:rPr>
                <a:t>крымскотатарским</a:t>
              </a:r>
              <a:r>
                <a:rPr lang="ru-RU" sz="4000" b="1" i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990099"/>
                  </a:solidFill>
                  <a:latin typeface="Monotype Corsiva" pitchFamily="66" charset="0"/>
                  <a:cs typeface="Arial" charset="0"/>
                </a:rPr>
                <a:t> языком обучения за 1 полугодие 2022-2023учебного года»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663341" y="6909170"/>
              <a:ext cx="4458519" cy="1288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err="1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Меметова</a:t>
              </a:r>
              <a:r>
                <a:rPr lang="ru-RU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</a:t>
              </a:r>
              <a:r>
                <a:rPr lang="ru-RU" dirty="0" err="1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Зекие</a:t>
              </a:r>
              <a:r>
                <a:rPr lang="ru-RU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</a:t>
              </a:r>
              <a:r>
                <a:rPr lang="ru-RU" dirty="0" err="1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Аметовна</a:t>
              </a:r>
              <a:endParaRPr lang="ru-RU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Заместитель директора по учебно-воспитательной работе</a:t>
              </a:r>
              <a:endParaRPr lang="ru-RU" dirty="0">
                <a:solidFill>
                  <a:srgbClr val="660066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668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/>
              <a:t>Республиканский мастер-класс учителей </a:t>
            </a:r>
            <a:r>
              <a:rPr lang="ru-RU" sz="2200" dirty="0" err="1"/>
              <a:t>крымскотатарского</a:t>
            </a:r>
            <a:r>
              <a:rPr lang="ru-RU" sz="2200" dirty="0"/>
              <a:t> языка и литературы</a:t>
            </a:r>
            <a:br>
              <a:rPr lang="ru-RU" sz="1800" dirty="0"/>
            </a:br>
            <a:r>
              <a:rPr lang="ru-RU" sz="1800" dirty="0"/>
              <a:t>«Мастер-класс как форма повышения профессионального мастерства учителей. Традиции и новаторство в преподавании </a:t>
            </a:r>
            <a:r>
              <a:rPr lang="ru-RU" sz="1800" dirty="0" err="1"/>
              <a:t>крымскотатарской</a:t>
            </a:r>
            <a:r>
              <a:rPr lang="ru-RU" sz="1800" dirty="0"/>
              <a:t> литературы в 5-9 классах</a:t>
            </a:r>
          </a:p>
        </p:txBody>
      </p:sp>
      <p:pic>
        <p:nvPicPr>
          <p:cNvPr id="4" name="Содержимое 3" descr="1673109947099"/>
          <p:cNvPicPr>
            <a:picLocks noGrp="1"/>
          </p:cNvPicPr>
          <p:nvPr>
            <p:ph idx="1"/>
          </p:nvPr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357158" y="2714620"/>
            <a:ext cx="3258589" cy="234418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673109914884"/>
          <p:cNvPicPr/>
          <p:nvPr/>
        </p:nvPicPr>
        <p:blipFill>
          <a:blip r:embed="rId3" cstate="print">
            <a:lum bright="18000" contrast="24000"/>
          </a:blip>
          <a:srcRect/>
          <a:stretch>
            <a:fillRect/>
          </a:stretch>
        </p:blipFill>
        <p:spPr bwMode="auto">
          <a:xfrm>
            <a:off x="4857752" y="2714620"/>
            <a:ext cx="3381375" cy="23241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:\Users\ASUS\Desktop\519cf810-e029-411b-b442-ae362c02f40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ASUS\Desktop\519cf810-e029-411b-b442-ae362c02f40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28868"/>
            <a:ext cx="42148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Районный мастер-класс учителей технологии</a:t>
            </a: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49488"/>
            <a:ext cx="314327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768752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Современный урок крымскотатарского языка и литературы, направленный на формирование метапредметных и личностных результатов</a:t>
            </a:r>
            <a:endParaRPr lang="ru-RU" dirty="0"/>
          </a:p>
        </p:txBody>
      </p:sp>
      <p:pic>
        <p:nvPicPr>
          <p:cNvPr id="3074" name="Picture 2" descr="C:\Users\Админ\Downloads\IMG_0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7" y="1428736"/>
            <a:ext cx="3786214" cy="3890356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41434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42918"/>
            <a:ext cx="7344816" cy="114300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Встреча с зав.кафедрой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крымскотатарского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и турецкого языкознания КИПУ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Сеттаровой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З.М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Старшим преподавателем кафедры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крымскотатарского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турецкого языкознания КИПУ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Сеттаровой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М.С.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Зав.кафедрой  крымскотатарского языка и журналистики  КИПУ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Абдульвааповым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Н.Р.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071678"/>
            <a:ext cx="5765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1431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Инновационные технологии на уроках крымскотатарского языка и литературы.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Использование современных технологий и интерактивных комплексов на уроках в начальной школе»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8" name="Picture 4" descr="C:\Users\Админ\Downloads\IMG_20180921_124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3286148" cy="331236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385765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Работа с одаренными детьми с учетом требований ФГОС.</a:t>
            </a:r>
            <a:br>
              <a:rPr lang="ru-RU" sz="2000" dirty="0"/>
            </a:br>
            <a:r>
              <a:rPr lang="ru-RU" sz="2000" dirty="0"/>
              <a:t>Проведение недели начальных классов и художественно-эстетического циклов</a:t>
            </a:r>
          </a:p>
        </p:txBody>
      </p:sp>
      <p:pic>
        <p:nvPicPr>
          <p:cNvPr id="4" name="Содержимое 3" descr="C:\Users\Admin\Desktop\20221209_1231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2286016" cy="267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9-east.userapi.com/sun9-59/s/v1/ig2/YvSK6Js4nHqmK59ANy2cn9Is6w8houPcFEBiq-8BXHcLmcyyiexR-AkygvOGI2oGOR7BbuAFEwUuMvG4E6haZAmo.jpg?size=1280x960&amp;quality=95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857364"/>
            <a:ext cx="2500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CER\AppData\Local\Microsoft\Windows\INetCache\Content.Word\16717281986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714488"/>
            <a:ext cx="2428892" cy="285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RV510\Desktop\16717314527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786322"/>
            <a:ext cx="342902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4572008"/>
            <a:ext cx="2500330" cy="196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8229600" cy="6048672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В 1 полугодии 2022-2023 учебного года на базе школы   7  студентов КИПУ и ТНУ</a:t>
            </a:r>
          </a:p>
          <a:p>
            <a:pPr algn="ctr">
              <a:buNone/>
            </a:pPr>
            <a:r>
              <a:rPr lang="ru-RU" dirty="0"/>
              <a:t>прошли педагогическую практику  по предметам:</a:t>
            </a:r>
          </a:p>
          <a:p>
            <a:pPr>
              <a:buNone/>
            </a:pPr>
            <a:r>
              <a:rPr lang="ru-RU" sz="2400" dirty="0"/>
              <a:t>Биология-1 человека</a:t>
            </a:r>
          </a:p>
          <a:p>
            <a:pPr>
              <a:buNone/>
            </a:pPr>
            <a:r>
              <a:rPr lang="ru-RU" sz="2400" dirty="0"/>
              <a:t>Начальное обучение-1 человек</a:t>
            </a:r>
          </a:p>
          <a:p>
            <a:pPr>
              <a:buNone/>
            </a:pPr>
            <a:r>
              <a:rPr lang="ru-RU" sz="2400" dirty="0"/>
              <a:t>Иностранный (англ.)язык-1 человека</a:t>
            </a:r>
          </a:p>
          <a:p>
            <a:pPr>
              <a:buNone/>
            </a:pPr>
            <a:r>
              <a:rPr lang="ru-RU" sz="2400" dirty="0"/>
              <a:t>Технология-1 человек</a:t>
            </a:r>
          </a:p>
          <a:p>
            <a:pPr>
              <a:buNone/>
            </a:pPr>
            <a:r>
              <a:rPr lang="ru-RU" sz="2400" dirty="0"/>
              <a:t>Крымскотатарский язык- 2 человек</a:t>
            </a:r>
          </a:p>
          <a:p>
            <a:pPr>
              <a:buNone/>
            </a:pPr>
            <a:r>
              <a:rPr lang="ru-RU" sz="2400" dirty="0"/>
              <a:t>Физическая культура- 1 человек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5400" dirty="0">
              <a:solidFill>
                <a:srgbClr val="990099"/>
              </a:solidFill>
            </a:endParaRPr>
          </a:p>
          <a:p>
            <a:pPr algn="ctr">
              <a:buNone/>
            </a:pPr>
            <a:r>
              <a:rPr lang="ru-RU" sz="5400" dirty="0">
                <a:solidFill>
                  <a:srgbClr val="990099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Monotype Corsiva" pitchFamily="66" charset="0"/>
              </a:rPr>
              <a:t>Методическая тема работы базового центра: 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916833"/>
            <a:ext cx="7283152" cy="3528392"/>
          </a:xfrm>
        </p:spPr>
        <p:txBody>
          <a:bodyPr/>
          <a:lstStyle/>
          <a:p>
            <a:pPr algn="ctr"/>
            <a:r>
              <a:rPr lang="ru-RU" i="1" dirty="0">
                <a:latin typeface="Monotype Corsiva" pitchFamily="66" charset="0"/>
              </a:rPr>
              <a:t>"Повышение профессиональной компетентности педагогов родного (</a:t>
            </a:r>
            <a:r>
              <a:rPr lang="ru-RU" i="1" dirty="0" err="1">
                <a:latin typeface="Monotype Corsiva" pitchFamily="66" charset="0"/>
              </a:rPr>
              <a:t>крымскотатарского</a:t>
            </a:r>
            <a:r>
              <a:rPr lang="ru-RU" i="1" dirty="0">
                <a:latin typeface="Monotype Corsiva" pitchFamily="66" charset="0"/>
              </a:rPr>
              <a:t> языка) в условиях реализации требований ФГОС НОО , ФГОС ООО« и ФГОСОО.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78621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b="1" dirty="0">
                <a:latin typeface="Monotype Corsiva" pitchFamily="66" charset="0"/>
              </a:rPr>
              <a:t>Основными направлениями деятельности базового центра на 2022/2023 учебный год являются:</a:t>
            </a:r>
            <a:br>
              <a:rPr lang="ru-RU" sz="3200" dirty="0"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708921"/>
            <a:ext cx="7762056" cy="2808312"/>
          </a:xfrm>
        </p:spPr>
        <p:txBody>
          <a:bodyPr/>
          <a:lstStyle/>
          <a:p>
            <a:pPr lvl="0"/>
            <a:r>
              <a:rPr lang="ru-RU" sz="3600" u="sng" dirty="0">
                <a:latin typeface="Monotype Corsiva" pitchFamily="66" charset="0"/>
              </a:rPr>
              <a:t>Информационно-аналитическое направление.</a:t>
            </a:r>
            <a:endParaRPr lang="ru-RU" sz="3600" dirty="0">
              <a:latin typeface="Monotype Corsiva" pitchFamily="66" charset="0"/>
            </a:endParaRPr>
          </a:p>
          <a:p>
            <a:pPr lvl="0"/>
            <a:r>
              <a:rPr lang="ru-RU" sz="3600" u="sng" dirty="0">
                <a:latin typeface="Monotype Corsiva" pitchFamily="66" charset="0"/>
              </a:rPr>
              <a:t>Организационно-методическое направление.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Цели   деятельности базового центра: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Обеспечение эффективного включения педагогов в образовательный процесс.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условий для самореализации педагогов родного языка, для приобретения практических навыков, необходимых для педагогической деятельности.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Работа педагогов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br>
              <a:rPr lang="ru-RU" sz="3200" b="1" i="1" dirty="0"/>
            </a:br>
            <a:br>
              <a:rPr lang="ru-RU" sz="3200" b="1" i="1" dirty="0"/>
            </a:br>
            <a:r>
              <a:rPr lang="ru-RU" sz="3200" b="1" i="1" dirty="0"/>
              <a:t>Задачи: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lvl="0"/>
            <a:endParaRPr lang="ru-RU" sz="1800" dirty="0"/>
          </a:p>
          <a:p>
            <a:pPr lvl="0"/>
            <a:endParaRPr lang="ru-RU" sz="1800" dirty="0"/>
          </a:p>
          <a:p>
            <a:pPr lvl="0"/>
            <a:r>
              <a:rPr lang="ru-RU" sz="2000" dirty="0"/>
              <a:t>Соблюдение  требований образовательного учреждения.</a:t>
            </a:r>
          </a:p>
          <a:p>
            <a:pPr lvl="0"/>
            <a:r>
              <a:rPr lang="ru-RU" sz="2000" dirty="0"/>
              <a:t>Создание атмосферы поддержки в педагогическом коллективе .</a:t>
            </a:r>
          </a:p>
          <a:p>
            <a:pPr lvl="0"/>
            <a:r>
              <a:rPr lang="ru-RU" sz="2000" dirty="0"/>
              <a:t>Оказание помощи в приобретении навыков практической деятельности.</a:t>
            </a:r>
          </a:p>
          <a:p>
            <a:pPr lvl="0"/>
            <a:r>
              <a:rPr lang="ru-RU" sz="2000" dirty="0"/>
              <a:t>Осуществление научно-методического сопровождения работы педагогов.</a:t>
            </a:r>
          </a:p>
          <a:p>
            <a:pPr lvl="0"/>
            <a:r>
              <a:rPr lang="ru-RU" sz="2000" dirty="0"/>
              <a:t>Организация работы по теоретическому осмыслению и практическому применению образовательных технологий в условиях перехода на обновленные стандарты ФГОС. </a:t>
            </a:r>
          </a:p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Виды деятельности: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-проведение совместных мероприятий с учащимися школы;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 проведение методических мероприятий в целях повышения квалификации педагогов и администраторов;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 проведение научно-педагогических и социологических исследований образовательных достижений школьников и достигнутых показателей социализации;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 составление и опубликование творческих отчетов о деятельности базового центра, образовательных достижениях учащихся, эффективности использования находящихся в ведении школы ресурсов, осуществление взаимодействия с учреждениями социума.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Деятельность базового центра МБОУ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Кольчугинская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школа №2» осуществляется на основе требований следующих нормативных документов: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Конституция РФ;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 от 29.12.2012 № 273-ФЗ (с изменениями); 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Концепция модернизации системы общего образования Республики Крым на 2014-2017 годы, утвержденная решением коллегии Министерства образования, науки и молодежи Республики Крым от 26.08.2014г. № 2/5;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приказ Министерства образования, науки и молодежи Республики Крым от 06.10.2015г. № 993 «Об организации работы ресурсных, опорных и базовых центров в 2015/2016 учебном году»;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приказ Управления образования администрации Симферопольского района Республики Крым от 08.10.2015г. № 560 «Об организации работы ресурсных и базовых центров в 2015/2016 учебном году»; письмом Министерства образования науки и молодежи Республики Крым от 06.05.2015 г №01-14/1343.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Типовое положение о центре(ресурсном, опорном, базовом), утвержденное решением ученого совета КРИППО;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Положение о базовом центре МБОУ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Кольчугинская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школа №2», утвержденного приказом директора МБОУ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Кольчугинской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школы №2» от 13.10.2015г. № 288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6000" dirty="0">
                <a:latin typeface="Monotype Corsiva" pitchFamily="66" charset="0"/>
              </a:rPr>
              <a:t>В 1 полугодии 2022-2023 учебного года были проведены следующие заседания и мероприятия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42617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Обмен мнениями по теме «Особенности преподавания крымскотатарского языка и литературы в 2022-2023 учебном году. Изучение нормативных документов обновленного ФГОС 1,5 классах»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786214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43050"/>
            <a:ext cx="340517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932</TotalTime>
  <Words>624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Georgia</vt:lpstr>
      <vt:lpstr>Monotype Corsiva</vt:lpstr>
      <vt:lpstr>Times New Roman</vt:lpstr>
      <vt:lpstr>Trebuchet MS</vt:lpstr>
      <vt:lpstr>Wingdings 2</vt:lpstr>
      <vt:lpstr>Городская</vt:lpstr>
      <vt:lpstr>Презентация PowerPoint</vt:lpstr>
      <vt:lpstr>Методическая тема работы базового центра: </vt:lpstr>
      <vt:lpstr> Основными направлениями деятельности базового центра на 2022/2023 учебный год являются: </vt:lpstr>
      <vt:lpstr>Цели   деятельности базового центра:  </vt:lpstr>
      <vt:lpstr>  Задачи: </vt:lpstr>
      <vt:lpstr>Виды деятельности:  </vt:lpstr>
      <vt:lpstr>Деятельность базового центра МБОУ «Кольчугинская школа №2» осуществляется на основе требований следующих нормативных документов: </vt:lpstr>
      <vt:lpstr>Презентация PowerPoint</vt:lpstr>
      <vt:lpstr> Обмен мнениями по теме «Особенности преподавания крымскотатарского языка и литературы в 2022-2023 учебном году. Изучение нормативных документов обновленного ФГОС 1,5 классах» </vt:lpstr>
      <vt:lpstr>Республиканский мастер-класс учителей крымскотатарского языка и литературы «Мастер-класс как форма повышения профессионального мастерства учителей. Традиции и новаторство в преподавании крымскотатарской литературы в 5-9 классах</vt:lpstr>
      <vt:lpstr>Районный мастер-класс учителей технологии</vt:lpstr>
      <vt:lpstr> Современный урок крымскотатарского языка и литературы, направленный на формирование метапредметных и личностных результатов</vt:lpstr>
      <vt:lpstr>  Встреча с зав.кафедрой  крымскотатарского  и турецкого языкознания КИПУ Сеттаровой З.М Старшим преподавателем кафедры крымскотатарского и турецкого языкознания КИПУ Сеттаровой М.С.  Зав.кафедрой  крымскотатарского языка и журналистики  КИПУ  Абдульвааповым Н.Р. </vt:lpstr>
      <vt:lpstr>«Инновационные технологии на уроках крымскотатарского языка и литературы. Использование современных технологий и интерактивных комплексов на уроках в начальной школе» </vt:lpstr>
      <vt:lpstr>Работа с одаренными детьми с учетом требований ФГОС. Проведение недели начальных классов и художественно-эстетического циклов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Универсальные</dc:title>
  <dc:creator>Фокина Лидия Петровна</dc:creator>
  <cp:keywords>Шаблон презентации</cp:keywords>
  <cp:lastModifiedBy>Учитель 4</cp:lastModifiedBy>
  <cp:revision>129</cp:revision>
  <dcterms:created xsi:type="dcterms:W3CDTF">2014-07-06T18:18:01Z</dcterms:created>
  <dcterms:modified xsi:type="dcterms:W3CDTF">2023-02-22T08:05:01Z</dcterms:modified>
</cp:coreProperties>
</file>