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56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62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B0E2F0-1533-45D7-AE5A-82267C67F1B7}">
          <p14:sldIdLst>
            <p14:sldId id="256"/>
            <p14:sldId id="257"/>
            <p14:sldId id="258"/>
            <p14:sldId id="260"/>
            <p14:sldId id="261"/>
            <p14:sldId id="263"/>
            <p14:sldId id="264"/>
            <p14:sldId id="265"/>
            <p14:sldId id="266"/>
            <p14:sldId id="268"/>
            <p14:sldId id="270"/>
            <p14:sldId id="271"/>
            <p14:sldId id="262"/>
            <p14:sldId id="272"/>
            <p14:sldId id="273"/>
            <p14:sldId id="274"/>
          </p14:sldIdLst>
        </p14:section>
        <p14:section name="Раздел без заголовка" id="{043DD794-E6E9-4B32-94CB-97AAFF3388D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9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EDC6E-8CB1-413C-A178-A6DFFA54BBBD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B90B219-C6A5-40EE-B1AA-B0B8E8B5712C}">
      <dgm:prSet phldrT="[Текст]" custT="1"/>
      <dgm:spPr>
        <a:xfrm>
          <a:off x="3355422" y="0"/>
          <a:ext cx="2002280" cy="829603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районное методическое объединение (3)</a:t>
          </a:r>
          <a:endParaRPr lang="ru-RU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A57613-6FF7-49FA-A86C-D90E83344385}" type="parTrans" cxnId="{14F53EF8-93F9-418E-9501-6F8F5C9B8978}">
      <dgm:prSet/>
      <dgm:spPr/>
      <dgm:t>
        <a:bodyPr/>
        <a:lstStyle/>
        <a:p>
          <a:endParaRPr lang="ru-RU"/>
        </a:p>
      </dgm:t>
    </dgm:pt>
    <dgm:pt modelId="{AAD892C2-9D49-4CCB-B2F6-F7EEF95EB40B}" type="sibTrans" cxnId="{14F53EF8-93F9-418E-9501-6F8F5C9B8978}">
      <dgm:prSet/>
      <dgm:spPr>
        <a:xfrm>
          <a:off x="2265470" y="507563"/>
          <a:ext cx="4731307" cy="4731307"/>
        </a:xfrm>
        <a:custGeom>
          <a:avLst/>
          <a:gdLst/>
          <a:ahLst/>
          <a:cxnLst/>
          <a:rect l="0" t="0" r="0" b="0"/>
          <a:pathLst>
            <a:path>
              <a:moveTo>
                <a:pt x="2833373" y="107378"/>
              </a:moveTo>
              <a:arcTo wR="2160695" hR="2160695" stAng="17288344" swAng="1467103"/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9C313F8-646C-408A-A570-F924E69C5B9B}">
      <dgm:prSet phldrT="[Текст]" custT="1"/>
      <dgm:spPr>
        <a:xfrm>
          <a:off x="5413990" y="1135420"/>
          <a:ext cx="2242215" cy="829603"/>
        </a:xfrm>
        <a:prstGeom prst="roundRect">
          <a:avLst/>
        </a:prstGeom>
        <a:gradFill rotWithShape="0">
          <a:gsLst>
            <a:gs pos="0">
              <a:srgbClr val="9BBB59">
                <a:lumMod val="5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5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заседания творческой и экспертной группы</a:t>
          </a:r>
          <a:endParaRPr lang="ru-RU" sz="15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6B91527-5B4B-4CBA-9C44-4330E6E6B466}" type="parTrans" cxnId="{88AC3D03-ACF2-4C47-8326-0E2CEB33BC32}">
      <dgm:prSet/>
      <dgm:spPr/>
      <dgm:t>
        <a:bodyPr/>
        <a:lstStyle/>
        <a:p>
          <a:endParaRPr lang="ru-RU"/>
        </a:p>
      </dgm:t>
    </dgm:pt>
    <dgm:pt modelId="{B0EDFB47-353D-4026-91A4-579BCF341FFA}" type="sibTrans" cxnId="{88AC3D03-ACF2-4C47-8326-0E2CEB33BC32}">
      <dgm:prSet/>
      <dgm:spPr>
        <a:xfrm>
          <a:off x="2100027" y="301902"/>
          <a:ext cx="4731307" cy="4731307"/>
        </a:xfrm>
        <a:custGeom>
          <a:avLst/>
          <a:gdLst/>
          <a:ahLst/>
          <a:cxnLst/>
          <a:rect l="0" t="0" r="0" b="0"/>
          <a:pathLst>
            <a:path>
              <a:moveTo>
                <a:pt x="4225597" y="1524466"/>
              </a:moveTo>
              <a:arcTo wR="2160695" hR="2160695" stAng="20572507" swAng="1073226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E123CF1-2AB4-4282-B669-54C1784144EF}">
      <dgm:prSet phldrT="[Текст]" custT="1"/>
      <dgm:spPr>
        <a:xfrm>
          <a:off x="5749739" y="2705817"/>
          <a:ext cx="2117595" cy="829603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школа молодого учителя (3)</a:t>
          </a:r>
          <a:endParaRPr lang="ru-RU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C5AFEA3-8CDB-4E2A-97A8-E9089BD34BBB}" type="parTrans" cxnId="{908831FC-86C5-4A1E-835E-8E56428FAFFE}">
      <dgm:prSet/>
      <dgm:spPr/>
      <dgm:t>
        <a:bodyPr/>
        <a:lstStyle/>
        <a:p>
          <a:endParaRPr lang="ru-RU"/>
        </a:p>
      </dgm:t>
    </dgm:pt>
    <dgm:pt modelId="{A16AB136-AE9A-4589-AE24-48CB433777A3}" type="sibTrans" cxnId="{908831FC-86C5-4A1E-835E-8E56428FAFFE}">
      <dgm:prSet/>
      <dgm:spPr>
        <a:xfrm>
          <a:off x="2189753" y="199533"/>
          <a:ext cx="4731307" cy="4731307"/>
        </a:xfrm>
        <a:custGeom>
          <a:avLst/>
          <a:gdLst/>
          <a:ahLst/>
          <a:cxnLst/>
          <a:rect l="0" t="0" r="0" b="0"/>
          <a:pathLst>
            <a:path>
              <a:moveTo>
                <a:pt x="4129238" y="3051450"/>
              </a:moveTo>
              <a:arcTo wR="2160695" hR="2160695" stAng="1460789" swAng="1043754"/>
            </a:path>
          </a:pathLst>
        </a:custGeo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A460433-69C7-47BB-AD56-B944B08C4FA1}">
      <dgm:prSet phldrT="[Текст]" custT="1"/>
      <dgm:spPr>
        <a:xfrm>
          <a:off x="1997302" y="4226708"/>
          <a:ext cx="2191073" cy="829603"/>
        </a:xfrm>
        <a:prstGeom prst="round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семинары-практикумы (3)</a:t>
          </a:r>
          <a:endParaRPr lang="ru-RU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0291242-86B8-485C-AB48-3B0174AF7B4E}" type="parTrans" cxnId="{46BE9807-B18B-4579-B94B-D8EFB324F031}">
      <dgm:prSet/>
      <dgm:spPr/>
      <dgm:t>
        <a:bodyPr/>
        <a:lstStyle/>
        <a:p>
          <a:endParaRPr lang="ru-RU"/>
        </a:p>
      </dgm:t>
    </dgm:pt>
    <dgm:pt modelId="{BBC728BC-AAD1-48A9-95A5-531C1E123028}" type="sibTrans" cxnId="{46BE9807-B18B-4579-B94B-D8EFB324F031}">
      <dgm:prSet/>
      <dgm:spPr>
        <a:xfrm>
          <a:off x="1931908" y="171005"/>
          <a:ext cx="4731307" cy="4731307"/>
        </a:xfrm>
        <a:custGeom>
          <a:avLst/>
          <a:gdLst/>
          <a:ahLst/>
          <a:cxnLst/>
          <a:rect l="0" t="0" r="0" b="0"/>
          <a:pathLst>
            <a:path>
              <a:moveTo>
                <a:pt x="643647" y="3699256"/>
              </a:moveTo>
              <a:arcTo wR="2160695" hR="2160695" stAng="8075797" swAng="1215916"/>
            </a:path>
          </a:pathLst>
        </a:custGeom>
        <a:noFill/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01645BD-E400-4F32-BFD0-5D5AECB9CB67}">
      <dgm:prSet phldrT="[Текст]" custT="1"/>
      <dgm:spPr>
        <a:xfrm>
          <a:off x="930105" y="2705816"/>
          <a:ext cx="2247550" cy="829603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мастер-классы (1)</a:t>
          </a:r>
          <a:endParaRPr lang="ru-RU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9FB5C9-E803-47F9-8670-74E17218CCA2}" type="parTrans" cxnId="{A843EAF8-B50F-4320-A38B-2BC426A2ECBB}">
      <dgm:prSet/>
      <dgm:spPr/>
      <dgm:t>
        <a:bodyPr/>
        <a:lstStyle/>
        <a:p>
          <a:endParaRPr lang="ru-RU"/>
        </a:p>
      </dgm:t>
    </dgm:pt>
    <dgm:pt modelId="{00FB633D-901C-4BAB-BF9B-388243385C1C}" type="sibTrans" cxnId="{A843EAF8-B50F-4320-A38B-2BC426A2ECBB}">
      <dgm:prSet/>
      <dgm:spPr>
        <a:xfrm>
          <a:off x="2030004" y="287695"/>
          <a:ext cx="4731307" cy="4731307"/>
        </a:xfrm>
        <a:custGeom>
          <a:avLst/>
          <a:gdLst/>
          <a:ahLst/>
          <a:cxnLst/>
          <a:rect l="0" t="0" r="0" b="0"/>
          <a:pathLst>
            <a:path>
              <a:moveTo>
                <a:pt x="387" y="2201610"/>
              </a:moveTo>
              <a:arcTo wR="2160695" hR="2160695" stAng="10734899" swAng="1194123"/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CBC1749-4E19-4983-A599-5F797ECA06BE}">
      <dgm:prSet phldrT="[Текст]" custT="1"/>
      <dgm:spPr>
        <a:xfrm>
          <a:off x="1265165" y="1054080"/>
          <a:ext cx="2219101" cy="829603"/>
        </a:xfrm>
        <a:prstGeom prst="roundRect">
          <a:avLst/>
        </a:prstGeom>
        <a:gradFill rotWithShape="0">
          <a:gsLst>
            <a:gs pos="0">
              <a:srgbClr val="9BBB59">
                <a:lumMod val="5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групповые и индивидуальные консультации</a:t>
          </a:r>
          <a:endParaRPr lang="ru-RU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E0D182-7A83-4AEE-BEC7-104F8E226D54}" type="parTrans" cxnId="{15401901-B209-4C88-A28D-E11904A4FAD5}">
      <dgm:prSet/>
      <dgm:spPr/>
      <dgm:t>
        <a:bodyPr/>
        <a:lstStyle/>
        <a:p>
          <a:endParaRPr lang="ru-RU"/>
        </a:p>
      </dgm:t>
    </dgm:pt>
    <dgm:pt modelId="{9117496D-357A-4115-9870-0B3D9119E048}" type="sibTrans" cxnId="{15401901-B209-4C88-A28D-E11904A4FAD5}">
      <dgm:prSet/>
      <dgm:spPr>
        <a:xfrm>
          <a:off x="1914304" y="464025"/>
          <a:ext cx="4731307" cy="4731307"/>
        </a:xfrm>
        <a:custGeom>
          <a:avLst/>
          <a:gdLst/>
          <a:ahLst/>
          <a:cxnLst/>
          <a:rect l="0" t="0" r="0" b="0"/>
          <a:pathLst>
            <a:path>
              <a:moveTo>
                <a:pt x="734644" y="537431"/>
              </a:moveTo>
              <a:arcTo wR="2160695" hR="2160695" stAng="13722026" swAng="1085826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1066D82-BBF3-4D36-810F-8387E2AD0D7C}">
      <dgm:prSet phldrT="[Текст]" custT="1"/>
      <dgm:spPr>
        <a:xfrm>
          <a:off x="4925876" y="4145349"/>
          <a:ext cx="2030742" cy="829603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Экспертиза профессиональной деятельности учителей (5)</a:t>
          </a:r>
          <a:endParaRPr lang="ru-RU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686B013-D153-4D4C-83E3-E7ADAA422D63}" type="sibTrans" cxnId="{8FEAAB42-E99C-4862-8E0F-B07E92FA0341}">
      <dgm:prSet/>
      <dgm:spPr>
        <a:xfrm>
          <a:off x="2220816" y="342093"/>
          <a:ext cx="4731307" cy="4731307"/>
        </a:xfrm>
        <a:custGeom>
          <a:avLst/>
          <a:gdLst/>
          <a:ahLst/>
          <a:cxnLst/>
          <a:rect l="0" t="0" r="0" b="0"/>
          <a:pathLst>
            <a:path>
              <a:moveTo>
                <a:pt x="2771155" y="4233361"/>
              </a:moveTo>
              <a:arcTo wR="2160695" hR="2160695" stAng="4415326" swAng="1552589"/>
            </a:path>
          </a:pathLst>
        </a:custGeom>
        <a:noFill/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2B3CBE1-83ED-43BC-B979-2C2B2D7EE0EE}" type="parTrans" cxnId="{8FEAAB42-E99C-4862-8E0F-B07E92FA0341}">
      <dgm:prSet/>
      <dgm:spPr/>
      <dgm:t>
        <a:bodyPr/>
        <a:lstStyle/>
        <a:p>
          <a:endParaRPr lang="ru-RU"/>
        </a:p>
      </dgm:t>
    </dgm:pt>
    <dgm:pt modelId="{D5F55458-3D54-4676-B770-91B5A4B5CD48}" type="pres">
      <dgm:prSet presAssocID="{4E6EDC6E-8CB1-413C-A178-A6DFFA54BB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C80F5-11F4-41F9-812E-5B78C6BECC6C}" type="pres">
      <dgm:prSet presAssocID="{9B90B219-C6A5-40EE-B1AA-B0B8E8B5712C}" presName="node" presStyleLbl="node1" presStyleIdx="0" presStyleCnt="7" custScaleX="156880" custScaleY="153276" custRadScaleRad="95733" custRadScaleInc="174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9EF5BA3-DF81-4D39-B545-9655F6BEE8CE}" type="pres">
      <dgm:prSet presAssocID="{9B90B219-C6A5-40EE-B1AA-B0B8E8B5712C}" presName="spNode" presStyleCnt="0"/>
      <dgm:spPr/>
      <dgm:t>
        <a:bodyPr/>
        <a:lstStyle/>
        <a:p>
          <a:endParaRPr lang="ru-RU"/>
        </a:p>
      </dgm:t>
    </dgm:pt>
    <dgm:pt modelId="{AE3B61DA-CB51-4CA9-8D89-03C3D1801D3A}" type="pres">
      <dgm:prSet presAssocID="{AAD892C2-9D49-4CCB-B2F6-F7EEF95EB40B}" presName="sibTrans" presStyleLbl="sibTrans1D1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2833373" y="107378"/>
              </a:moveTo>
              <a:arcTo wR="2160695" hR="2160695" stAng="17288344" swAng="1467103"/>
            </a:path>
          </a:pathLst>
        </a:custGeom>
      </dgm:spPr>
      <dgm:t>
        <a:bodyPr/>
        <a:lstStyle/>
        <a:p>
          <a:endParaRPr lang="ru-RU"/>
        </a:p>
      </dgm:t>
    </dgm:pt>
    <dgm:pt modelId="{4402EB12-C057-4C7C-BD5D-50DAC123BD88}" type="pres">
      <dgm:prSet presAssocID="{F9C313F8-646C-408A-A570-F924E69C5B9B}" presName="node" presStyleLbl="node1" presStyleIdx="1" presStyleCnt="7" custScaleX="175679" custScaleY="168685" custRadScaleRad="100690" custRadScaleInc="369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6AE7E44-3236-4A5D-ACE5-54E75B0AC0E8}" type="pres">
      <dgm:prSet presAssocID="{F9C313F8-646C-408A-A570-F924E69C5B9B}" presName="spNode" presStyleCnt="0"/>
      <dgm:spPr/>
      <dgm:t>
        <a:bodyPr/>
        <a:lstStyle/>
        <a:p>
          <a:endParaRPr lang="ru-RU"/>
        </a:p>
      </dgm:t>
    </dgm:pt>
    <dgm:pt modelId="{15BA1EE6-EC34-47DD-B082-A2FE36CD5B18}" type="pres">
      <dgm:prSet presAssocID="{B0EDFB47-353D-4026-91A4-579BCF341FFA}" presName="sibTrans" presStyleLbl="sibTrans1D1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4225597" y="1524466"/>
              </a:moveTo>
              <a:arcTo wR="2160695" hR="2160695" stAng="20572507" swAng="1073226"/>
            </a:path>
          </a:pathLst>
        </a:custGeom>
      </dgm:spPr>
      <dgm:t>
        <a:bodyPr/>
        <a:lstStyle/>
        <a:p>
          <a:endParaRPr lang="ru-RU"/>
        </a:p>
      </dgm:t>
    </dgm:pt>
    <dgm:pt modelId="{6C934C13-AEF9-459C-82BF-BEF895C0B1B3}" type="pres">
      <dgm:prSet presAssocID="{CE123CF1-2AB4-4282-B669-54C1784144EF}" presName="node" presStyleLbl="node1" presStyleIdx="2" presStyleCnt="7" custScaleX="165915" custScaleY="190570" custRadScaleRad="103279" custRadScaleInc="-284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6430B84-26AB-4210-B40F-FF8A9F12102D}" type="pres">
      <dgm:prSet presAssocID="{CE123CF1-2AB4-4282-B669-54C1784144EF}" presName="spNode" presStyleCnt="0"/>
      <dgm:spPr/>
      <dgm:t>
        <a:bodyPr/>
        <a:lstStyle/>
        <a:p>
          <a:endParaRPr lang="ru-RU"/>
        </a:p>
      </dgm:t>
    </dgm:pt>
    <dgm:pt modelId="{30DA2CC1-C02E-4507-9B3D-45C548C2EB02}" type="pres">
      <dgm:prSet presAssocID="{A16AB136-AE9A-4589-AE24-48CB433777A3}" presName="sibTrans" presStyleLbl="sibTrans1D1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4129238" y="3051450"/>
              </a:moveTo>
              <a:arcTo wR="2160695" hR="2160695" stAng="1460789" swAng="1043754"/>
            </a:path>
          </a:pathLst>
        </a:custGeom>
      </dgm:spPr>
      <dgm:t>
        <a:bodyPr/>
        <a:lstStyle/>
        <a:p>
          <a:endParaRPr lang="ru-RU"/>
        </a:p>
      </dgm:t>
    </dgm:pt>
    <dgm:pt modelId="{3C151FFE-9A07-43B5-82A3-DE3DE5DECDCD}" type="pres">
      <dgm:prSet presAssocID="{F1066D82-BBF3-4D36-810F-8387E2AD0D7C}" presName="node" presStyleLbl="node1" presStyleIdx="3" presStyleCnt="7" custScaleX="220133" custScaleY="172760" custRadScaleRad="105513" custRadScaleInc="-994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3942758-5374-4BD5-9AA6-F4D71E38EF15}" type="pres">
      <dgm:prSet presAssocID="{F1066D82-BBF3-4D36-810F-8387E2AD0D7C}" presName="spNode" presStyleCnt="0"/>
      <dgm:spPr/>
      <dgm:t>
        <a:bodyPr/>
        <a:lstStyle/>
        <a:p>
          <a:endParaRPr lang="ru-RU"/>
        </a:p>
      </dgm:t>
    </dgm:pt>
    <dgm:pt modelId="{2F3D636A-7E11-43A5-87A8-C74BA4F708C1}" type="pres">
      <dgm:prSet presAssocID="{D686B013-D153-4D4C-83E3-E7ADAA422D63}" presName="sibTrans" presStyleLbl="sibTrans1D1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2771155" y="4233361"/>
              </a:moveTo>
              <a:arcTo wR="2160695" hR="2160695" stAng="4415326" swAng="1552589"/>
            </a:path>
          </a:pathLst>
        </a:custGeom>
      </dgm:spPr>
      <dgm:t>
        <a:bodyPr/>
        <a:lstStyle/>
        <a:p>
          <a:endParaRPr lang="ru-RU"/>
        </a:p>
      </dgm:t>
    </dgm:pt>
    <dgm:pt modelId="{E4C73FA7-29E0-4676-9AC2-D2D07AEBCEA1}" type="pres">
      <dgm:prSet presAssocID="{6A460433-69C7-47BB-AD56-B944B08C4FA1}" presName="node" presStyleLbl="node1" presStyleIdx="4" presStyleCnt="7" custScaleX="219813" custScaleY="163498" custRadScaleRad="95835" custRadScaleInc="534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28545E3-B3F8-422D-8C9C-75DDF60A07A9}" type="pres">
      <dgm:prSet presAssocID="{6A460433-69C7-47BB-AD56-B944B08C4FA1}" presName="spNode" presStyleCnt="0"/>
      <dgm:spPr/>
      <dgm:t>
        <a:bodyPr/>
        <a:lstStyle/>
        <a:p>
          <a:endParaRPr lang="ru-RU"/>
        </a:p>
      </dgm:t>
    </dgm:pt>
    <dgm:pt modelId="{39ECB741-BEB6-42FC-BA4D-61D7B565D975}" type="pres">
      <dgm:prSet presAssocID="{BBC728BC-AAD1-48A9-95A5-531C1E123028}" presName="sibTrans" presStyleLbl="sibTrans1D1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643647" y="3699256"/>
              </a:moveTo>
              <a:arcTo wR="2160695" hR="2160695" stAng="8075797" swAng="1215916"/>
            </a:path>
          </a:pathLst>
        </a:custGeom>
      </dgm:spPr>
      <dgm:t>
        <a:bodyPr/>
        <a:lstStyle/>
        <a:p>
          <a:endParaRPr lang="ru-RU"/>
        </a:p>
      </dgm:t>
    </dgm:pt>
    <dgm:pt modelId="{43C58483-930F-4084-83F9-EBF25704CC56}" type="pres">
      <dgm:prSet presAssocID="{701645BD-E400-4F32-BFD0-5D5AECB9CB67}" presName="node" presStyleLbl="node1" presStyleIdx="5" presStyleCnt="7" custScaleX="176097" custScaleY="190570" custRadScaleRad="99744" custRadScaleInc="267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99E2693-A8DB-4CA1-A415-57BC4689E88B}" type="pres">
      <dgm:prSet presAssocID="{701645BD-E400-4F32-BFD0-5D5AECB9CB67}" presName="spNode" presStyleCnt="0"/>
      <dgm:spPr/>
      <dgm:t>
        <a:bodyPr/>
        <a:lstStyle/>
        <a:p>
          <a:endParaRPr lang="ru-RU"/>
        </a:p>
      </dgm:t>
    </dgm:pt>
    <dgm:pt modelId="{DF40606F-0EF9-4103-9F96-DA3513FD33B1}" type="pres">
      <dgm:prSet presAssocID="{00FB633D-901C-4BAB-BF9B-388243385C1C}" presName="sibTrans" presStyleLbl="sibTrans1D1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387" y="2201610"/>
              </a:moveTo>
              <a:arcTo wR="2160695" hR="2160695" stAng="10734899" swAng="1194123"/>
            </a:path>
          </a:pathLst>
        </a:custGeom>
      </dgm:spPr>
      <dgm:t>
        <a:bodyPr/>
        <a:lstStyle/>
        <a:p>
          <a:endParaRPr lang="ru-RU"/>
        </a:p>
      </dgm:t>
    </dgm:pt>
    <dgm:pt modelId="{DBA6994E-1183-4D70-B395-0696BE31CF60}" type="pres">
      <dgm:prSet presAssocID="{ACBC1749-4E19-4983-A599-5F797ECA06BE}" presName="node" presStyleLbl="node1" presStyleIdx="6" presStyleCnt="7" custScaleX="173868" custScaleY="177214" custRadScaleRad="96228" custRadScaleInc="-196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27F0AD6-1BC4-4885-BFB3-0433893D8200}" type="pres">
      <dgm:prSet presAssocID="{ACBC1749-4E19-4983-A599-5F797ECA06BE}" presName="spNode" presStyleCnt="0"/>
      <dgm:spPr/>
      <dgm:t>
        <a:bodyPr/>
        <a:lstStyle/>
        <a:p>
          <a:endParaRPr lang="ru-RU"/>
        </a:p>
      </dgm:t>
    </dgm:pt>
    <dgm:pt modelId="{43AC992A-4999-449B-B0B1-4790DBCDE0F1}" type="pres">
      <dgm:prSet presAssocID="{9117496D-357A-4115-9870-0B3D9119E048}" presName="sibTrans" presStyleLbl="sibTrans1D1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734644" y="537431"/>
              </a:moveTo>
              <a:arcTo wR="2160695" hR="2160695" stAng="13722026" swAng="1085826"/>
            </a:path>
          </a:pathLst>
        </a:custGeom>
      </dgm:spPr>
      <dgm:t>
        <a:bodyPr/>
        <a:lstStyle/>
        <a:p>
          <a:endParaRPr lang="ru-RU"/>
        </a:p>
      </dgm:t>
    </dgm:pt>
  </dgm:ptLst>
  <dgm:cxnLst>
    <dgm:cxn modelId="{98A2A8AD-41BB-4C04-A3F4-5347EAAF0D1D}" type="presOf" srcId="{A16AB136-AE9A-4589-AE24-48CB433777A3}" destId="{30DA2CC1-C02E-4507-9B3D-45C548C2EB02}" srcOrd="0" destOrd="0" presId="urn:microsoft.com/office/officeart/2005/8/layout/cycle6"/>
    <dgm:cxn modelId="{C2A36DAD-3672-4733-87E5-925E08C7DF92}" type="presOf" srcId="{F1066D82-BBF3-4D36-810F-8387E2AD0D7C}" destId="{3C151FFE-9A07-43B5-82A3-DE3DE5DECDCD}" srcOrd="0" destOrd="0" presId="urn:microsoft.com/office/officeart/2005/8/layout/cycle6"/>
    <dgm:cxn modelId="{D6CD07B1-DEB8-4A97-B8A6-7F38817D06D5}" type="presOf" srcId="{9B90B219-C6A5-40EE-B1AA-B0B8E8B5712C}" destId="{B87C80F5-11F4-41F9-812E-5B78C6BECC6C}" srcOrd="0" destOrd="0" presId="urn:microsoft.com/office/officeart/2005/8/layout/cycle6"/>
    <dgm:cxn modelId="{BF8396BF-609D-4DEA-9526-25F01159F0A4}" type="presOf" srcId="{4E6EDC6E-8CB1-413C-A178-A6DFFA54BBBD}" destId="{D5F55458-3D54-4676-B770-91B5A4B5CD48}" srcOrd="0" destOrd="0" presId="urn:microsoft.com/office/officeart/2005/8/layout/cycle6"/>
    <dgm:cxn modelId="{1F7F0AC5-D77C-4A91-B80E-988F15C50610}" type="presOf" srcId="{ACBC1749-4E19-4983-A599-5F797ECA06BE}" destId="{DBA6994E-1183-4D70-B395-0696BE31CF60}" srcOrd="0" destOrd="0" presId="urn:microsoft.com/office/officeart/2005/8/layout/cycle6"/>
    <dgm:cxn modelId="{A728429B-04C0-4B9B-8E17-B275F1204669}" type="presOf" srcId="{AAD892C2-9D49-4CCB-B2F6-F7EEF95EB40B}" destId="{AE3B61DA-CB51-4CA9-8D89-03C3D1801D3A}" srcOrd="0" destOrd="0" presId="urn:microsoft.com/office/officeart/2005/8/layout/cycle6"/>
    <dgm:cxn modelId="{A24263D1-68A7-4E30-B7B8-F4916E9A18FE}" type="presOf" srcId="{F9C313F8-646C-408A-A570-F924E69C5B9B}" destId="{4402EB12-C057-4C7C-BD5D-50DAC123BD88}" srcOrd="0" destOrd="0" presId="urn:microsoft.com/office/officeart/2005/8/layout/cycle6"/>
    <dgm:cxn modelId="{A49495A9-9F71-4B2E-A594-B050CBFD6AEA}" type="presOf" srcId="{00FB633D-901C-4BAB-BF9B-388243385C1C}" destId="{DF40606F-0EF9-4103-9F96-DA3513FD33B1}" srcOrd="0" destOrd="0" presId="urn:microsoft.com/office/officeart/2005/8/layout/cycle6"/>
    <dgm:cxn modelId="{908831FC-86C5-4A1E-835E-8E56428FAFFE}" srcId="{4E6EDC6E-8CB1-413C-A178-A6DFFA54BBBD}" destId="{CE123CF1-2AB4-4282-B669-54C1784144EF}" srcOrd="2" destOrd="0" parTransId="{CC5AFEA3-8CDB-4E2A-97A8-E9089BD34BBB}" sibTransId="{A16AB136-AE9A-4589-AE24-48CB433777A3}"/>
    <dgm:cxn modelId="{B8D33A26-BAC3-4018-94FE-DDA0DBDBC7AE}" type="presOf" srcId="{B0EDFB47-353D-4026-91A4-579BCF341FFA}" destId="{15BA1EE6-EC34-47DD-B082-A2FE36CD5B18}" srcOrd="0" destOrd="0" presId="urn:microsoft.com/office/officeart/2005/8/layout/cycle6"/>
    <dgm:cxn modelId="{81F42D81-EFBC-4A7B-AA26-BAEA2D982B84}" type="presOf" srcId="{CE123CF1-2AB4-4282-B669-54C1784144EF}" destId="{6C934C13-AEF9-459C-82BF-BEF895C0B1B3}" srcOrd="0" destOrd="0" presId="urn:microsoft.com/office/officeart/2005/8/layout/cycle6"/>
    <dgm:cxn modelId="{F8C2ABC9-9E97-44A8-B2BC-A30795783CB6}" type="presOf" srcId="{D686B013-D153-4D4C-83E3-E7ADAA422D63}" destId="{2F3D636A-7E11-43A5-87A8-C74BA4F708C1}" srcOrd="0" destOrd="0" presId="urn:microsoft.com/office/officeart/2005/8/layout/cycle6"/>
    <dgm:cxn modelId="{1A2119F3-773A-4E24-9FBB-37631FAE4308}" type="presOf" srcId="{6A460433-69C7-47BB-AD56-B944B08C4FA1}" destId="{E4C73FA7-29E0-4676-9AC2-D2D07AEBCEA1}" srcOrd="0" destOrd="0" presId="urn:microsoft.com/office/officeart/2005/8/layout/cycle6"/>
    <dgm:cxn modelId="{46BE9807-B18B-4579-B94B-D8EFB324F031}" srcId="{4E6EDC6E-8CB1-413C-A178-A6DFFA54BBBD}" destId="{6A460433-69C7-47BB-AD56-B944B08C4FA1}" srcOrd="4" destOrd="0" parTransId="{80291242-86B8-485C-AB48-3B0174AF7B4E}" sibTransId="{BBC728BC-AAD1-48A9-95A5-531C1E123028}"/>
    <dgm:cxn modelId="{8FEAAB42-E99C-4862-8E0F-B07E92FA0341}" srcId="{4E6EDC6E-8CB1-413C-A178-A6DFFA54BBBD}" destId="{F1066D82-BBF3-4D36-810F-8387E2AD0D7C}" srcOrd="3" destOrd="0" parTransId="{C2B3CBE1-83ED-43BC-B979-2C2B2D7EE0EE}" sibTransId="{D686B013-D153-4D4C-83E3-E7ADAA422D63}"/>
    <dgm:cxn modelId="{DAAF9806-AEB8-457F-AF01-A10E221D01E3}" type="presOf" srcId="{BBC728BC-AAD1-48A9-95A5-531C1E123028}" destId="{39ECB741-BEB6-42FC-BA4D-61D7B565D975}" srcOrd="0" destOrd="0" presId="urn:microsoft.com/office/officeart/2005/8/layout/cycle6"/>
    <dgm:cxn modelId="{A843EAF8-B50F-4320-A38B-2BC426A2ECBB}" srcId="{4E6EDC6E-8CB1-413C-A178-A6DFFA54BBBD}" destId="{701645BD-E400-4F32-BFD0-5D5AECB9CB67}" srcOrd="5" destOrd="0" parTransId="{539FB5C9-E803-47F9-8670-74E17218CCA2}" sibTransId="{00FB633D-901C-4BAB-BF9B-388243385C1C}"/>
    <dgm:cxn modelId="{15401901-B209-4C88-A28D-E11904A4FAD5}" srcId="{4E6EDC6E-8CB1-413C-A178-A6DFFA54BBBD}" destId="{ACBC1749-4E19-4983-A599-5F797ECA06BE}" srcOrd="6" destOrd="0" parTransId="{19E0D182-7A83-4AEE-BEC7-104F8E226D54}" sibTransId="{9117496D-357A-4115-9870-0B3D9119E048}"/>
    <dgm:cxn modelId="{CFA700D2-915C-4F87-BC75-F20CE8E71519}" type="presOf" srcId="{9117496D-357A-4115-9870-0B3D9119E048}" destId="{43AC992A-4999-449B-B0B1-4790DBCDE0F1}" srcOrd="0" destOrd="0" presId="urn:microsoft.com/office/officeart/2005/8/layout/cycle6"/>
    <dgm:cxn modelId="{88AC3D03-ACF2-4C47-8326-0E2CEB33BC32}" srcId="{4E6EDC6E-8CB1-413C-A178-A6DFFA54BBBD}" destId="{F9C313F8-646C-408A-A570-F924E69C5B9B}" srcOrd="1" destOrd="0" parTransId="{36B91527-5B4B-4CBA-9C44-4330E6E6B466}" sibTransId="{B0EDFB47-353D-4026-91A4-579BCF341FFA}"/>
    <dgm:cxn modelId="{14F53EF8-93F9-418E-9501-6F8F5C9B8978}" srcId="{4E6EDC6E-8CB1-413C-A178-A6DFFA54BBBD}" destId="{9B90B219-C6A5-40EE-B1AA-B0B8E8B5712C}" srcOrd="0" destOrd="0" parTransId="{1EA57613-6FF7-49FA-A86C-D90E83344385}" sibTransId="{AAD892C2-9D49-4CCB-B2F6-F7EEF95EB40B}"/>
    <dgm:cxn modelId="{34FC405E-9B34-4CDD-B4CE-CA6B0C5A53D5}" type="presOf" srcId="{701645BD-E400-4F32-BFD0-5D5AECB9CB67}" destId="{43C58483-930F-4084-83F9-EBF25704CC56}" srcOrd="0" destOrd="0" presId="urn:microsoft.com/office/officeart/2005/8/layout/cycle6"/>
    <dgm:cxn modelId="{DFC0D58E-C1DA-4C68-9345-5F14F5AADAF9}" type="presParOf" srcId="{D5F55458-3D54-4676-B770-91B5A4B5CD48}" destId="{B87C80F5-11F4-41F9-812E-5B78C6BECC6C}" srcOrd="0" destOrd="0" presId="urn:microsoft.com/office/officeart/2005/8/layout/cycle6"/>
    <dgm:cxn modelId="{EBE5613E-7465-4511-B254-DAA216AF9F82}" type="presParOf" srcId="{D5F55458-3D54-4676-B770-91B5A4B5CD48}" destId="{C9EF5BA3-DF81-4D39-B545-9655F6BEE8CE}" srcOrd="1" destOrd="0" presId="urn:microsoft.com/office/officeart/2005/8/layout/cycle6"/>
    <dgm:cxn modelId="{C21AAAC6-1981-432E-9BAF-E668D4D7A4FB}" type="presParOf" srcId="{D5F55458-3D54-4676-B770-91B5A4B5CD48}" destId="{AE3B61DA-CB51-4CA9-8D89-03C3D1801D3A}" srcOrd="2" destOrd="0" presId="urn:microsoft.com/office/officeart/2005/8/layout/cycle6"/>
    <dgm:cxn modelId="{CE32D047-7746-400C-9710-0F403BECE4ED}" type="presParOf" srcId="{D5F55458-3D54-4676-B770-91B5A4B5CD48}" destId="{4402EB12-C057-4C7C-BD5D-50DAC123BD88}" srcOrd="3" destOrd="0" presId="urn:microsoft.com/office/officeart/2005/8/layout/cycle6"/>
    <dgm:cxn modelId="{12907694-6464-49E7-9843-E38E598EC6B3}" type="presParOf" srcId="{D5F55458-3D54-4676-B770-91B5A4B5CD48}" destId="{46AE7E44-3236-4A5D-ACE5-54E75B0AC0E8}" srcOrd="4" destOrd="0" presId="urn:microsoft.com/office/officeart/2005/8/layout/cycle6"/>
    <dgm:cxn modelId="{25CB379C-A3DE-47A5-98FA-D2BB6F02BB3C}" type="presParOf" srcId="{D5F55458-3D54-4676-B770-91B5A4B5CD48}" destId="{15BA1EE6-EC34-47DD-B082-A2FE36CD5B18}" srcOrd="5" destOrd="0" presId="urn:microsoft.com/office/officeart/2005/8/layout/cycle6"/>
    <dgm:cxn modelId="{7F4AF2CA-ABEC-4D77-82AB-BB87070134BC}" type="presParOf" srcId="{D5F55458-3D54-4676-B770-91B5A4B5CD48}" destId="{6C934C13-AEF9-459C-82BF-BEF895C0B1B3}" srcOrd="6" destOrd="0" presId="urn:microsoft.com/office/officeart/2005/8/layout/cycle6"/>
    <dgm:cxn modelId="{AFA655CD-F696-4FEE-BACD-84C29B10070A}" type="presParOf" srcId="{D5F55458-3D54-4676-B770-91B5A4B5CD48}" destId="{A6430B84-26AB-4210-B40F-FF8A9F12102D}" srcOrd="7" destOrd="0" presId="urn:microsoft.com/office/officeart/2005/8/layout/cycle6"/>
    <dgm:cxn modelId="{70B8A27F-289F-4C24-8B4D-06CB69F665B2}" type="presParOf" srcId="{D5F55458-3D54-4676-B770-91B5A4B5CD48}" destId="{30DA2CC1-C02E-4507-9B3D-45C548C2EB02}" srcOrd="8" destOrd="0" presId="urn:microsoft.com/office/officeart/2005/8/layout/cycle6"/>
    <dgm:cxn modelId="{5D76DA06-76BF-461C-AA63-0635F8D79AA8}" type="presParOf" srcId="{D5F55458-3D54-4676-B770-91B5A4B5CD48}" destId="{3C151FFE-9A07-43B5-82A3-DE3DE5DECDCD}" srcOrd="9" destOrd="0" presId="urn:microsoft.com/office/officeart/2005/8/layout/cycle6"/>
    <dgm:cxn modelId="{394AF53A-FF83-43A2-B5FF-6CBBB9ACADEB}" type="presParOf" srcId="{D5F55458-3D54-4676-B770-91B5A4B5CD48}" destId="{23942758-5374-4BD5-9AA6-F4D71E38EF15}" srcOrd="10" destOrd="0" presId="urn:microsoft.com/office/officeart/2005/8/layout/cycle6"/>
    <dgm:cxn modelId="{980F16EF-7705-47C8-A176-9F8B2E51C288}" type="presParOf" srcId="{D5F55458-3D54-4676-B770-91B5A4B5CD48}" destId="{2F3D636A-7E11-43A5-87A8-C74BA4F708C1}" srcOrd="11" destOrd="0" presId="urn:microsoft.com/office/officeart/2005/8/layout/cycle6"/>
    <dgm:cxn modelId="{9D2B1ECA-120B-4242-9185-7CB2CAFDCF36}" type="presParOf" srcId="{D5F55458-3D54-4676-B770-91B5A4B5CD48}" destId="{E4C73FA7-29E0-4676-9AC2-D2D07AEBCEA1}" srcOrd="12" destOrd="0" presId="urn:microsoft.com/office/officeart/2005/8/layout/cycle6"/>
    <dgm:cxn modelId="{B0917E49-69EC-4D11-8750-86B068C1AC9B}" type="presParOf" srcId="{D5F55458-3D54-4676-B770-91B5A4B5CD48}" destId="{D28545E3-B3F8-422D-8C9C-75DDF60A07A9}" srcOrd="13" destOrd="0" presId="urn:microsoft.com/office/officeart/2005/8/layout/cycle6"/>
    <dgm:cxn modelId="{DAA8890E-EF71-4108-BE0D-17CC70B405BE}" type="presParOf" srcId="{D5F55458-3D54-4676-B770-91B5A4B5CD48}" destId="{39ECB741-BEB6-42FC-BA4D-61D7B565D975}" srcOrd="14" destOrd="0" presId="urn:microsoft.com/office/officeart/2005/8/layout/cycle6"/>
    <dgm:cxn modelId="{2F5A42B5-FC2E-465C-A687-3462CF2D58CF}" type="presParOf" srcId="{D5F55458-3D54-4676-B770-91B5A4B5CD48}" destId="{43C58483-930F-4084-83F9-EBF25704CC56}" srcOrd="15" destOrd="0" presId="urn:microsoft.com/office/officeart/2005/8/layout/cycle6"/>
    <dgm:cxn modelId="{2902ABBB-FF7A-4B84-B6CF-148F69B1785D}" type="presParOf" srcId="{D5F55458-3D54-4676-B770-91B5A4B5CD48}" destId="{D99E2693-A8DB-4CA1-A415-57BC4689E88B}" srcOrd="16" destOrd="0" presId="urn:microsoft.com/office/officeart/2005/8/layout/cycle6"/>
    <dgm:cxn modelId="{5D84A9AD-67B9-40F8-AEB5-7AE305CDA20B}" type="presParOf" srcId="{D5F55458-3D54-4676-B770-91B5A4B5CD48}" destId="{DF40606F-0EF9-4103-9F96-DA3513FD33B1}" srcOrd="17" destOrd="0" presId="urn:microsoft.com/office/officeart/2005/8/layout/cycle6"/>
    <dgm:cxn modelId="{3BD62C32-F8A6-4757-9B97-DC15BE064EEF}" type="presParOf" srcId="{D5F55458-3D54-4676-B770-91B5A4B5CD48}" destId="{DBA6994E-1183-4D70-B395-0696BE31CF60}" srcOrd="18" destOrd="0" presId="urn:microsoft.com/office/officeart/2005/8/layout/cycle6"/>
    <dgm:cxn modelId="{AF071330-E3ED-4686-8A49-F666E51BBAF8}" type="presParOf" srcId="{D5F55458-3D54-4676-B770-91B5A4B5CD48}" destId="{C27F0AD6-1BC4-4885-BFB3-0433893D8200}" srcOrd="19" destOrd="0" presId="urn:microsoft.com/office/officeart/2005/8/layout/cycle6"/>
    <dgm:cxn modelId="{E6DDEFDB-AE07-4281-B690-BFB0B5DBF917}" type="presParOf" srcId="{D5F55458-3D54-4676-B770-91B5A4B5CD48}" destId="{43AC992A-4999-449B-B0B1-4790DBCDE0F1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C80F5-11F4-41F9-812E-5B78C6BECC6C}">
      <dsp:nvSpPr>
        <dsp:cNvPr id="0" name=""/>
        <dsp:cNvSpPr/>
      </dsp:nvSpPr>
      <dsp:spPr>
        <a:xfrm>
          <a:off x="2952329" y="-144018"/>
          <a:ext cx="1864382" cy="1184009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районное методическое объединение (3)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10128" y="-86219"/>
        <a:ext cx="1748784" cy="1068411"/>
      </dsp:txXfrm>
    </dsp:sp>
    <dsp:sp modelId="{AE3B61DA-CB51-4CA9-8D89-03C3D1801D3A}">
      <dsp:nvSpPr>
        <dsp:cNvPr id="0" name=""/>
        <dsp:cNvSpPr/>
      </dsp:nvSpPr>
      <dsp:spPr>
        <a:xfrm>
          <a:off x="2717354" y="717767"/>
          <a:ext cx="4409542" cy="4409542"/>
        </a:xfrm>
        <a:custGeom>
          <a:avLst/>
          <a:gdLst/>
          <a:ahLst/>
          <a:cxnLst/>
          <a:rect l="0" t="0" r="0" b="0"/>
          <a:pathLst>
            <a:path>
              <a:moveTo>
                <a:pt x="2833373" y="107378"/>
              </a:moveTo>
              <a:arcTo wR="2160695" hR="2160695" stAng="17288344" swAng="1467103"/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2EB12-C057-4C7C-BD5D-50DAC123BD88}">
      <dsp:nvSpPr>
        <dsp:cNvPr id="0" name=""/>
        <dsp:cNvSpPr/>
      </dsp:nvSpPr>
      <dsp:spPr>
        <a:xfrm>
          <a:off x="4608521" y="720077"/>
          <a:ext cx="2087792" cy="1303038"/>
        </a:xfrm>
        <a:prstGeom prst="roundRect">
          <a:avLst/>
        </a:prstGeom>
        <a:gradFill rotWithShape="0">
          <a:gsLst>
            <a:gs pos="0">
              <a:srgbClr val="9BBB59">
                <a:lumMod val="5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заседания творческой и экспертной группы</a:t>
          </a:r>
          <a:endParaRPr lang="ru-RU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72130" y="783686"/>
        <a:ext cx="1960574" cy="1175820"/>
      </dsp:txXfrm>
    </dsp:sp>
    <dsp:sp modelId="{15BA1EE6-EC34-47DD-B082-A2FE36CD5B18}">
      <dsp:nvSpPr>
        <dsp:cNvPr id="0" name=""/>
        <dsp:cNvSpPr/>
      </dsp:nvSpPr>
      <dsp:spPr>
        <a:xfrm>
          <a:off x="1990805" y="1179785"/>
          <a:ext cx="4409542" cy="4409542"/>
        </a:xfrm>
        <a:custGeom>
          <a:avLst/>
          <a:gdLst/>
          <a:ahLst/>
          <a:cxnLst/>
          <a:rect l="0" t="0" r="0" b="0"/>
          <a:pathLst>
            <a:path>
              <a:moveTo>
                <a:pt x="4225597" y="1524466"/>
              </a:moveTo>
              <a:arcTo wR="2160695" hR="2160695" stAng="20572507" swAng="1073226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34C13-AEF9-459C-82BF-BEF895C0B1B3}">
      <dsp:nvSpPr>
        <dsp:cNvPr id="0" name=""/>
        <dsp:cNvSpPr/>
      </dsp:nvSpPr>
      <dsp:spPr>
        <a:xfrm>
          <a:off x="5043805" y="2135892"/>
          <a:ext cx="1971755" cy="1472093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школа молодого учителя (3)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15667" y="2207754"/>
        <a:ext cx="1828031" cy="1328369"/>
      </dsp:txXfrm>
    </dsp:sp>
    <dsp:sp modelId="{30DA2CC1-C02E-4507-9B3D-45C548C2EB02}">
      <dsp:nvSpPr>
        <dsp:cNvPr id="0" name=""/>
        <dsp:cNvSpPr/>
      </dsp:nvSpPr>
      <dsp:spPr>
        <a:xfrm>
          <a:off x="4031749" y="3563133"/>
          <a:ext cx="4409542" cy="4409542"/>
        </a:xfrm>
        <a:custGeom>
          <a:avLst/>
          <a:gdLst/>
          <a:ahLst/>
          <a:cxnLst/>
          <a:rect l="0" t="0" r="0" b="0"/>
          <a:pathLst>
            <a:path>
              <a:moveTo>
                <a:pt x="4129238" y="3051450"/>
              </a:moveTo>
              <a:arcTo wR="2160695" hR="2160695" stAng="1460789" swAng="1043754"/>
            </a:path>
          </a:pathLst>
        </a:custGeo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51FFE-9A07-43B5-82A3-DE3DE5DECDCD}">
      <dsp:nvSpPr>
        <dsp:cNvPr id="0" name=""/>
        <dsp:cNvSpPr/>
      </dsp:nvSpPr>
      <dsp:spPr>
        <a:xfrm>
          <a:off x="4046261" y="3596339"/>
          <a:ext cx="2616089" cy="1334516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Экспертиза профессиональной деятельности учителей (5)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11407" y="3661485"/>
        <a:ext cx="2485797" cy="1204224"/>
      </dsp:txXfrm>
    </dsp:sp>
    <dsp:sp modelId="{2F3D636A-7E11-43A5-87A8-C74BA4F708C1}">
      <dsp:nvSpPr>
        <dsp:cNvPr id="0" name=""/>
        <dsp:cNvSpPr/>
      </dsp:nvSpPr>
      <dsp:spPr>
        <a:xfrm>
          <a:off x="3416570" y="1118690"/>
          <a:ext cx="4409542" cy="4409542"/>
        </a:xfrm>
        <a:custGeom>
          <a:avLst/>
          <a:gdLst/>
          <a:ahLst/>
          <a:cxnLst/>
          <a:rect l="0" t="0" r="0" b="0"/>
          <a:pathLst>
            <a:path>
              <a:moveTo>
                <a:pt x="2771155" y="4233361"/>
              </a:moveTo>
              <a:arcTo wR="2160695" hR="2160695" stAng="4415326" swAng="1552589"/>
            </a:path>
          </a:pathLst>
        </a:custGeom>
        <a:noFill/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73FA7-29E0-4676-9AC2-D2D07AEBCEA1}">
      <dsp:nvSpPr>
        <dsp:cNvPr id="0" name=""/>
        <dsp:cNvSpPr/>
      </dsp:nvSpPr>
      <dsp:spPr>
        <a:xfrm>
          <a:off x="1260536" y="3657912"/>
          <a:ext cx="2612286" cy="1262970"/>
        </a:xfrm>
        <a:prstGeom prst="round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семинары-практикумы (3)</a:t>
          </a:r>
          <a:endParaRPr lang="ru-RU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22189" y="3719565"/>
        <a:ext cx="2488980" cy="1139664"/>
      </dsp:txXfrm>
    </dsp:sp>
    <dsp:sp modelId="{39ECB741-BEB6-42FC-BA4D-61D7B565D975}">
      <dsp:nvSpPr>
        <dsp:cNvPr id="0" name=""/>
        <dsp:cNvSpPr/>
      </dsp:nvSpPr>
      <dsp:spPr>
        <a:xfrm>
          <a:off x="501960" y="-625574"/>
          <a:ext cx="4409542" cy="4409542"/>
        </a:xfrm>
        <a:custGeom>
          <a:avLst/>
          <a:gdLst/>
          <a:ahLst/>
          <a:cxnLst/>
          <a:rect l="0" t="0" r="0" b="0"/>
          <a:pathLst>
            <a:path>
              <a:moveTo>
                <a:pt x="643647" y="3699256"/>
              </a:moveTo>
              <a:arcTo wR="2160695" hR="2160695" stAng="8075797" swAng="1215916"/>
            </a:path>
          </a:pathLst>
        </a:custGeom>
        <a:noFill/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58483-930F-4084-83F9-EBF25704CC56}">
      <dsp:nvSpPr>
        <dsp:cNvPr id="0" name=""/>
        <dsp:cNvSpPr/>
      </dsp:nvSpPr>
      <dsp:spPr>
        <a:xfrm>
          <a:off x="551998" y="2135891"/>
          <a:ext cx="2092760" cy="1472093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мастер-классы (1)</a:t>
          </a:r>
          <a:endParaRPr lang="ru-RU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3860" y="2207753"/>
        <a:ext cx="1949036" cy="1328369"/>
      </dsp:txXfrm>
    </dsp:sp>
    <dsp:sp modelId="{DF40606F-0EF9-4103-9F96-DA3513FD33B1}">
      <dsp:nvSpPr>
        <dsp:cNvPr id="0" name=""/>
        <dsp:cNvSpPr/>
      </dsp:nvSpPr>
      <dsp:spPr>
        <a:xfrm>
          <a:off x="1104962" y="1342608"/>
          <a:ext cx="4409542" cy="4409542"/>
        </a:xfrm>
        <a:custGeom>
          <a:avLst/>
          <a:gdLst/>
          <a:ahLst/>
          <a:cxnLst/>
          <a:rect l="0" t="0" r="0" b="0"/>
          <a:pathLst>
            <a:path>
              <a:moveTo>
                <a:pt x="387" y="2201610"/>
              </a:moveTo>
              <a:arcTo wR="2160695" hR="2160695" stAng="10734899" swAng="1194123"/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6994E-1183-4D70-B395-0696BE31CF60}">
      <dsp:nvSpPr>
        <dsp:cNvPr id="0" name=""/>
        <dsp:cNvSpPr/>
      </dsp:nvSpPr>
      <dsp:spPr>
        <a:xfrm>
          <a:off x="1008104" y="648064"/>
          <a:ext cx="2066270" cy="1368922"/>
        </a:xfrm>
        <a:prstGeom prst="roundRect">
          <a:avLst/>
        </a:prstGeom>
        <a:gradFill rotWithShape="0">
          <a:gsLst>
            <a:gs pos="0">
              <a:srgbClr val="9BBB59">
                <a:lumMod val="5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групповые и индивидуальные консультации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74929" y="714889"/>
        <a:ext cx="1932620" cy="1235272"/>
      </dsp:txXfrm>
    </dsp:sp>
    <dsp:sp modelId="{43AC992A-4999-449B-B0B1-4790DBCDE0F1}">
      <dsp:nvSpPr>
        <dsp:cNvPr id="0" name=""/>
        <dsp:cNvSpPr/>
      </dsp:nvSpPr>
      <dsp:spPr>
        <a:xfrm>
          <a:off x="1406522" y="511129"/>
          <a:ext cx="4409542" cy="4409542"/>
        </a:xfrm>
        <a:custGeom>
          <a:avLst/>
          <a:gdLst/>
          <a:ahLst/>
          <a:cxnLst/>
          <a:rect l="0" t="0" r="0" b="0"/>
          <a:pathLst>
            <a:path>
              <a:moveTo>
                <a:pt x="734644" y="537431"/>
              </a:moveTo>
              <a:arcTo wR="2160695" hR="2160695" stAng="13722026" swAng="1085826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16.05.2025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16.05.2025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7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16.05.2025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14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16.05.2025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99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16.05.2025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16.05.2025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4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16.05.2025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0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16.05.2025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4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16.05.2025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16.05.2025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6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16.05.2025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16.05.2025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207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16.05.2025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212976"/>
            <a:ext cx="5712179" cy="1524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РМО учителей истории и обществознания</a:t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Симферопольского района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280920" cy="15121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Организованное окончание 2024-2025 </a:t>
            </a:r>
            <a:r>
              <a:rPr lang="ru-RU" sz="4400" dirty="0" err="1" smtClean="0"/>
              <a:t>уч.г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47715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965245" cy="12024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/>
              <a:t>Тематические проверки (ТП) и тематические выезды (ТВ)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241055"/>
            <a:ext cx="8424936" cy="44060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 рамках проведения мониторинга качества преподавания </a:t>
            </a:r>
            <a:r>
              <a:rPr lang="ru-RU" dirty="0" smtClean="0"/>
              <a:t>предметов </a:t>
            </a:r>
            <a:r>
              <a:rPr lang="ru-RU" dirty="0"/>
              <a:t>«История», «Обществознание» членами экспертной группы района были совершены выезды в 19 общеобразовательных организаций, посещены 20 уроков </a:t>
            </a:r>
            <a:r>
              <a:rPr lang="ru-RU" dirty="0" smtClean="0"/>
              <a:t>истории и обществознания, </a:t>
            </a:r>
            <a:r>
              <a:rPr lang="ru-RU" dirty="0"/>
              <a:t>из них – 13 в основной школе (5-9 классы), 7 уроков посещены в средней школе (10-11 классы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Анализ </a:t>
            </a:r>
            <a:r>
              <a:rPr lang="ru-RU" dirty="0"/>
              <a:t>образовательного процесса при посещении уроков выявил соответствие методики преподавания предмета опытными учителями требованиям ФГОС: использование системно-</a:t>
            </a:r>
            <a:r>
              <a:rPr lang="ru-RU" dirty="0" err="1"/>
              <a:t>деятельностного</a:t>
            </a:r>
            <a:r>
              <a:rPr lang="ru-RU" dirty="0"/>
              <a:t> подхода, применение современных технологий и методик обучения. Молодым и </a:t>
            </a:r>
            <a:r>
              <a:rPr lang="ru-RU" dirty="0" err="1"/>
              <a:t>малоопытним</a:t>
            </a:r>
            <a:r>
              <a:rPr lang="ru-RU" dirty="0"/>
              <a:t> учителям даны рекомендации, в том числе совершенствовать методику преподавания предмета через посещение методических семинаров, проводимых районным методическим объединением  учителей социально-гуманитарных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ЦЕЛЬ: мониторинг качества реализации образовательных программ по учебному предметам </a:t>
            </a:r>
            <a:r>
              <a:rPr lang="ru-RU" dirty="0"/>
              <a:t>«История</a:t>
            </a:r>
            <a:r>
              <a:rPr lang="ru-RU" dirty="0" smtClean="0"/>
              <a:t>», «Обществознание»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2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9200"/>
          </a:xfrm>
        </p:spPr>
        <p:txBody>
          <a:bodyPr/>
          <a:lstStyle/>
          <a:p>
            <a:r>
              <a:rPr lang="ru-RU" dirty="0" smtClean="0"/>
              <a:t>Работа с одаренными детьми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900454"/>
              </p:ext>
            </p:extLst>
          </p:nvPr>
        </p:nvGraphicFramePr>
        <p:xfrm>
          <a:off x="241596" y="1326654"/>
          <a:ext cx="8660808" cy="268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136"/>
                <a:gridCol w="648073"/>
                <a:gridCol w="1008112"/>
                <a:gridCol w="831453"/>
                <a:gridCol w="1040754"/>
                <a:gridCol w="997084"/>
                <a:gridCol w="946139"/>
                <a:gridCol w="958057"/>
                <a:gridCol w="1007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Предмет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Школьный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этап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Муниципальный этап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Региональный этап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Федеральный этап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К-во 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-ков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К-во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побед. 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призеров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К-во 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-ков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К-во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побед. 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призеров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К-во 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-ков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К-во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побед. 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призеров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К-во 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-ков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К-во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побед. 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призеров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История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631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Обществознание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Право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86498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0" indent="-292100">
              <a:buClr>
                <a:srgbClr val="727CA3"/>
              </a:buClr>
              <a:buSzPct val="70000"/>
              <a:buFont typeface="Wingdings 2"/>
              <a:buChar char=""/>
            </a:pPr>
            <a:r>
              <a:rPr lang="ru-RU" sz="2400" b="1" dirty="0">
                <a:solidFill>
                  <a:prstClr val="black"/>
                </a:solidFill>
              </a:rPr>
              <a:t>Всероссийская олимпиада школьников (</a:t>
            </a:r>
            <a:r>
              <a:rPr lang="ru-RU" sz="2400" b="1" dirty="0" err="1">
                <a:solidFill>
                  <a:prstClr val="black"/>
                </a:solidFill>
              </a:rPr>
              <a:t>ВсОШ</a:t>
            </a:r>
            <a:r>
              <a:rPr lang="ru-RU" sz="240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9954" y="422108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0" indent="-292100">
              <a:buClr>
                <a:srgbClr val="727CA3"/>
              </a:buClr>
              <a:buSzPct val="70000"/>
              <a:buFont typeface="Wingdings 2"/>
              <a:buChar char=""/>
            </a:pPr>
            <a:r>
              <a:rPr lang="ru-RU" sz="2000" b="1" dirty="0" smtClean="0">
                <a:solidFill>
                  <a:prstClr val="black"/>
                </a:solidFill>
              </a:rPr>
              <a:t>Всероссийский конкурс-защита МАН «Искатель»  (секция «История»)</a:t>
            </a:r>
            <a:endParaRPr lang="ru-RU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826729"/>
              </p:ext>
            </p:extLst>
          </p:nvPr>
        </p:nvGraphicFramePr>
        <p:xfrm>
          <a:off x="737573" y="4928974"/>
          <a:ext cx="7668853" cy="147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8007"/>
                <a:gridCol w="1607673"/>
                <a:gridCol w="1071782"/>
                <a:gridCol w="1224894"/>
                <a:gridCol w="1054349"/>
                <a:gridCol w="13321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Муниципальный этап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Региональный этап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Федеральный этап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К-во 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-ков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К-во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побед. 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призеров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К-во 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-ков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К-во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побед. 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призеров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К-во 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-ков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К-во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побед. 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призеров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1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одаренными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435280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u="sng" dirty="0"/>
              <a:t>Региональный этап всероссийского конкурса школьных музеев </a:t>
            </a:r>
            <a:r>
              <a:rPr lang="ru-RU" sz="1400" dirty="0"/>
              <a:t>(21.08 - 15.09.2023). </a:t>
            </a:r>
          </a:p>
          <a:p>
            <a:pPr marL="0" indent="0">
              <a:buNone/>
            </a:pPr>
            <a:r>
              <a:rPr lang="ru-RU" sz="1400" dirty="0"/>
              <a:t>Количество участников – </a:t>
            </a:r>
            <a:r>
              <a:rPr lang="ru-RU" sz="1400" dirty="0" smtClean="0"/>
              <a:t>4, </a:t>
            </a:r>
            <a:r>
              <a:rPr lang="ru-RU" sz="1400" dirty="0"/>
              <a:t>количество призеров в номинации «Лучший экскурсовод» - 2:</a:t>
            </a:r>
          </a:p>
          <a:p>
            <a:pPr marL="0" indent="0">
              <a:buNone/>
            </a:pPr>
            <a:r>
              <a:rPr lang="ru-RU" sz="1400" dirty="0"/>
              <a:t>диплом 2 степени </a:t>
            </a:r>
            <a:r>
              <a:rPr lang="ru-RU" sz="1400" dirty="0" smtClean="0"/>
              <a:t>– </a:t>
            </a:r>
            <a:r>
              <a:rPr lang="ru-RU" sz="1400" dirty="0" err="1" smtClean="0"/>
              <a:t>Прокулевич</a:t>
            </a:r>
            <a:r>
              <a:rPr lang="ru-RU" sz="1400" dirty="0" smtClean="0"/>
              <a:t> Яна, 5 </a:t>
            </a:r>
            <a:r>
              <a:rPr lang="ru-RU" sz="1400" dirty="0"/>
              <a:t>класс МБОУ </a:t>
            </a:r>
            <a:r>
              <a:rPr lang="ru-RU" sz="1400" dirty="0" smtClean="0"/>
              <a:t>«</a:t>
            </a:r>
            <a:r>
              <a:rPr lang="ru-RU" sz="1400" dirty="0" err="1" smtClean="0"/>
              <a:t>Добровская</a:t>
            </a:r>
            <a:r>
              <a:rPr lang="ru-RU" sz="1400" dirty="0" smtClean="0"/>
              <a:t> школа-гимназия им. Я.М. Слонимского»;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диплом 2 степени </a:t>
            </a:r>
            <a:r>
              <a:rPr lang="ru-RU" sz="1400" dirty="0" smtClean="0"/>
              <a:t>– </a:t>
            </a:r>
            <a:r>
              <a:rPr lang="ru-RU" sz="1400" dirty="0" err="1" smtClean="0"/>
              <a:t>Волоткевич</a:t>
            </a:r>
            <a:r>
              <a:rPr lang="ru-RU" sz="1400" dirty="0" smtClean="0"/>
              <a:t> Ева, 9 </a:t>
            </a:r>
            <a:r>
              <a:rPr lang="ru-RU" sz="1400" dirty="0"/>
              <a:t>класс МБОУ </a:t>
            </a:r>
            <a:r>
              <a:rPr lang="ru-RU" sz="1400" dirty="0" smtClean="0"/>
              <a:t>«Гвардейская школа №1».  </a:t>
            </a:r>
            <a:endParaRPr lang="ru-RU" sz="1400" dirty="0"/>
          </a:p>
          <a:p>
            <a:pPr marL="0" indent="0">
              <a:buNone/>
            </a:pPr>
            <a:r>
              <a:rPr lang="ru-RU" sz="1400" b="1" u="sng" dirty="0" smtClean="0"/>
              <a:t>Региональный этап Всероссийского фестиваля музейных экспозиций «Без срока давности» </a:t>
            </a:r>
            <a:r>
              <a:rPr lang="ru-RU" sz="1400" dirty="0" smtClean="0"/>
              <a:t>(25.02.2025г</a:t>
            </a:r>
            <a:r>
              <a:rPr lang="ru-RU" sz="1400" dirty="0"/>
              <a:t>.) </a:t>
            </a:r>
          </a:p>
          <a:p>
            <a:pPr marL="0" indent="0">
              <a:buNone/>
            </a:pPr>
            <a:r>
              <a:rPr lang="ru-RU" sz="1400" dirty="0"/>
              <a:t>Количество участников – </a:t>
            </a:r>
            <a:r>
              <a:rPr lang="ru-RU" sz="1400" dirty="0" smtClean="0"/>
              <a:t>1, победитель – </a:t>
            </a:r>
            <a:r>
              <a:rPr lang="ru-RU" sz="1400" dirty="0"/>
              <a:t>1:</a:t>
            </a:r>
          </a:p>
          <a:p>
            <a:pPr marL="0" indent="0">
              <a:buNone/>
            </a:pPr>
            <a:r>
              <a:rPr lang="ru-RU" sz="1400" dirty="0" smtClean="0"/>
              <a:t>1 место </a:t>
            </a:r>
            <a:r>
              <a:rPr lang="ru-RU" sz="1400" dirty="0"/>
              <a:t>– школьный музей Боевой славы </a:t>
            </a:r>
            <a:r>
              <a:rPr lang="ru-RU" sz="1400" dirty="0" smtClean="0"/>
              <a:t>(</a:t>
            </a:r>
            <a:r>
              <a:rPr lang="ru-RU" sz="1400" dirty="0"/>
              <a:t>МБОУ </a:t>
            </a:r>
            <a:r>
              <a:rPr lang="ru-RU" sz="1400" dirty="0" smtClean="0"/>
              <a:t>«Партизанская школа им. А.П. Богданова»). </a:t>
            </a:r>
            <a:endParaRPr lang="ru-RU" sz="1400" dirty="0"/>
          </a:p>
          <a:p>
            <a:pPr marL="0" indent="0">
              <a:buNone/>
            </a:pPr>
            <a:r>
              <a:rPr lang="ru-RU" sz="1400" b="1" u="sng" dirty="0" smtClean="0"/>
              <a:t>Региональный этап конференции «Крым – наш общий дом» </a:t>
            </a:r>
            <a:r>
              <a:rPr lang="ru-RU" sz="1400" dirty="0" smtClean="0"/>
              <a:t>(28.03.2025)</a:t>
            </a:r>
            <a:endParaRPr lang="ru-RU" sz="1400" b="1" u="sng" dirty="0" smtClean="0"/>
          </a:p>
          <a:p>
            <a:pPr marL="0" indent="0">
              <a:buNone/>
            </a:pPr>
            <a:r>
              <a:rPr lang="ru-RU" sz="1400" dirty="0"/>
              <a:t>д</a:t>
            </a:r>
            <a:r>
              <a:rPr lang="ru-RU" sz="1400" dirty="0" smtClean="0"/>
              <a:t>иплом 2 степени – </a:t>
            </a:r>
            <a:r>
              <a:rPr lang="ru-RU" sz="1400" dirty="0" err="1" smtClean="0"/>
              <a:t>Красноштан</a:t>
            </a:r>
            <a:r>
              <a:rPr lang="ru-RU" sz="1400" dirty="0" smtClean="0"/>
              <a:t> Ангелина, 5 класс МБОУ «</a:t>
            </a:r>
            <a:r>
              <a:rPr lang="ru-RU" sz="1400" dirty="0" err="1" smtClean="0"/>
              <a:t>Добровская</a:t>
            </a:r>
            <a:r>
              <a:rPr lang="ru-RU" sz="1400" dirty="0" smtClean="0"/>
              <a:t> школа-гимназия им. Я.М. Слонимского»</a:t>
            </a:r>
          </a:p>
          <a:p>
            <a:pPr marL="0" indent="0">
              <a:buNone/>
            </a:pPr>
            <a:r>
              <a:rPr lang="ru-RU" sz="1400" dirty="0" smtClean="0"/>
              <a:t>диплом </a:t>
            </a:r>
            <a:r>
              <a:rPr lang="ru-RU" sz="1400" dirty="0"/>
              <a:t>2 степени – </a:t>
            </a:r>
            <a:r>
              <a:rPr lang="ru-RU" sz="1400" dirty="0" smtClean="0"/>
              <a:t>Билетов Ростислав, 9 </a:t>
            </a:r>
            <a:r>
              <a:rPr lang="ru-RU" sz="1400" dirty="0"/>
              <a:t>класс МБОУ </a:t>
            </a:r>
            <a:r>
              <a:rPr lang="ru-RU" sz="1400" dirty="0" smtClean="0"/>
              <a:t>«Константиновская школа»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диплом 3 </a:t>
            </a:r>
            <a:r>
              <a:rPr lang="ru-RU" sz="1400" dirty="0"/>
              <a:t>степени – </a:t>
            </a:r>
            <a:r>
              <a:rPr lang="ru-RU" sz="1400" dirty="0" smtClean="0"/>
              <a:t>Кадырова </a:t>
            </a:r>
            <a:r>
              <a:rPr lang="ru-RU" sz="1400" dirty="0" err="1" smtClean="0"/>
              <a:t>Сафие</a:t>
            </a:r>
            <a:r>
              <a:rPr lang="ru-RU" sz="1400" dirty="0" smtClean="0"/>
              <a:t>, 6 </a:t>
            </a:r>
            <a:r>
              <a:rPr lang="ru-RU" sz="1400" dirty="0"/>
              <a:t>класс МБОУ «</a:t>
            </a:r>
            <a:r>
              <a:rPr lang="ru-RU" sz="1400" dirty="0" err="1"/>
              <a:t>Добровская</a:t>
            </a:r>
            <a:r>
              <a:rPr lang="ru-RU" sz="1400" dirty="0"/>
              <a:t> школа-гимназия им. Я.М. Слонимского»</a:t>
            </a:r>
          </a:p>
          <a:p>
            <a:pPr marL="0" indent="0">
              <a:buNone/>
            </a:pPr>
            <a:r>
              <a:rPr lang="ru-RU" sz="1400" dirty="0"/>
              <a:t>Диплом 3</a:t>
            </a:r>
            <a:r>
              <a:rPr lang="ru-RU" sz="1400" dirty="0" smtClean="0"/>
              <a:t> </a:t>
            </a:r>
            <a:r>
              <a:rPr lang="ru-RU" sz="1400" dirty="0"/>
              <a:t>степени – </a:t>
            </a:r>
            <a:r>
              <a:rPr lang="ru-RU" sz="1400" dirty="0" err="1" smtClean="0"/>
              <a:t>Тыквенко</a:t>
            </a:r>
            <a:r>
              <a:rPr lang="ru-RU" sz="1400" dirty="0" smtClean="0"/>
              <a:t> Полина, 7 </a:t>
            </a:r>
            <a:r>
              <a:rPr lang="ru-RU" sz="1400" dirty="0"/>
              <a:t>класс МБОУ </a:t>
            </a:r>
            <a:r>
              <a:rPr lang="ru-RU" sz="1400" dirty="0" smtClean="0"/>
              <a:t>«</a:t>
            </a:r>
            <a:r>
              <a:rPr lang="ru-RU" sz="1400" dirty="0" err="1" smtClean="0"/>
              <a:t>Кленовская</a:t>
            </a:r>
            <a:r>
              <a:rPr lang="ru-RU" sz="1400" dirty="0" smtClean="0"/>
              <a:t> основная школа»</a:t>
            </a:r>
            <a:endParaRPr lang="ru-RU" sz="1400" dirty="0"/>
          </a:p>
          <a:p>
            <a:pPr marL="0" indent="0">
              <a:buNone/>
            </a:pPr>
            <a:r>
              <a:rPr lang="ru-RU" sz="1400" b="1" u="sng" dirty="0" smtClean="0"/>
              <a:t>I</a:t>
            </a:r>
            <a:r>
              <a:rPr lang="en-US" sz="1400" b="1" u="sng" dirty="0" smtClean="0"/>
              <a:t>X</a:t>
            </a:r>
            <a:r>
              <a:rPr lang="ru-RU" sz="1400" b="1" u="sng" dirty="0" smtClean="0"/>
              <a:t> Межрегиональная научная конференция </a:t>
            </a:r>
            <a:r>
              <a:rPr lang="ru-RU" sz="1400" b="1" u="sng" dirty="0"/>
              <a:t>учащихся «Экономика и право», </a:t>
            </a:r>
            <a:r>
              <a:rPr lang="ru-RU" sz="1400" b="1" u="sng" dirty="0" smtClean="0"/>
              <a:t>на </a:t>
            </a:r>
            <a:r>
              <a:rPr lang="ru-RU" sz="1400" b="1" u="sng" dirty="0"/>
              <a:t>базе Института экономики и права (филиал) ОУП ВО «</a:t>
            </a:r>
            <a:r>
              <a:rPr lang="ru-RU" sz="1400" b="1" u="sng" dirty="0" err="1"/>
              <a:t>АТиСО</a:t>
            </a:r>
            <a:r>
              <a:rPr lang="ru-RU" sz="1400" b="1" u="sng" dirty="0"/>
              <a:t>» в г. </a:t>
            </a:r>
            <a:r>
              <a:rPr lang="ru-RU" sz="1400" b="1" u="sng" dirty="0" smtClean="0"/>
              <a:t>Севастополе </a:t>
            </a:r>
            <a:r>
              <a:rPr lang="ru-RU" sz="1400" dirty="0" smtClean="0"/>
              <a:t>(8.12.2023)</a:t>
            </a:r>
          </a:p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диплом  </a:t>
            </a:r>
            <a:r>
              <a:rPr lang="ru-RU" sz="1400" dirty="0" smtClean="0"/>
              <a:t>1 степени - Ковалева </a:t>
            </a:r>
            <a:r>
              <a:rPr lang="ru-RU" sz="1400" dirty="0"/>
              <a:t>Елизавета, </a:t>
            </a:r>
            <a:r>
              <a:rPr lang="ru-RU" sz="1400" dirty="0" smtClean="0"/>
              <a:t>10 класс </a:t>
            </a:r>
            <a:r>
              <a:rPr lang="ru-RU" sz="1400" dirty="0"/>
              <a:t>МБОУ «</a:t>
            </a:r>
            <a:r>
              <a:rPr lang="ru-RU" sz="1400" dirty="0" err="1"/>
              <a:t>Молодежненская</a:t>
            </a:r>
            <a:r>
              <a:rPr lang="ru-RU" sz="1400" dirty="0"/>
              <a:t> школа №2» </a:t>
            </a:r>
            <a:r>
              <a:rPr lang="ru-RU" sz="1400" b="1" u="sng" dirty="0"/>
              <a:t>Региональный этап Всероссийского </a:t>
            </a:r>
            <a:r>
              <a:rPr lang="ru-RU" sz="1400" b="1" u="sng" dirty="0" smtClean="0"/>
              <a:t>конкурса «История местного самоуправления моего края» </a:t>
            </a:r>
          </a:p>
          <a:p>
            <a:pPr marL="0" indent="0">
              <a:buNone/>
            </a:pPr>
            <a:r>
              <a:rPr lang="ru-RU" sz="1400" dirty="0" smtClean="0"/>
              <a:t>Победитель </a:t>
            </a:r>
            <a:r>
              <a:rPr lang="ru-RU" sz="1400" dirty="0"/>
              <a:t>- </a:t>
            </a:r>
            <a:r>
              <a:rPr lang="ru-RU" sz="1400" dirty="0" err="1"/>
              <a:t>Тыквенко</a:t>
            </a:r>
            <a:r>
              <a:rPr lang="ru-RU" sz="1400" dirty="0"/>
              <a:t> Полина, 7 класс МБОУ «</a:t>
            </a:r>
            <a:r>
              <a:rPr lang="ru-RU" sz="1400" dirty="0" err="1"/>
              <a:t>Кленовская</a:t>
            </a:r>
            <a:r>
              <a:rPr lang="ru-RU" sz="1400" dirty="0"/>
              <a:t> основная школа</a:t>
            </a:r>
            <a:r>
              <a:rPr lang="ru-RU" sz="1400" dirty="0" smtClean="0"/>
              <a:t>»</a:t>
            </a:r>
          </a:p>
          <a:p>
            <a:pPr marL="0" indent="0">
              <a:buNone/>
            </a:pPr>
            <a:r>
              <a:rPr lang="ru-RU" sz="1400" b="1" u="sng" dirty="0" smtClean="0"/>
              <a:t>Республиканский конкурс «История моей семьи в истории моей страны»</a:t>
            </a:r>
          </a:p>
          <a:p>
            <a:pPr marL="0" indent="0">
              <a:buNone/>
            </a:pPr>
            <a:r>
              <a:rPr lang="ru-RU" sz="1400" dirty="0"/>
              <a:t>победители </a:t>
            </a:r>
            <a:r>
              <a:rPr lang="ru-RU" sz="1400" dirty="0" smtClean="0"/>
              <a:t>- Марков Назар, 9 класс </a:t>
            </a:r>
            <a:r>
              <a:rPr lang="ru-RU" sz="1400" dirty="0" err="1" smtClean="0"/>
              <a:t>МБОУ«Гвардейская</a:t>
            </a:r>
            <a:r>
              <a:rPr lang="ru-RU" sz="1400" dirty="0" smtClean="0"/>
              <a:t> </a:t>
            </a:r>
            <a:r>
              <a:rPr lang="ru-RU" sz="1400" dirty="0"/>
              <a:t>школа №1», </a:t>
            </a:r>
            <a:r>
              <a:rPr lang="ru-RU" sz="1400" dirty="0" err="1"/>
              <a:t>Сусоева</a:t>
            </a:r>
            <a:r>
              <a:rPr lang="ru-RU" sz="1400" dirty="0"/>
              <a:t> </a:t>
            </a:r>
            <a:r>
              <a:rPr lang="ru-RU" sz="1400" dirty="0" smtClean="0"/>
              <a:t>Александра, 8 класс МБОУ «Первомайская школа»</a:t>
            </a:r>
          </a:p>
          <a:p>
            <a:pPr marL="0" indent="0">
              <a:buNone/>
            </a:pPr>
            <a:r>
              <a:rPr lang="ru-RU" sz="1400" b="1" u="sng" dirty="0"/>
              <a:t>Всероссийская научно-практическая </a:t>
            </a:r>
            <a:r>
              <a:rPr lang="ru-RU" sz="1400" b="1" u="sng" dirty="0" smtClean="0"/>
              <a:t>конференция «</a:t>
            </a:r>
            <a:r>
              <a:rPr lang="ru-RU" sz="1400" b="1" u="sng" dirty="0"/>
              <a:t>Моя Россия. Санкт-Петербург-Крым</a:t>
            </a:r>
            <a:r>
              <a:rPr lang="ru-RU" sz="1400" b="1" u="sng" dirty="0" smtClean="0"/>
              <a:t>»</a:t>
            </a:r>
          </a:p>
          <a:p>
            <a:pPr marL="0" indent="0">
              <a:buNone/>
            </a:pPr>
            <a:r>
              <a:rPr lang="ru-RU" sz="1400" dirty="0" smtClean="0"/>
              <a:t>Победители  и призеры - </a:t>
            </a:r>
            <a:r>
              <a:rPr lang="ru-RU" sz="1400" dirty="0" err="1"/>
              <a:t>Варагушин</a:t>
            </a:r>
            <a:r>
              <a:rPr lang="ru-RU" sz="1400" dirty="0"/>
              <a:t> В. </a:t>
            </a:r>
            <a:r>
              <a:rPr lang="ru-RU" sz="1400" dirty="0" smtClean="0"/>
              <a:t>, Степанищев </a:t>
            </a:r>
            <a:r>
              <a:rPr lang="ru-RU" sz="1400" dirty="0"/>
              <a:t>Е. </a:t>
            </a:r>
            <a:r>
              <a:rPr lang="ru-RU" sz="1400" dirty="0" smtClean="0"/>
              <a:t>, Муратов </a:t>
            </a:r>
            <a:r>
              <a:rPr lang="ru-RU" sz="1400" dirty="0"/>
              <a:t>Р. </a:t>
            </a:r>
            <a:r>
              <a:rPr lang="ru-RU" sz="1400" dirty="0" smtClean="0"/>
              <a:t>, </a:t>
            </a:r>
            <a:r>
              <a:rPr lang="ru-RU" sz="1400" dirty="0" err="1" smtClean="0"/>
              <a:t>Калитов</a:t>
            </a:r>
            <a:r>
              <a:rPr lang="ru-RU" sz="1400" dirty="0" smtClean="0"/>
              <a:t> </a:t>
            </a:r>
            <a:r>
              <a:rPr lang="ru-RU" sz="1400" dirty="0"/>
              <a:t>И. , Барченков В. </a:t>
            </a:r>
            <a:r>
              <a:rPr lang="ru-RU" sz="1400" dirty="0" smtClean="0"/>
              <a:t>, </a:t>
            </a:r>
            <a:r>
              <a:rPr lang="ru-RU" sz="1400" dirty="0" err="1" smtClean="0"/>
              <a:t>Чужинов</a:t>
            </a:r>
            <a:r>
              <a:rPr lang="ru-RU" sz="1400" dirty="0" smtClean="0"/>
              <a:t> </a:t>
            </a:r>
            <a:r>
              <a:rPr lang="ru-RU" sz="1400" dirty="0"/>
              <a:t>Б</a:t>
            </a:r>
            <a:r>
              <a:rPr lang="ru-RU" sz="1400" dirty="0" smtClean="0"/>
              <a:t>., Мордвинцев </a:t>
            </a:r>
            <a:r>
              <a:rPr lang="ru-RU" sz="1400" dirty="0"/>
              <a:t>К. </a:t>
            </a:r>
            <a:r>
              <a:rPr lang="ru-RU" sz="1400" dirty="0" smtClean="0"/>
              <a:t>, учащиеся 10 классов МБОУ «Лицей Крымской весны»</a:t>
            </a: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272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6965245" cy="3600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Планирование на 2025-2026 </a:t>
            </a:r>
            <a:r>
              <a:rPr lang="ru-RU" sz="2800" b="1" dirty="0" err="1" smtClean="0"/>
              <a:t>уч.г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0319445"/>
              </p:ext>
            </p:extLst>
          </p:nvPr>
        </p:nvGraphicFramePr>
        <p:xfrm>
          <a:off x="107503" y="404664"/>
          <a:ext cx="8928992" cy="6393125"/>
        </p:xfrm>
        <a:graphic>
          <a:graphicData uri="http://schemas.openxmlformats.org/drawingml/2006/table">
            <a:tbl>
              <a:tblPr firstRow="1" firstCol="1" bandRow="1"/>
              <a:tblGrid>
                <a:gridCol w="1000863"/>
                <a:gridCol w="1259237"/>
                <a:gridCol w="3680536"/>
                <a:gridCol w="1565330"/>
                <a:gridCol w="1423026"/>
              </a:tblGrid>
              <a:tr h="40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Ответственный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ШМУ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Современные стратегии мотивации учеников к изучению истории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«Чайкинская школа»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Беспалова О.Н.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Методы и формы работы с одарёнными учащимися на уроках истории и внеурочное время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«Гвардейская школа №1»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Коротких М.П., Слюсарева Т.Н.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7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ШМУ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Обучение критическому мышлению и аналитическим навыкам на уроках истории и обществознания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«Кубанская школа»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Любовицкий Г.Б.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5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Гражданско-патриотическое воспитание на уроках истории и обществознания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Скворцовская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Александренко В.В.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ШМУ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Дифференцированный подход к ученикам с разным уровнем мотивации на уроках истории и обществознания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«Залесская школа»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Желай Г.М., Соловьева И.М.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Активные методы в изучении истории региона на уроках и внеурочное время: создание проектов, использование источников, интерактивность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«Пожарская школа»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Муслядинова Т.В.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РМО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Творческий отчет аттестуемых учителей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«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Мирновская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школа №2»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Шарипова У.И.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Краеведческие экскурсии и экскурсионные проекты как метод изучения региональной истории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«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Кленовская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основная школа»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Синодалова Л.Н.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РМО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Организованное окончание 2025/2026 учебного года.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«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Мирновская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школа №2»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Шарипова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У.И.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69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2728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ТВ </a:t>
            </a:r>
            <a:r>
              <a:rPr lang="ru-RU" sz="2400" dirty="0" smtClean="0"/>
              <a:t>«Формирование </a:t>
            </a:r>
            <a:r>
              <a:rPr lang="ru-RU" sz="2400" dirty="0"/>
              <a:t>предметных компетенций учащихся на уроках истории и обществознания»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02856"/>
              </p:ext>
            </p:extLst>
          </p:nvPr>
        </p:nvGraphicFramePr>
        <p:xfrm>
          <a:off x="1259632" y="1916832"/>
          <a:ext cx="684076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48965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МБОУ «Винницкая школа»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«</a:t>
                      </a:r>
                      <a:r>
                        <a:rPr lang="ru-RU" dirty="0" err="1" smtClean="0"/>
                        <a:t>Трудовская</a:t>
                      </a:r>
                      <a:r>
                        <a:rPr lang="ru-RU" dirty="0" smtClean="0"/>
                        <a:t> школа»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«Гвардейская школа-гимназия №3», </a:t>
                      </a:r>
                    </a:p>
                    <a:p>
                      <a:r>
                        <a:rPr lang="ru-RU" dirty="0" smtClean="0"/>
                        <a:t>МБОУ</a:t>
                      </a:r>
                      <a:r>
                        <a:rPr lang="ru-RU" baseline="0" dirty="0" smtClean="0"/>
                        <a:t> «Николаевская школа», </a:t>
                      </a:r>
                    </a:p>
                    <a:p>
                      <a:r>
                        <a:rPr lang="ru-RU" baseline="0" dirty="0" smtClean="0"/>
                        <a:t>МБОУ «Украинская школа» (День УО)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«</a:t>
                      </a:r>
                      <a:r>
                        <a:rPr lang="ru-RU" dirty="0" err="1" smtClean="0"/>
                        <a:t>Мазанская</a:t>
                      </a:r>
                      <a:r>
                        <a:rPr lang="ru-RU" dirty="0" smtClean="0"/>
                        <a:t> школа», </a:t>
                      </a:r>
                    </a:p>
                    <a:p>
                      <a:r>
                        <a:rPr lang="ru-RU" dirty="0" smtClean="0"/>
                        <a:t>МБОУ «Лицей Крымской весны»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«</a:t>
                      </a:r>
                      <a:r>
                        <a:rPr lang="ru-RU" dirty="0" err="1" smtClean="0"/>
                        <a:t>Заречненская</a:t>
                      </a:r>
                      <a:r>
                        <a:rPr lang="ru-RU" dirty="0" smtClean="0"/>
                        <a:t> школа им. 126 ОГББО» (День УО)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880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5" y="1268760"/>
            <a:ext cx="87058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023" y="188640"/>
            <a:ext cx="8705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 Формировании учебных планов на 2025/2026 </a:t>
            </a:r>
            <a:r>
              <a:rPr lang="ru-RU" b="1" dirty="0" err="1" smtClean="0"/>
              <a:t>уч.г</a:t>
            </a:r>
            <a:r>
              <a:rPr lang="ru-RU" b="1" dirty="0" smtClean="0"/>
              <a:t>. </a:t>
            </a:r>
          </a:p>
          <a:p>
            <a:pPr algn="ctr"/>
            <a:r>
              <a:rPr lang="ru-RU" dirty="0" smtClean="0"/>
              <a:t>(из письма </a:t>
            </a:r>
            <a:r>
              <a:rPr lang="ru-RU" dirty="0" err="1" smtClean="0"/>
              <a:t>Министрества</a:t>
            </a:r>
            <a:r>
              <a:rPr lang="ru-RU" dirty="0" smtClean="0"/>
              <a:t> образования, науки и молодежи РК от 27.03.2025 №1937/01-15)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865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2815" y="404664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Оздоровление детей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780059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01.06.2025 по  21.03.2025  - Археологическая смена в ДОЛ «Фортуна»</a:t>
            </a:r>
          </a:p>
          <a:p>
            <a:endParaRPr lang="ru-RU" dirty="0"/>
          </a:p>
          <a:p>
            <a:r>
              <a:rPr lang="ru-RU" dirty="0" smtClean="0"/>
              <a:t>С 02.09.2025 по 22.09.2025 – Патриотическая смена для активистов школьных музеев, поисковых отрядов, поста №1 в ДОЛ «Алые паруса»</a:t>
            </a:r>
          </a:p>
          <a:p>
            <a:endParaRPr lang="ru-RU" dirty="0"/>
          </a:p>
          <a:p>
            <a:r>
              <a:rPr lang="ru-RU" dirty="0" smtClean="0"/>
              <a:t>С 02.09.2025 по 22.09.2025 – Правовая смена в ДОЛ «Фортуна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75656" y="2706593"/>
            <a:ext cx="680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Список документов для зачисления на профильную смену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1403" y="3145067"/>
            <a:ext cx="8241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Заявление от одного из родителей (законных представителей) о зачислении на профильную смену установленного образца;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Копия свидетельства о рождении или  паспорта ребенка;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</a:t>
            </a:r>
            <a:r>
              <a:rPr lang="ru-RU" dirty="0" smtClean="0"/>
              <a:t>опия полиса обязательного мед. </a:t>
            </a:r>
            <a:r>
              <a:rPr lang="ru-RU" dirty="0"/>
              <a:t>с</a:t>
            </a:r>
            <a:r>
              <a:rPr lang="ru-RU" dirty="0" smtClean="0"/>
              <a:t>трахования (ОМС),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Копия СНИЛС;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Согласие на обработку персональных данных ребенка;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Копия паспорта одного из родителей (законного представителя);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Копии соответствующих грамот, дипломов, сертификатов и т.п. о присвоении звания победителя, призера, лауреата или участника конкурсов различного уровня;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Ходатайство от образовательного учреждения о предоставлении путевки ребенку (в случае отсутствия соответствующих грамот)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13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65245" cy="739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Цели и задачи: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24744"/>
            <a:ext cx="7848872" cy="566124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/>
              <a:t>проанализировать работу РМО учителей социально-гуманитарного цикла Симферопольского района в 2024/2025 учебном году;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ознакомиться с особенностями подготовки и участия в предметных конкурсах и олимпиадах (из опыта учителей);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обсудить план работы РМО на 2025/2026 учебный год;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ознакомить педагогов с актуальной информацией по вопросам ГИА в 2025 году, обсудить результаты пробных ОГЭ, ЕГЭ по истории и обществознанию;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изучить нормативный документ об учебных планах на 2025/2026 </a:t>
            </a:r>
            <a:r>
              <a:rPr lang="ru-RU" sz="1800" dirty="0" err="1"/>
              <a:t>уч.г</a:t>
            </a:r>
            <a:r>
              <a:rPr lang="ru-RU" sz="1800" dirty="0"/>
              <a:t>. (письмо МОНМ РК от 27.03.2025 №1937/01-15);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сообщить о возможности летнего оздоровления талантливых и одаренных детей в профильных сменах</a:t>
            </a:r>
          </a:p>
          <a:p>
            <a:pPr marL="4572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3987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3954760"/>
            <a:ext cx="7776864" cy="20665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44824"/>
            <a:ext cx="7776864" cy="1944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775"/>
            <a:ext cx="7344816" cy="424849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ru-RU" sz="19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Методическая </a:t>
            </a:r>
            <a:r>
              <a:rPr lang="ru-RU" b="1" dirty="0">
                <a:solidFill>
                  <a:schemeClr val="tx1"/>
                </a:solidFill>
              </a:rPr>
              <a:t>проблема РМО: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«Обеспечение качества преподавания предметов социально-гуманитарного цикла на основе способностей и возможностей обучающихся через повышение профессионального мастерства педагогов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</a:p>
          <a:p>
            <a:pPr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Цель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Продолжить работу по развитию </a:t>
            </a:r>
            <a:r>
              <a:rPr lang="ru-RU" dirty="0">
                <a:solidFill>
                  <a:schemeClr val="tx1"/>
                </a:solidFill>
              </a:rPr>
              <a:t>школьного социально-гуманитарного образования, </a:t>
            </a:r>
            <a:r>
              <a:rPr lang="ru-RU" dirty="0" smtClean="0">
                <a:solidFill>
                  <a:schemeClr val="tx1"/>
                </a:solidFill>
              </a:rPr>
              <a:t>обеспечению </a:t>
            </a:r>
            <a:r>
              <a:rPr lang="ru-RU" dirty="0">
                <a:solidFill>
                  <a:schemeClr val="tx1"/>
                </a:solidFill>
              </a:rPr>
              <a:t>качества преподавания в связи с новыми подходами к преподаванию социально-гуманитарных дисциплин в условиях ФГОС ООО и СОО.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176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152128"/>
          </a:xfrm>
          <a:solidFill>
            <a:schemeClr val="accent3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altLang="ru-RU" sz="2800" b="1" dirty="0" smtClean="0"/>
              <a:t>Анализ работы РМО 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за 2024/2025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23793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h-studeneckaya-r56.gosweb.gosuslugi.ru/netcat_files/57/658/1613636086_23_p_fon_dlya_prezentatsii_sobranie_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3088343" cy="1737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43722127"/>
              </p:ext>
            </p:extLst>
          </p:nvPr>
        </p:nvGraphicFramePr>
        <p:xfrm>
          <a:off x="755576" y="1196752"/>
          <a:ext cx="74888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65245" cy="955234"/>
          </a:xfrm>
        </p:spPr>
        <p:txBody>
          <a:bodyPr>
            <a:normAutofit/>
          </a:bodyPr>
          <a:lstStyle/>
          <a:p>
            <a:r>
              <a:rPr lang="ru-RU" sz="3200" b="1" dirty="0"/>
              <a:t>Система методической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11606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02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464653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</a:rPr>
              <a:t>МЕТОДИЧЕСКОЕ СОПРОВОЖДЕНИЕ ОРГАНИЗАЦИИ ИННОВАЦИОННОЙ ДЕЯТЕЛЬНОСТИ И ОБЕСПЕЧЕНИЕ НЕПРЕРЫВНОСТИ ПОВЫШЕНИЯ МЕТОДИЧЕСКОГО УРОВНЯ И ПРОФЕССИОНАЛЬНОГО МАСТЕРСТВА ПЕДАГОГОВ 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74149"/>
            <a:ext cx="8640960" cy="267493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РМО (3)</a:t>
            </a:r>
          </a:p>
          <a:p>
            <a:pPr algn="just"/>
            <a:r>
              <a:rPr lang="ru-RU" b="1" dirty="0" smtClean="0"/>
              <a:t>22.08.2024 </a:t>
            </a:r>
          </a:p>
          <a:p>
            <a:pPr marL="0" indent="0" algn="just">
              <a:buNone/>
            </a:pPr>
            <a:r>
              <a:rPr lang="ru-RU" dirty="0" smtClean="0"/>
              <a:t>Особенности </a:t>
            </a:r>
            <a:r>
              <a:rPr lang="ru-RU" dirty="0"/>
              <a:t>преподавания предметов социально-гуманитарного цикла в </a:t>
            </a:r>
            <a:r>
              <a:rPr lang="ru-RU" dirty="0" smtClean="0"/>
              <a:t>2024/2025 </a:t>
            </a:r>
            <a:r>
              <a:rPr lang="ru-RU" dirty="0"/>
              <a:t>учебном </a:t>
            </a:r>
            <a:r>
              <a:rPr lang="ru-RU" dirty="0" smtClean="0"/>
              <a:t>году</a:t>
            </a:r>
          </a:p>
          <a:p>
            <a:pPr algn="just"/>
            <a:r>
              <a:rPr lang="ru-RU" b="1" dirty="0" smtClean="0"/>
              <a:t>21.02.2025</a:t>
            </a:r>
          </a:p>
          <a:p>
            <a:pPr marL="0" indent="0" algn="just">
              <a:buNone/>
            </a:pPr>
            <a:r>
              <a:rPr lang="ru-RU" dirty="0"/>
              <a:t>Использование современных педагогических и информационных технологий на уроках  социально-гуманитарного цикла (творческий отчет аттестуемых учителей)</a:t>
            </a:r>
            <a:endParaRPr lang="ru-RU" dirty="0" smtClean="0"/>
          </a:p>
          <a:p>
            <a:pPr algn="just"/>
            <a:r>
              <a:rPr lang="ru-RU" b="1" dirty="0" smtClean="0"/>
              <a:t>16.05.2025 </a:t>
            </a:r>
          </a:p>
          <a:p>
            <a:pPr marL="0" indent="0" algn="just">
              <a:buNone/>
            </a:pPr>
            <a:r>
              <a:rPr lang="ru-RU" dirty="0"/>
              <a:t>Организованное окончание </a:t>
            </a:r>
            <a:r>
              <a:rPr lang="ru-RU" dirty="0" smtClean="0"/>
              <a:t>2024/2025 </a:t>
            </a:r>
            <a:r>
              <a:rPr lang="ru-RU" dirty="0"/>
              <a:t>учебного года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79"/>
            <a:ext cx="3632804" cy="248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65333"/>
            <a:ext cx="3386733" cy="247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7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6120680" cy="50405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СП (3)</a:t>
            </a:r>
          </a:p>
          <a:p>
            <a:pPr algn="just"/>
            <a:r>
              <a:rPr lang="ru-RU" b="1" dirty="0" smtClean="0"/>
              <a:t>25.10.2025</a:t>
            </a:r>
          </a:p>
          <a:p>
            <a:pPr marL="0" indent="0" algn="just">
              <a:buNone/>
            </a:pPr>
            <a:r>
              <a:rPr lang="ru-RU" dirty="0"/>
              <a:t>Система подготовки обучающихся к ГИА по предметам социально-гуманитарного </a:t>
            </a:r>
            <a:r>
              <a:rPr lang="ru-RU" dirty="0" smtClean="0"/>
              <a:t>цикла (МБОУ «Донская школа им. А.П. Богданова»)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b="1" dirty="0" smtClean="0"/>
              <a:t>14.03.2025</a:t>
            </a:r>
          </a:p>
          <a:p>
            <a:pPr marL="0" indent="0" algn="just">
              <a:buNone/>
            </a:pPr>
            <a:r>
              <a:rPr lang="ru-RU" dirty="0"/>
              <a:t>Роль школьного музея в формировании исторических знаний у </a:t>
            </a:r>
            <a:r>
              <a:rPr lang="ru-RU" dirty="0" smtClean="0"/>
              <a:t>учащихся </a:t>
            </a:r>
          </a:p>
          <a:p>
            <a:pPr marL="0" indent="0" algn="just">
              <a:buNone/>
            </a:pPr>
            <a:r>
              <a:rPr lang="ru-RU" dirty="0" smtClean="0"/>
              <a:t>(</a:t>
            </a:r>
            <a:r>
              <a:rPr lang="ru-RU" dirty="0"/>
              <a:t>МБОУ </a:t>
            </a:r>
            <a:r>
              <a:rPr lang="ru-RU" dirty="0" smtClean="0"/>
              <a:t>«Константиновская школа»)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b="1" dirty="0" smtClean="0"/>
              <a:t>25.04.2025</a:t>
            </a:r>
          </a:p>
          <a:p>
            <a:pPr marL="0" indent="0" algn="just">
              <a:buNone/>
            </a:pPr>
            <a:r>
              <a:rPr lang="ru-RU" dirty="0"/>
              <a:t>Краеведческая составляющая в историческом образовании. События Великой Отечественной войны в истории Крымского </a:t>
            </a:r>
            <a:r>
              <a:rPr lang="ru-RU" dirty="0" smtClean="0"/>
              <a:t>полуострова</a:t>
            </a:r>
          </a:p>
          <a:p>
            <a:pPr marL="0" indent="0" algn="just">
              <a:buNone/>
            </a:pPr>
            <a:r>
              <a:rPr lang="ru-RU" dirty="0" smtClean="0"/>
              <a:t>«</a:t>
            </a:r>
            <a:r>
              <a:rPr lang="ru-RU" dirty="0"/>
              <a:t>Город-герой Керчь – героическое прошлое. К 80-летию Великой Победы</a:t>
            </a:r>
            <a:r>
              <a:rPr lang="ru-RU" dirty="0" smtClean="0"/>
              <a:t>»</a:t>
            </a:r>
          </a:p>
          <a:p>
            <a:pPr marL="0" indent="0" algn="just">
              <a:buNone/>
            </a:pPr>
            <a:r>
              <a:rPr lang="ru-RU" dirty="0" smtClean="0"/>
              <a:t>(МБОУ «Николаевская школа»)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02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464653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</a:rPr>
              <a:t>МЕТОДИЧЕСКОЕ СОПРОВОЖДЕНИЕ ОРГАНИЗАЦИИ ИННОВАЦИОННОЙ ДЕЯТЕЛЬНОСТИ И ОБЕСПЕЧЕНИЕ НЕПРЕРЫВНОСТИ ПОВЫШЕНИЯ МЕТОДИЧЕСКОГО УРОВНЯ И ПРОФЕССИОНАЛЬНОГО МАСТЕРСТВА ПЕДАГОГОВ </a:t>
            </a:r>
            <a:endParaRPr lang="ru-RU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9" t="12426" r="18009" b="11902"/>
          <a:stretch/>
        </p:blipFill>
        <p:spPr bwMode="auto">
          <a:xfrm>
            <a:off x="6660232" y="1305347"/>
            <a:ext cx="2331268" cy="190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2331268" cy="158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02" y="5157192"/>
            <a:ext cx="2361431" cy="137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20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85048"/>
            <a:ext cx="5904656" cy="499628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ШМУ (3)</a:t>
            </a:r>
          </a:p>
          <a:p>
            <a:pPr algn="just"/>
            <a:r>
              <a:rPr lang="ru-RU" b="1" dirty="0" smtClean="0"/>
              <a:t>20.09.2024 </a:t>
            </a:r>
          </a:p>
          <a:p>
            <a:pPr marL="0" indent="0" algn="just">
              <a:buNone/>
            </a:pPr>
            <a:r>
              <a:rPr lang="ru-RU" dirty="0"/>
              <a:t>Современные подходы к преподаванию предметов социально-гуманитарного цикла. Технология работы с «Конструктором рабочих программ</a:t>
            </a:r>
            <a:r>
              <a:rPr lang="ru-RU" dirty="0" smtClean="0"/>
              <a:t>» </a:t>
            </a:r>
          </a:p>
          <a:p>
            <a:pPr marL="0" indent="0" algn="just">
              <a:buNone/>
            </a:pPr>
            <a:r>
              <a:rPr lang="ru-RU" dirty="0" smtClean="0"/>
              <a:t>(МБОУ «</a:t>
            </a:r>
            <a:r>
              <a:rPr lang="ru-RU" dirty="0" err="1" smtClean="0"/>
              <a:t>Журавлевская</a:t>
            </a:r>
            <a:r>
              <a:rPr lang="ru-RU" dirty="0" smtClean="0"/>
              <a:t> школа»)</a:t>
            </a:r>
          </a:p>
          <a:p>
            <a:pPr algn="just"/>
            <a:r>
              <a:rPr lang="ru-RU" b="1" dirty="0" smtClean="0"/>
              <a:t>22.11.2024 </a:t>
            </a:r>
          </a:p>
          <a:p>
            <a:pPr marL="0" indent="0" algn="just">
              <a:buNone/>
            </a:pPr>
            <a:r>
              <a:rPr lang="ru-RU" dirty="0"/>
              <a:t>Приемы и методы формирования функциональной грамотности на уроках истории и </a:t>
            </a:r>
            <a:r>
              <a:rPr lang="ru-RU" dirty="0" smtClean="0"/>
              <a:t>обществознания</a:t>
            </a:r>
          </a:p>
          <a:p>
            <a:pPr marL="0" indent="0" algn="just">
              <a:buNone/>
            </a:pPr>
            <a:r>
              <a:rPr lang="ru-RU" dirty="0" smtClean="0"/>
              <a:t>(</a:t>
            </a:r>
            <a:r>
              <a:rPr lang="ru-RU" dirty="0"/>
              <a:t>МБОУ </a:t>
            </a:r>
            <a:r>
              <a:rPr lang="ru-RU" dirty="0" smtClean="0"/>
              <a:t>«</a:t>
            </a:r>
            <a:r>
              <a:rPr lang="ru-RU" dirty="0" err="1" smtClean="0"/>
              <a:t>Урожайновская</a:t>
            </a:r>
            <a:r>
              <a:rPr lang="ru-RU" dirty="0" smtClean="0"/>
              <a:t> школа                                             им. К.В. Варлыгина»)</a:t>
            </a:r>
          </a:p>
          <a:p>
            <a:pPr algn="just"/>
            <a:r>
              <a:rPr lang="ru-RU" b="1" dirty="0" smtClean="0"/>
              <a:t>17.01.2025</a:t>
            </a:r>
          </a:p>
          <a:p>
            <a:pPr marL="0" indent="0" algn="just">
              <a:buNone/>
            </a:pPr>
            <a:r>
              <a:rPr lang="ru-RU" dirty="0"/>
              <a:t>Цифровые инструменты и сервисы в работе учителя истории и </a:t>
            </a:r>
            <a:r>
              <a:rPr lang="ru-RU" dirty="0" smtClean="0"/>
              <a:t>обществознания</a:t>
            </a:r>
          </a:p>
          <a:p>
            <a:pPr marL="0" indent="0" algn="just">
              <a:buNone/>
            </a:pPr>
            <a:r>
              <a:rPr lang="ru-RU" dirty="0" smtClean="0"/>
              <a:t>(МБОУ «</a:t>
            </a:r>
            <a:r>
              <a:rPr lang="ru-RU" dirty="0" err="1" smtClean="0"/>
              <a:t>Родниковская</a:t>
            </a:r>
            <a:r>
              <a:rPr lang="ru-RU" dirty="0" smtClean="0"/>
              <a:t> школа-гимназия»)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88640"/>
            <a:ext cx="8712968" cy="120248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1800" dirty="0" smtClean="0">
                <a:solidFill>
                  <a:srgbClr val="464653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</a:rPr>
              <a:t>МЕТОДИЧЕСКОЕ СОПРОВОЖДЕНИЕ ОРГАНИЗАЦИИ ИННОВАЦИОННОЙ ДЕЯТЕЛЬНОСТИ И ОБЕСПЕЧЕНИЕ НЕПРЕРЫВНОСТИ ПОВЫШЕНИЯ МЕТОДИЧЕСКОГО УРОВНЯ И ПРОФЕССИОНАЛЬНОГО МАСТЕРСТВА ПЕДАГОГОВ </a:t>
            </a:r>
            <a:endParaRPr lang="ru-RU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91125"/>
            <a:ext cx="2457375" cy="182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4"/>
            <a:ext cx="2448272" cy="180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32908" r="11261"/>
          <a:stretch/>
        </p:blipFill>
        <p:spPr bwMode="auto">
          <a:xfrm>
            <a:off x="6516216" y="5229200"/>
            <a:ext cx="246473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15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494089"/>
            <a:ext cx="5040560" cy="360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МК (1)</a:t>
            </a:r>
          </a:p>
          <a:p>
            <a:pPr algn="just"/>
            <a:r>
              <a:rPr lang="ru-RU" b="1" dirty="0" smtClean="0"/>
              <a:t>13.12.2024 </a:t>
            </a:r>
          </a:p>
          <a:p>
            <a:pPr marL="0" indent="0" algn="just">
              <a:buNone/>
            </a:pPr>
            <a:r>
              <a:rPr lang="ru-RU" dirty="0"/>
              <a:t>Использование технологии системно - </a:t>
            </a:r>
            <a:r>
              <a:rPr lang="ru-RU" dirty="0" err="1"/>
              <a:t>деятельностного</a:t>
            </a:r>
            <a:r>
              <a:rPr lang="ru-RU" dirty="0"/>
              <a:t> подхода на уроках истории и </a:t>
            </a:r>
            <a:r>
              <a:rPr lang="ru-RU" dirty="0" smtClean="0"/>
              <a:t>обществознания</a:t>
            </a:r>
          </a:p>
          <a:p>
            <a:pPr marL="0" indent="0" algn="just">
              <a:buNone/>
            </a:pPr>
            <a:r>
              <a:rPr lang="ru-RU" dirty="0" smtClean="0"/>
              <a:t>(</a:t>
            </a:r>
            <a:r>
              <a:rPr lang="ru-RU" dirty="0"/>
              <a:t>МБОУ «</a:t>
            </a:r>
            <a:r>
              <a:rPr lang="ru-RU" dirty="0" err="1"/>
              <a:t>Новоандреевская</a:t>
            </a:r>
            <a:r>
              <a:rPr lang="ru-RU" dirty="0"/>
              <a:t> школа </a:t>
            </a:r>
            <a:r>
              <a:rPr lang="ru-RU" dirty="0" smtClean="0"/>
              <a:t>                       им</a:t>
            </a:r>
            <a:r>
              <a:rPr lang="ru-RU" dirty="0"/>
              <a:t>. В.А. Осипова»)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56284"/>
            <a:ext cx="3028181" cy="223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17" y="4509120"/>
            <a:ext cx="3064024" cy="21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1" y="404664"/>
            <a:ext cx="87185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88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Работа </a:t>
            </a:r>
            <a:r>
              <a:rPr lang="ru-RU" dirty="0"/>
              <a:t>ТГ и ЭГ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268760"/>
            <a:ext cx="6984776" cy="4896544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Подготовка заданий школьного этапа  предметных олимпиад по истории, обществознанию, праву</a:t>
            </a:r>
          </a:p>
          <a:p>
            <a:pPr algn="just"/>
            <a:r>
              <a:rPr lang="ru-RU" dirty="0"/>
              <a:t>Проверка олимпиадных работ муниципального этапа</a:t>
            </a:r>
          </a:p>
          <a:p>
            <a:pPr algn="just"/>
            <a:r>
              <a:rPr lang="ru-RU" dirty="0" smtClean="0"/>
              <a:t>Проверка и оценивание конкурсных </a:t>
            </a:r>
            <a:r>
              <a:rPr lang="ru-RU" dirty="0"/>
              <a:t>работ муниципального этапа </a:t>
            </a:r>
            <a:r>
              <a:rPr lang="ru-RU" dirty="0" smtClean="0"/>
              <a:t>всероссийских и региональных конкурсов </a:t>
            </a:r>
            <a:r>
              <a:rPr lang="ru-RU" dirty="0"/>
              <a:t>по плану МОНМ РК:</a:t>
            </a:r>
          </a:p>
          <a:p>
            <a:pPr algn="just"/>
            <a:r>
              <a:rPr lang="ru-RU" dirty="0" smtClean="0"/>
              <a:t>«</a:t>
            </a:r>
            <a:r>
              <a:rPr lang="ru-RU" dirty="0"/>
              <a:t>Крым – наш общий дом»</a:t>
            </a:r>
          </a:p>
          <a:p>
            <a:pPr algn="just"/>
            <a:r>
              <a:rPr lang="ru-RU" dirty="0" smtClean="0"/>
              <a:t>«Зерно истины»</a:t>
            </a:r>
            <a:endParaRPr lang="ru-RU" dirty="0"/>
          </a:p>
          <a:p>
            <a:pPr algn="just"/>
            <a:r>
              <a:rPr lang="ru-RU" dirty="0"/>
              <a:t>«Конкурс школьных музеев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/>
              <a:t>«Государственная символика»</a:t>
            </a:r>
            <a:endParaRPr lang="ru-RU" dirty="0"/>
          </a:p>
          <a:p>
            <a:pPr algn="just"/>
            <a:r>
              <a:rPr lang="ru-RU" dirty="0"/>
              <a:t>Проверка исследовательских работ муниципального этапа  МАН</a:t>
            </a:r>
          </a:p>
          <a:p>
            <a:pPr algn="just"/>
            <a:r>
              <a:rPr lang="ru-RU" dirty="0"/>
              <a:t>Подготовка заданий и </a:t>
            </a:r>
            <a:r>
              <a:rPr lang="ru-RU" dirty="0" smtClean="0"/>
              <a:t>перепроверка </a:t>
            </a:r>
            <a:r>
              <a:rPr lang="ru-RU" dirty="0"/>
              <a:t>работ </a:t>
            </a:r>
            <a:r>
              <a:rPr lang="ru-RU" dirty="0" smtClean="0"/>
              <a:t>пробных ОГЭ,  </a:t>
            </a:r>
            <a:r>
              <a:rPr lang="ru-RU" dirty="0"/>
              <a:t>ЕГЭ по </a:t>
            </a:r>
            <a:r>
              <a:rPr lang="ru-RU" dirty="0" smtClean="0"/>
              <a:t>истории и обществознанию</a:t>
            </a:r>
            <a:endParaRPr lang="ru-RU" dirty="0"/>
          </a:p>
          <a:p>
            <a:pPr algn="just"/>
            <a:r>
              <a:rPr lang="ru-RU" dirty="0" smtClean="0"/>
              <a:t>Экспертиза профессиональной деятельности педагогов (аттестация)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371</TotalTime>
  <Words>1575</Words>
  <Application>Microsoft Office PowerPoint</Application>
  <PresentationFormat>Экран (4:3)</PresentationFormat>
  <Paragraphs>257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Литейная</vt:lpstr>
      <vt:lpstr>Воздушный поток</vt:lpstr>
      <vt:lpstr>Организованное окончание 2024-2025 уч.г.</vt:lpstr>
      <vt:lpstr>Цели и задачи: </vt:lpstr>
      <vt:lpstr>Анализ работы РМО  за 2024/2025 учебный год</vt:lpstr>
      <vt:lpstr>Система методической работы</vt:lpstr>
      <vt:lpstr>МЕТОДИЧЕСКОЕ СОПРОВОЖДЕНИЕ ОРГАНИЗАЦИИ ИННОВАЦИОННОЙ ДЕЯТЕЛЬНОСТИ И ОБЕСПЕЧЕНИЕ НЕПРЕРЫВНОСТИ ПОВЫШЕНИЯ МЕТОДИЧЕСКОГО УРОВНЯ И ПРОФЕССИОНАЛЬНОГО МАСТЕРСТВА ПЕДАГОГОВ </vt:lpstr>
      <vt:lpstr>МЕТОДИЧЕСКОЕ СОПРОВОЖДЕНИЕ ОРГАНИЗАЦИИ ИННОВАЦИОННОЙ ДЕЯТЕЛЬНОСТИ И ОБЕСПЕЧЕНИЕ НЕПРЕРЫВНОСТИ ПОВЫШЕНИЯ МЕТОДИЧЕСКОГО УРОВНЯ И ПРОФЕССИОНАЛЬНОГО МАСТЕРСТВА ПЕДАГОГОВ </vt:lpstr>
      <vt:lpstr>Презентация PowerPoint</vt:lpstr>
      <vt:lpstr>Презентация PowerPoint</vt:lpstr>
      <vt:lpstr>Работа ТГ и ЭГ</vt:lpstr>
      <vt:lpstr>Тематические проверки (ТП) и тематические выезды (ТВ)</vt:lpstr>
      <vt:lpstr>Работа с одаренными детьми</vt:lpstr>
      <vt:lpstr>Работа с одаренными детьми</vt:lpstr>
      <vt:lpstr>Планирование на 2025-2026 уч.г. </vt:lpstr>
      <vt:lpstr>ТВ «Формирование предметных компетенций учащихся на уроках истории и обществознания»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Организованное окончание 2023-2024 уч.г.</dc:title>
  <dc:creator>user</dc:creator>
  <cp:lastModifiedBy>user</cp:lastModifiedBy>
  <cp:revision>49</cp:revision>
  <dcterms:created xsi:type="dcterms:W3CDTF">2024-04-18T21:05:02Z</dcterms:created>
  <dcterms:modified xsi:type="dcterms:W3CDTF">2025-05-16T03:10:58Z</dcterms:modified>
</cp:coreProperties>
</file>