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67" r:id="rId5"/>
    <p:sldId id="261" r:id="rId6"/>
    <p:sldId id="263" r:id="rId7"/>
    <p:sldId id="264" r:id="rId8"/>
    <p:sldId id="265" r:id="rId9"/>
    <p:sldId id="266" r:id="rId10"/>
    <p:sldId id="271" r:id="rId11"/>
    <p:sldId id="270" r:id="rId12"/>
    <p:sldId id="272" r:id="rId13"/>
    <p:sldId id="268" r:id="rId14"/>
    <p:sldId id="269" r:id="rId15"/>
    <p:sldId id="274" r:id="rId16"/>
    <p:sldId id="273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8" autoAdjust="0"/>
    <p:restoredTop sz="94660"/>
  </p:normalViewPr>
  <p:slideViewPr>
    <p:cSldViewPr>
      <p:cViewPr varScale="1">
        <p:scale>
          <a:sx n="111" d="100"/>
          <a:sy n="111" d="100"/>
        </p:scale>
        <p:origin x="202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280920" cy="2016224"/>
          </a:xfrm>
        </p:spPr>
        <p:txBody>
          <a:bodyPr/>
          <a:lstStyle/>
          <a:p>
            <a:r>
              <a:rPr lang="ru-RU" dirty="0" smtClean="0"/>
              <a:t>Патриотическое воспитание </a:t>
            </a:r>
            <a:br>
              <a:rPr lang="ru-RU" dirty="0" smtClean="0"/>
            </a:br>
            <a:r>
              <a:rPr lang="ru-RU" dirty="0" smtClean="0"/>
              <a:t>на уроках географии </a:t>
            </a:r>
            <a:br>
              <a:rPr lang="ru-RU" dirty="0" smtClean="0"/>
            </a:br>
            <a:r>
              <a:rPr lang="ru-RU" dirty="0" smtClean="0"/>
              <a:t>и во </a:t>
            </a:r>
            <a:r>
              <a:rPr lang="ru-RU" smtClean="0"/>
              <a:t>внеУрочной</a:t>
            </a:r>
            <a:r>
              <a:rPr lang="ru-RU" dirty="0" smtClean="0"/>
              <a:t> </a:t>
            </a:r>
            <a:r>
              <a:rPr lang="ru-RU" dirty="0" smtClean="0"/>
              <a:t>деятельности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869160"/>
            <a:ext cx="6624736" cy="136815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Волык</a:t>
            </a:r>
            <a:r>
              <a:rPr lang="ru-RU" dirty="0" smtClean="0"/>
              <a:t> Наталья Анатольевна,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географии,</a:t>
            </a:r>
          </a:p>
          <a:p>
            <a:r>
              <a:rPr lang="ru-RU" dirty="0" smtClean="0"/>
              <a:t> специалист высшей категории</a:t>
            </a:r>
          </a:p>
          <a:p>
            <a:r>
              <a:rPr lang="ru-RU" dirty="0" smtClean="0"/>
              <a:t>МБОУ «Гвардейская школа № 1»</a:t>
            </a:r>
          </a:p>
          <a:p>
            <a:r>
              <a:rPr lang="ru-RU" dirty="0" smtClean="0"/>
              <a:t>Симферопольский район, Республика Крым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4032000" cy="240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9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30734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</a:rPr>
              <a:t>Патриотическое воспитание - </a:t>
            </a:r>
            <a:r>
              <a:rPr lang="ru-RU" b="1" i="1" dirty="0">
                <a:solidFill>
                  <a:srgbClr val="FF0000"/>
                </a:solidFill>
              </a:rPr>
              <a:t>это система фундаментальных знаний о народе, об особенностях быта и трудовой деятельности, национальном характере, психологии, мировоззрении, культуре, а также о семье, своей родословной, о родном крае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20" y="3998243"/>
            <a:ext cx="4762252" cy="268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2" y="1363297"/>
            <a:ext cx="49688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2" y="4437112"/>
            <a:ext cx="39751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75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487" y="2997930"/>
            <a:ext cx="4351874" cy="32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063" y="404664"/>
            <a:ext cx="8698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</a:rPr>
              <a:t>Внеурочная краеведческая работа – это поисковые экспедиции, туризм, краеведческие теоретические кружки, тематические вечера, конкурсы, олимпиады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0" y="4139137"/>
            <a:ext cx="2946911" cy="210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8" descr="20190509_1013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2"/>
          <a:stretch/>
        </p:blipFill>
        <p:spPr bwMode="auto">
          <a:xfrm flipH="1">
            <a:off x="4555344" y="1135835"/>
            <a:ext cx="2169371" cy="184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6" b="16814"/>
          <a:stretch/>
        </p:blipFill>
        <p:spPr bwMode="auto">
          <a:xfrm>
            <a:off x="6715361" y="1135835"/>
            <a:ext cx="2325735" cy="297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76" y="4113639"/>
            <a:ext cx="3840684" cy="204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 t="16811" r="16712"/>
          <a:stretch/>
        </p:blipFill>
        <p:spPr bwMode="auto">
          <a:xfrm>
            <a:off x="2305647" y="1135835"/>
            <a:ext cx="2249697" cy="22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35835"/>
            <a:ext cx="2217400" cy="300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3" b="12200"/>
          <a:stretch/>
        </p:blipFill>
        <p:spPr bwMode="auto">
          <a:xfrm>
            <a:off x="5004048" y="2997930"/>
            <a:ext cx="2160341" cy="167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география МО\ППО Волык Н.А. 2024 год\5249213196022173095_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237">
            <a:off x="366298" y="1165912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еография МО\ППО Волык Н.А. 2024 год\20230824_1003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4336" b="6591"/>
          <a:stretch/>
        </p:blipFill>
        <p:spPr bwMode="auto">
          <a:xfrm rot="5400000">
            <a:off x="2387754" y="834939"/>
            <a:ext cx="4154372" cy="2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география МО\ППО Волык Н.А. 2024 год\20230306_144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3849">
            <a:off x="4880279" y="283084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3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4345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Принимаю </a:t>
            </a:r>
            <a:r>
              <a:rPr lang="ru-RU" dirty="0"/>
              <a:t>участие в методической работе школы (вхожу в состав методического </a:t>
            </a:r>
            <a:r>
              <a:rPr lang="ru-RU" dirty="0" smtClean="0"/>
              <a:t>совета), руководитель </a:t>
            </a:r>
            <a:r>
              <a:rPr lang="ru-RU" dirty="0"/>
              <a:t>методического объединения учителей предметников.</a:t>
            </a:r>
          </a:p>
          <a:p>
            <a:endParaRPr lang="ru-RU" dirty="0" smtClean="0"/>
          </a:p>
          <a:p>
            <a:r>
              <a:rPr lang="ru-RU" dirty="0" smtClean="0"/>
              <a:t>- Член </a:t>
            </a:r>
            <a:r>
              <a:rPr lang="ru-RU" dirty="0"/>
              <a:t>жюри муниципального этапа Всероссийской ученической олимпиады по  школьному краеведению (приказ УО от 02.03.2022 № 189</a:t>
            </a:r>
            <a:r>
              <a:rPr lang="ru-RU" dirty="0" smtClean="0"/>
              <a:t>),</a:t>
            </a:r>
          </a:p>
          <a:p>
            <a:r>
              <a:rPr lang="ru-RU" dirty="0" smtClean="0"/>
              <a:t>- </a:t>
            </a:r>
            <a:r>
              <a:rPr lang="ru-RU" dirty="0"/>
              <a:t>Ч</a:t>
            </a:r>
            <a:r>
              <a:rPr lang="ru-RU" dirty="0" smtClean="0"/>
              <a:t>лен </a:t>
            </a:r>
            <a:r>
              <a:rPr lang="ru-RU" dirty="0"/>
              <a:t>жюри муниципального этапа республиканского конкурса социально – экономических проектов «Крым – XXI век» (приказ УО от 28.01.2022 № 76; приказ УО от 20.01.2023 № 52), </a:t>
            </a:r>
            <a:endParaRPr lang="ru-RU" dirty="0" smtClean="0"/>
          </a:p>
          <a:p>
            <a:r>
              <a:rPr lang="ru-RU" dirty="0" smtClean="0"/>
              <a:t>- Член </a:t>
            </a:r>
            <a:r>
              <a:rPr lang="ru-RU" dirty="0"/>
              <a:t>жюри муниципального этапа Всероссийского конкурса исследовательских краеведческих работ «Отечество»(приказ УО от 27.09.2022 № 790</a:t>
            </a:r>
            <a:r>
              <a:rPr lang="ru-RU" dirty="0" smtClean="0"/>
              <a:t>);</a:t>
            </a:r>
          </a:p>
          <a:p>
            <a:r>
              <a:rPr lang="ru-RU" dirty="0"/>
              <a:t>-</a:t>
            </a:r>
            <a:r>
              <a:rPr lang="ru-RU" dirty="0" smtClean="0"/>
              <a:t> Член жюри муниципального </a:t>
            </a:r>
            <a:r>
              <a:rPr lang="ru-RU" dirty="0"/>
              <a:t>этапа конкурса защиты НИР учащихся  МАН «Искатель» (приказ УО от 21.10.2021 № 823).</a:t>
            </a:r>
          </a:p>
        </p:txBody>
      </p:sp>
    </p:spTree>
    <p:extLst>
      <p:ext uri="{BB962C8B-B14F-4D97-AF65-F5344CB8AC3E}">
        <p14:creationId xmlns:p14="http://schemas.microsoft.com/office/powerpoint/2010/main" val="25850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Имею грамоты и благодарственные письма:</a:t>
            </a:r>
          </a:p>
          <a:p>
            <a:r>
              <a:rPr lang="ru-RU" sz="1400" dirty="0"/>
              <a:t>1.</a:t>
            </a:r>
            <a:r>
              <a:rPr lang="ru-RU" sz="1400" b="1" dirty="0">
                <a:solidFill>
                  <a:srgbClr val="FF0000"/>
                </a:solidFill>
              </a:rPr>
              <a:t>Благодарность</a:t>
            </a:r>
            <a:r>
              <a:rPr lang="ru-RU" sz="1400" b="1" dirty="0"/>
              <a:t> </a:t>
            </a:r>
            <a:r>
              <a:rPr lang="ru-RU" sz="1400" dirty="0"/>
              <a:t>МБОУ ДО «ЦДЮТ» «За инициативный творческий труд, профессиональное мастерство, за активную помощь в организации методической работы с педагогами района и по итогам 2018/2019 учебного года».</a:t>
            </a:r>
          </a:p>
          <a:p>
            <a:r>
              <a:rPr lang="ru-RU" sz="1400" dirty="0"/>
              <a:t>2</a:t>
            </a:r>
            <a:r>
              <a:rPr lang="ru-RU" sz="1400" dirty="0">
                <a:solidFill>
                  <a:srgbClr val="FF0000"/>
                </a:solidFill>
              </a:rPr>
              <a:t>.</a:t>
            </a:r>
            <a:r>
              <a:rPr lang="ru-RU" sz="1400" b="1" dirty="0">
                <a:solidFill>
                  <a:srgbClr val="FF0000"/>
                </a:solidFill>
              </a:rPr>
              <a:t>Грамота </a:t>
            </a:r>
            <a:r>
              <a:rPr lang="ru-RU" sz="1400" dirty="0"/>
              <a:t>Управления образования администрации Симферопольского района РК «За инициативный творческий труд, профессиональное мастерство, за активную помощь в организации методической работы с педагогами района и по итогам 2019/2020 учебного года» (приказ от 26.05.2020 № 318)</a:t>
            </a:r>
          </a:p>
          <a:p>
            <a:r>
              <a:rPr lang="ru-RU" sz="1400" dirty="0"/>
              <a:t>3.</a:t>
            </a:r>
            <a:r>
              <a:rPr lang="ru-RU" sz="1400" b="1" dirty="0">
                <a:solidFill>
                  <a:srgbClr val="FF0000"/>
                </a:solidFill>
              </a:rPr>
              <a:t>Благодарность</a:t>
            </a:r>
            <a:r>
              <a:rPr lang="ru-RU" sz="1400" dirty="0"/>
              <a:t> Управления образования администрации Симферопольского района РК «За </a:t>
            </a:r>
            <a:r>
              <a:rPr lang="ru-RU" sz="1400" dirty="0" err="1"/>
              <a:t>за</a:t>
            </a:r>
            <a:r>
              <a:rPr lang="ru-RU" sz="1400" dirty="0"/>
              <a:t> активную помощь в организации методической работы с педагогами Симферопольского района и по итогам 2021/2022 учебного года» (приказ от 11.05.2022 № 438)</a:t>
            </a:r>
          </a:p>
          <a:p>
            <a:r>
              <a:rPr lang="ru-RU" sz="1400" dirty="0"/>
              <a:t>4. </a:t>
            </a:r>
            <a:r>
              <a:rPr lang="ru-RU" sz="1400" b="1" dirty="0">
                <a:solidFill>
                  <a:srgbClr val="FF0000"/>
                </a:solidFill>
              </a:rPr>
              <a:t>Грамота</a:t>
            </a:r>
            <a:r>
              <a:rPr lang="ru-RU" sz="1400" dirty="0"/>
              <a:t> Управления образования администрации Симферопольского района РК «За подготовку победителя муниципального этапа республиканского конкурса социально – экономических проектов «Крым – XXI век»» (приказ № 138 от 13.02.2023)</a:t>
            </a:r>
          </a:p>
          <a:p>
            <a:r>
              <a:rPr lang="ru-RU" sz="1400" dirty="0"/>
              <a:t>5.</a:t>
            </a:r>
            <a:r>
              <a:rPr lang="ru-RU" sz="1400" b="1" dirty="0">
                <a:solidFill>
                  <a:srgbClr val="FF0000"/>
                </a:solidFill>
              </a:rPr>
              <a:t>Благодарность Главы Республики Крым </a:t>
            </a:r>
            <a:r>
              <a:rPr lang="ru-RU" sz="1400" dirty="0"/>
              <a:t>«За добросовестный труд, высокое профессиональное мастерство, значительный вклад в культурно-образовательное развитие Республики Крым и в связи с Днем учителя» 05.10.2022 г.</a:t>
            </a:r>
          </a:p>
          <a:p>
            <a:r>
              <a:rPr lang="ru-RU" sz="1400" dirty="0"/>
              <a:t>6.</a:t>
            </a:r>
            <a:r>
              <a:rPr lang="ru-RU" sz="1400" b="1" dirty="0">
                <a:solidFill>
                  <a:srgbClr val="FF0000"/>
                </a:solidFill>
              </a:rPr>
              <a:t>Грамота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ФГАУОУ ВО «КФУ </a:t>
            </a:r>
            <a:r>
              <a:rPr lang="ru-RU" sz="1400" dirty="0" err="1"/>
              <a:t>им.В.И.Вернадского</a:t>
            </a:r>
            <a:r>
              <a:rPr lang="ru-RU" sz="1400" dirty="0"/>
              <a:t>», Русского географического общества «За высокие достижения в школьном географическом образовании, популяризации географии и в связи с 85-летием факультета географии, геоэкологии и туризма»</a:t>
            </a:r>
          </a:p>
          <a:p>
            <a:r>
              <a:rPr lang="ru-RU" sz="1400" dirty="0"/>
              <a:t>7.</a:t>
            </a:r>
            <a:r>
              <a:rPr lang="ru-RU" sz="1400" b="1" dirty="0">
                <a:solidFill>
                  <a:srgbClr val="FF0000"/>
                </a:solidFill>
              </a:rPr>
              <a:t>Благодарственное письмо </a:t>
            </a:r>
            <a:r>
              <a:rPr lang="ru-RU" sz="1400" dirty="0"/>
              <a:t>ФГБУ «ФИОКО» «За участие в проведении Всероссийских проверочных работ по предмету География», Москва 2020</a:t>
            </a:r>
          </a:p>
          <a:p>
            <a:r>
              <a:rPr lang="ru-RU" sz="1400" dirty="0"/>
              <a:t>8.</a:t>
            </a:r>
            <a:r>
              <a:rPr lang="ru-RU" sz="1400" b="1" dirty="0">
                <a:solidFill>
                  <a:srgbClr val="FF0000"/>
                </a:solidFill>
              </a:rPr>
              <a:t>Благодарственное письмо </a:t>
            </a:r>
            <a:r>
              <a:rPr lang="ru-RU" sz="1400" dirty="0"/>
              <a:t>Всероссийского издания «ПЕДРАЗВИТИЕ» «За активное участие в работе </a:t>
            </a:r>
            <a:r>
              <a:rPr lang="ru-RU" sz="1400" dirty="0">
                <a:solidFill>
                  <a:schemeClr val="bg1"/>
                </a:solidFill>
              </a:rPr>
              <a:t>издания, а также личный вклад по внедрению информационно-коммуникативных технологий (ИКТ) в образовательный процесс ( приказ № 475028 от 16.12.2023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9.</a:t>
            </a:r>
            <a:r>
              <a:rPr lang="ru-RU" sz="1400" b="1" dirty="0" smtClean="0">
                <a:solidFill>
                  <a:schemeClr val="bg1"/>
                </a:solidFill>
              </a:rPr>
              <a:t>Грамота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Министерства образования </a:t>
            </a:r>
            <a:r>
              <a:rPr lang="ru-RU" sz="1400" dirty="0" smtClean="0">
                <a:solidFill>
                  <a:schemeClr val="bg1"/>
                </a:solidFill>
              </a:rPr>
              <a:t>, науки и молодежи Республики Крым «За многолетний добросовестный труд, высокий профессионализм, личный вклад в дело воспитания подрастающего поколения и в связи с празднованием Дня Республики Крым» (приказ № 1-н от 17.01.2024)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география МО\ППО Волык Н.А. 2024 год\20221004_1508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7189" b="13703"/>
          <a:stretch/>
        </p:blipFill>
        <p:spPr bwMode="auto">
          <a:xfrm rot="4648759">
            <a:off x="-164738" y="962355"/>
            <a:ext cx="4277239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география МО\ППО Волык Н.А. 2024 год\20240203_085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1681" b="6066"/>
          <a:stretch/>
        </p:blipFill>
        <p:spPr bwMode="auto">
          <a:xfrm rot="4621678">
            <a:off x="2606600" y="809208"/>
            <a:ext cx="3816426" cy="28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география МО\ППО Волык Н.А. 2024 год\475028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065">
            <a:off x="5896589" y="265240"/>
            <a:ext cx="2550444" cy="36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география МО\ППО Волык Н.А. 2024 год\47506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772">
            <a:off x="6079548" y="3279565"/>
            <a:ext cx="2303725" cy="3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география МО\ППО Волык Н.А. 2024 год\47502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2548">
            <a:off x="477172" y="3852522"/>
            <a:ext cx="1968484" cy="27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F515EA\OneDrive\Pictures\Screenshots\2024-02-0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t="16821" r="35876" b="5131"/>
          <a:stretch/>
        </p:blipFill>
        <p:spPr bwMode="auto">
          <a:xfrm rot="940535">
            <a:off x="3202633" y="3504832"/>
            <a:ext cx="2091764" cy="31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3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Фото\20211125_1419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13465" b="7912"/>
          <a:stretch/>
        </p:blipFill>
        <p:spPr bwMode="auto">
          <a:xfrm rot="5400000">
            <a:off x="-250510" y="735175"/>
            <a:ext cx="3987942" cy="2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Фото\20190509_0906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r="11537" b="-2415"/>
          <a:stretch/>
        </p:blipFill>
        <p:spPr bwMode="auto">
          <a:xfrm>
            <a:off x="3064778" y="116632"/>
            <a:ext cx="592366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20190314_1049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r="13190" b="-2067"/>
          <a:stretch/>
        </p:blipFill>
        <p:spPr bwMode="auto">
          <a:xfrm>
            <a:off x="395536" y="3667125"/>
            <a:ext cx="4248472" cy="32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\20181031_120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7430" y="4097285"/>
            <a:ext cx="3034254" cy="22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Фото\20231220_115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7563" y="4046602"/>
            <a:ext cx="3092178" cy="23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80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20210901_1001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7"/>
          <a:stretch/>
        </p:blipFill>
        <p:spPr bwMode="auto">
          <a:xfrm>
            <a:off x="179512" y="476672"/>
            <a:ext cx="8784976" cy="33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933056"/>
            <a:ext cx="83153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Волык Наталья анатольевна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20788"/>
            <a:ext cx="7948364" cy="4644516"/>
          </a:xfrm>
        </p:spPr>
        <p:txBody>
          <a:bodyPr>
            <a:normAutofit/>
          </a:bodyPr>
          <a:lstStyle/>
          <a:p>
            <a:r>
              <a:rPr lang="ru-RU" dirty="0" smtClean="0"/>
              <a:t>Дата рождения: 18 октября 1972 года</a:t>
            </a:r>
          </a:p>
          <a:p>
            <a:r>
              <a:rPr lang="ru-RU" dirty="0" smtClean="0"/>
              <a:t>Образование: высшее</a:t>
            </a:r>
          </a:p>
          <a:p>
            <a:r>
              <a:rPr lang="ru-RU" dirty="0" smtClean="0"/>
              <a:t>Должность: учитель географии</a:t>
            </a:r>
          </a:p>
          <a:p>
            <a:r>
              <a:rPr lang="ru-RU" dirty="0" smtClean="0"/>
              <a:t>Стаж работы: 33 года</a:t>
            </a:r>
          </a:p>
          <a:p>
            <a:r>
              <a:rPr lang="ru-RU" dirty="0" smtClean="0"/>
              <a:t>Место работы: Муниципальное бюджетное общеобразовательное учреждение  </a:t>
            </a:r>
          </a:p>
          <a:p>
            <a:r>
              <a:rPr lang="ru-RU" dirty="0" smtClean="0"/>
              <a:t>                          «Гвардейская школа № 1» (с 1990 года )</a:t>
            </a:r>
          </a:p>
          <a:p>
            <a:r>
              <a:rPr lang="ru-RU" dirty="0" smtClean="0"/>
              <a:t>Учитель географии с 1999 года</a:t>
            </a:r>
          </a:p>
          <a:p>
            <a:r>
              <a:rPr lang="ru-RU" dirty="0" smtClean="0"/>
              <a:t>Тема самообразования: «Патриотическое воспитание на уроках географии и во </a:t>
            </a:r>
          </a:p>
          <a:p>
            <a:r>
              <a:rPr lang="ru-RU" dirty="0" smtClean="0"/>
              <a:t>                           внеурочной деятельности» (2019 г.)</a:t>
            </a:r>
          </a:p>
          <a:p>
            <a:r>
              <a:rPr lang="ru-RU" dirty="0"/>
              <a:t>В своей работе использую образовательные технологии: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технология </a:t>
            </a:r>
            <a:r>
              <a:rPr lang="ru-RU" dirty="0">
                <a:solidFill>
                  <a:schemeClr val="bg1"/>
                </a:solidFill>
              </a:rPr>
              <a:t>проблемного обучения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- информационно </a:t>
            </a:r>
            <a:r>
              <a:rPr lang="ru-RU" dirty="0">
                <a:solidFill>
                  <a:schemeClr val="bg1"/>
                </a:solidFill>
              </a:rPr>
              <a:t>– коммуникационные технологии</a:t>
            </a:r>
          </a:p>
        </p:txBody>
      </p:sp>
      <p:pic>
        <p:nvPicPr>
          <p:cNvPr id="7171" name="Picture 3" descr="D:\Фото\20230609_172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4208" y="83671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355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Open Sans"/>
              </a:rPr>
              <a:t>Патриотизм </a:t>
            </a:r>
            <a:r>
              <a:rPr lang="ru-RU" i="1" dirty="0">
                <a:solidFill>
                  <a:srgbClr val="000000"/>
                </a:solidFill>
                <a:latin typeface="Open Sans"/>
              </a:rPr>
              <a:t>— чувство самое стыдливое и деликатное… Побереги святые слова, не кричи о любви к Родине на всех перекрестках. Лучше — молча трудись во имя ее блага и могущества.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                                            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Сухомлинский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В. А.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28227"/>
            <a:ext cx="24511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un9-7.userapi.com/impg/Slam_TYACw7viostNIfLdLo_aIgAx3ffSUkCjQ/jI8kz2Wt8Qo.jpg?size=1376x1032&amp;quality=96&amp;sign=95f2f60aaabf9d2d811c92ba5614008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6" t="27755" r="1"/>
          <a:stretch/>
        </p:blipFill>
        <p:spPr bwMode="auto">
          <a:xfrm>
            <a:off x="252696" y="1556792"/>
            <a:ext cx="6191512" cy="32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1" y="260650"/>
            <a:ext cx="6987729" cy="44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94" y="0"/>
            <a:ext cx="2103906" cy="28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13794"/>
            <a:ext cx="4831386" cy="34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6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b="1" i="1" dirty="0">
                <a:solidFill>
                  <a:srgbClr val="FF0000"/>
                </a:solidFill>
              </a:rPr>
              <a:t>Развиваю творческие способности учащихся, способствую развитию патриотических качеств, учу работать с дополнительной литературой, интернетом, составлять </a:t>
            </a:r>
            <a:r>
              <a:rPr lang="ru-RU" b="1" i="1" dirty="0" smtClean="0">
                <a:solidFill>
                  <a:srgbClr val="FF0000"/>
                </a:solidFill>
              </a:rPr>
              <a:t>проекты</a:t>
            </a:r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6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 smtClean="0">
                <a:solidFill>
                  <a:srgbClr val="00B0F0"/>
                </a:solidFill>
              </a:rPr>
              <a:t>2020-2021</a:t>
            </a:r>
            <a:r>
              <a:rPr lang="ru-RU" dirty="0" smtClean="0"/>
              <a:t> учебном году </a:t>
            </a:r>
            <a:r>
              <a:rPr lang="ru-RU" b="1" dirty="0" err="1" smtClean="0"/>
              <a:t>Уркуметова</a:t>
            </a:r>
            <a:r>
              <a:rPr lang="ru-RU" b="1" dirty="0" smtClean="0"/>
              <a:t> </a:t>
            </a:r>
            <a:r>
              <a:rPr lang="ru-RU" b="1" dirty="0"/>
              <a:t>Зоре </a:t>
            </a:r>
            <a:r>
              <a:rPr lang="ru-RU" dirty="0"/>
              <a:t>– </a:t>
            </a:r>
            <a:r>
              <a:rPr lang="ru-RU" b="1" dirty="0">
                <a:solidFill>
                  <a:srgbClr val="FF0000"/>
                </a:solidFill>
              </a:rPr>
              <a:t>призер </a:t>
            </a:r>
            <a:r>
              <a:rPr lang="ru-RU" dirty="0"/>
              <a:t>муниципального этапа Всероссийской олимпиады по школьному краеведению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Приказ УО от 07.09.2020 г № 455);</a:t>
            </a:r>
          </a:p>
          <a:p>
            <a:r>
              <a:rPr lang="ru-RU" dirty="0"/>
              <a:t> В </a:t>
            </a:r>
            <a:r>
              <a:rPr lang="ru-RU" dirty="0" smtClean="0">
                <a:solidFill>
                  <a:srgbClr val="00B0F0"/>
                </a:solidFill>
              </a:rPr>
              <a:t>2022-2023</a:t>
            </a:r>
            <a:r>
              <a:rPr lang="ru-RU" dirty="0" smtClean="0"/>
              <a:t> учебном </a:t>
            </a:r>
            <a:r>
              <a:rPr lang="ru-RU" dirty="0"/>
              <a:t>году </a:t>
            </a:r>
            <a:r>
              <a:rPr lang="ru-RU" b="1" dirty="0" err="1"/>
              <a:t>Шаповалова</a:t>
            </a:r>
            <a:r>
              <a:rPr lang="ru-RU" b="1" dirty="0"/>
              <a:t> Ольга </a:t>
            </a:r>
            <a:r>
              <a:rPr lang="ru-RU" dirty="0"/>
              <a:t>-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муниципального этапа Всероссийской олимпиады по школьному краеведению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Приказ УО от 24.04.2023 г № 429);</a:t>
            </a:r>
          </a:p>
          <a:p>
            <a:r>
              <a:rPr lang="ru-RU" dirty="0"/>
              <a:t>В </a:t>
            </a:r>
            <a:r>
              <a:rPr lang="ru-RU" dirty="0" smtClean="0">
                <a:solidFill>
                  <a:srgbClr val="00B0F0"/>
                </a:solidFill>
              </a:rPr>
              <a:t>2022-2023</a:t>
            </a:r>
            <a:r>
              <a:rPr lang="ru-RU" dirty="0" smtClean="0"/>
              <a:t> </a:t>
            </a:r>
            <a:r>
              <a:rPr lang="ru-RU" dirty="0"/>
              <a:t>учебном году </a:t>
            </a:r>
            <a:r>
              <a:rPr lang="ru-RU" b="1" dirty="0" err="1"/>
              <a:t>Шаповалова</a:t>
            </a:r>
            <a:r>
              <a:rPr lang="ru-RU" b="1" dirty="0"/>
              <a:t> Ольга </a:t>
            </a:r>
            <a:r>
              <a:rPr lang="ru-RU" dirty="0"/>
              <a:t>-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республиканского  этапа Всероссийской олимпиады по школьному </a:t>
            </a:r>
            <a:r>
              <a:rPr lang="ru-RU" dirty="0" smtClean="0"/>
              <a:t>краеведению</a:t>
            </a:r>
          </a:p>
          <a:p>
            <a:r>
              <a:rPr lang="ru-RU" dirty="0" smtClean="0"/>
              <a:t> </a:t>
            </a:r>
            <a:r>
              <a:rPr lang="ru-RU" dirty="0"/>
              <a:t>(Приказ МОНМ РК от 20.06.2023 г № 1063);</a:t>
            </a:r>
          </a:p>
          <a:p>
            <a:r>
              <a:rPr lang="ru-RU" dirty="0"/>
              <a:t>В </a:t>
            </a:r>
            <a:r>
              <a:rPr lang="ru-RU" dirty="0" smtClean="0">
                <a:solidFill>
                  <a:srgbClr val="00B0F0"/>
                </a:solidFill>
              </a:rPr>
              <a:t>2023-2024</a:t>
            </a:r>
            <a:r>
              <a:rPr lang="ru-RU" dirty="0" smtClean="0"/>
              <a:t> </a:t>
            </a:r>
            <a:r>
              <a:rPr lang="ru-RU" dirty="0"/>
              <a:t>учебном году </a:t>
            </a:r>
            <a:r>
              <a:rPr lang="ru-RU" b="1" dirty="0" err="1"/>
              <a:t>Шаповалова</a:t>
            </a:r>
            <a:r>
              <a:rPr lang="ru-RU" b="1" dirty="0"/>
              <a:t> Ольга </a:t>
            </a:r>
            <a:r>
              <a:rPr lang="ru-RU" dirty="0"/>
              <a:t>-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муниципального этапа Всероссийской олимпиады школьников по </a:t>
            </a:r>
            <a:r>
              <a:rPr lang="ru-RU" dirty="0" smtClean="0"/>
              <a:t>географии</a:t>
            </a:r>
          </a:p>
          <a:p>
            <a:r>
              <a:rPr lang="ru-RU" dirty="0" smtClean="0"/>
              <a:t> </a:t>
            </a:r>
            <a:r>
              <a:rPr lang="ru-RU" dirty="0"/>
              <a:t>(Приказ УО от 20.11.2023 г № 1002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26" name="Picture 2" descr="D:\Фото\5328253638084253220_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3"/>
          <a:stretch/>
        </p:blipFill>
        <p:spPr bwMode="auto">
          <a:xfrm>
            <a:off x="5724128" y="4221088"/>
            <a:ext cx="1836000" cy="248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9362" r="4711" b="-5078"/>
          <a:stretch/>
        </p:blipFill>
        <p:spPr bwMode="auto">
          <a:xfrm>
            <a:off x="7303326" y="4221088"/>
            <a:ext cx="165067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4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Основное применение проектной деятельности – написание научно-исследовательских работ для участия в заседаниях МАН «Искатель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6296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00B0F0"/>
                </a:solidFill>
              </a:rPr>
              <a:t>2019/2020</a:t>
            </a:r>
            <a:r>
              <a:rPr lang="ru-RU" dirty="0"/>
              <a:t> учебном году </a:t>
            </a:r>
            <a:r>
              <a:rPr lang="ru-RU" b="1" dirty="0" err="1"/>
              <a:t>Кайшиев</a:t>
            </a:r>
            <a:r>
              <a:rPr lang="ru-RU" b="1" dirty="0"/>
              <a:t> Роман</a:t>
            </a:r>
            <a:r>
              <a:rPr lang="ru-RU" dirty="0"/>
              <a:t>, </a:t>
            </a:r>
            <a:r>
              <a:rPr lang="ru-RU" dirty="0" err="1"/>
              <a:t>кдч</a:t>
            </a:r>
            <a:r>
              <a:rPr lang="ru-RU" dirty="0"/>
              <a:t> МАН «Искатель» </a:t>
            </a:r>
            <a:r>
              <a:rPr lang="ru-RU" b="1" dirty="0" smtClean="0">
                <a:solidFill>
                  <a:srgbClr val="FF0000"/>
                </a:solidFill>
              </a:rPr>
              <a:t>призер</a:t>
            </a:r>
            <a:r>
              <a:rPr lang="ru-RU" dirty="0" smtClean="0"/>
              <a:t> </a:t>
            </a:r>
            <a:r>
              <a:rPr lang="ru-RU" dirty="0"/>
              <a:t>муниципального этапа </a:t>
            </a:r>
            <a:r>
              <a:rPr lang="ru-RU" dirty="0" smtClean="0"/>
              <a:t> и участник </a:t>
            </a:r>
            <a:r>
              <a:rPr lang="ru-RU" dirty="0"/>
              <a:t>республиканского этапа конкурса защиты НИР МАН «Искатель», </a:t>
            </a:r>
            <a:r>
              <a:rPr lang="ru-RU" dirty="0" err="1"/>
              <a:t>кдч</a:t>
            </a:r>
            <a:r>
              <a:rPr lang="ru-RU" dirty="0"/>
              <a:t> МАН «Искатель»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приказ от 02.10.2019 №1676);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36339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00B0F0"/>
                </a:solidFill>
              </a:rPr>
              <a:t>2021/2022</a:t>
            </a:r>
            <a:r>
              <a:rPr lang="ru-RU" dirty="0"/>
              <a:t> учебном </a:t>
            </a:r>
            <a:r>
              <a:rPr lang="ru-RU" dirty="0" smtClean="0"/>
              <a:t>году </a:t>
            </a:r>
            <a:r>
              <a:rPr lang="ru-RU" b="1" dirty="0" err="1" smtClean="0"/>
              <a:t>Плещёв</a:t>
            </a:r>
            <a:r>
              <a:rPr lang="ru-RU" b="1" dirty="0" smtClean="0"/>
              <a:t> </a:t>
            </a:r>
            <a:r>
              <a:rPr lang="ru-RU" b="1" dirty="0"/>
              <a:t>Владислав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победитель</a:t>
            </a:r>
            <a:r>
              <a:rPr lang="ru-RU" dirty="0"/>
              <a:t> Муниципального этапа конкурса защиты НИР учащихся  МАН «Искатель», </a:t>
            </a:r>
            <a:r>
              <a:rPr lang="ru-RU" dirty="0" err="1"/>
              <a:t>кдч</a:t>
            </a:r>
            <a:r>
              <a:rPr lang="ru-RU" dirty="0"/>
              <a:t> МАН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приказ от 24.11.2021 № 917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3074" name="Picture 2" descr="D:\Фото\20191109_1104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0418" r="4704" b="2338"/>
          <a:stretch/>
        </p:blipFill>
        <p:spPr bwMode="auto">
          <a:xfrm>
            <a:off x="683568" y="3212975"/>
            <a:ext cx="5760000" cy="325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99" y="2698094"/>
            <a:ext cx="2120313" cy="376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Написание </a:t>
            </a:r>
            <a:r>
              <a:rPr lang="ru-RU" b="1" i="1" dirty="0">
                <a:solidFill>
                  <a:srgbClr val="FF0000"/>
                </a:solidFill>
              </a:rPr>
              <a:t>научно-исследовательских </a:t>
            </a:r>
            <a:r>
              <a:rPr lang="ru-RU" b="1" i="1" dirty="0" smtClean="0">
                <a:solidFill>
                  <a:srgbClr val="FF0000"/>
                </a:solidFill>
              </a:rPr>
              <a:t>работ </a:t>
            </a:r>
            <a:r>
              <a:rPr lang="ru-RU" b="1" i="1" dirty="0">
                <a:solidFill>
                  <a:srgbClr val="FF0000"/>
                </a:solidFill>
              </a:rPr>
              <a:t>и участие </a:t>
            </a:r>
            <a:r>
              <a:rPr lang="ru-RU" b="1" i="1" dirty="0" smtClean="0">
                <a:solidFill>
                  <a:srgbClr val="FF0000"/>
                </a:solidFill>
              </a:rPr>
              <a:t>в конкурсе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«Отечество</a:t>
            </a:r>
            <a:r>
              <a:rPr lang="ru-RU" b="1" i="1" dirty="0">
                <a:solidFill>
                  <a:srgbClr val="FF0000"/>
                </a:solidFill>
              </a:rPr>
              <a:t>: история, природа, культура, этнос</a:t>
            </a:r>
            <a:r>
              <a:rPr lang="ru-RU" b="1" i="1" dirty="0" smtClean="0">
                <a:solidFill>
                  <a:srgbClr val="FF0000"/>
                </a:solidFill>
              </a:rPr>
              <a:t>» 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470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</a:t>
            </a:r>
            <a:r>
              <a:rPr lang="ru-RU" sz="1600" dirty="0">
                <a:solidFill>
                  <a:srgbClr val="00B0F0"/>
                </a:solidFill>
              </a:rPr>
              <a:t> 2019/2020 </a:t>
            </a:r>
            <a:r>
              <a:rPr lang="ru-RU" sz="1600" dirty="0"/>
              <a:t>учебном году </a:t>
            </a:r>
            <a:r>
              <a:rPr lang="ru-RU" sz="1600" b="1" dirty="0" err="1"/>
              <a:t>Кайшиев</a:t>
            </a:r>
            <a:r>
              <a:rPr lang="ru-RU" sz="1600" b="1" dirty="0"/>
              <a:t> Роман</a:t>
            </a:r>
            <a:r>
              <a:rPr lang="ru-RU" sz="1600" dirty="0"/>
              <a:t>, </a:t>
            </a:r>
            <a:r>
              <a:rPr lang="ru-RU" sz="1600" dirty="0" err="1"/>
              <a:t>кдч</a:t>
            </a:r>
            <a:r>
              <a:rPr lang="ru-RU" sz="1600" dirty="0"/>
              <a:t> МАН «Искатель</a:t>
            </a:r>
            <a:r>
              <a:rPr lang="ru-RU" sz="1600" dirty="0" smtClean="0"/>
              <a:t>» </a:t>
            </a:r>
            <a:r>
              <a:rPr lang="ru-RU" sz="1600" b="1" dirty="0">
                <a:solidFill>
                  <a:srgbClr val="FF0000"/>
                </a:solidFill>
              </a:rPr>
              <a:t>призер</a:t>
            </a:r>
            <a:r>
              <a:rPr lang="ru-RU" sz="1600" dirty="0"/>
              <a:t> муниципального этапа Всероссийского конкурса исследовательских краеведческих работ «Отечество» </a:t>
            </a:r>
            <a:endParaRPr lang="ru-RU" sz="1600" dirty="0" smtClean="0"/>
          </a:p>
          <a:p>
            <a:r>
              <a:rPr lang="ru-RU" sz="1600" dirty="0" smtClean="0"/>
              <a:t> (</a:t>
            </a:r>
            <a:r>
              <a:rPr lang="ru-RU" sz="1600" dirty="0"/>
              <a:t>приказ МБОУ ДО «ЦДЮТ» от 16.10.2019 № 751)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6792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>
                <a:solidFill>
                  <a:srgbClr val="00B0F0"/>
                </a:solidFill>
              </a:rPr>
              <a:t>2020/2021</a:t>
            </a:r>
            <a:r>
              <a:rPr lang="ru-RU" sz="1600" dirty="0"/>
              <a:t> учебном году </a:t>
            </a:r>
            <a:r>
              <a:rPr lang="ru-RU" sz="1600" b="1" dirty="0" err="1"/>
              <a:t>Уркуметова</a:t>
            </a:r>
            <a:r>
              <a:rPr lang="ru-RU" sz="1600" b="1" dirty="0"/>
              <a:t> Зоре</a:t>
            </a:r>
            <a:r>
              <a:rPr lang="ru-RU" sz="1600" dirty="0"/>
              <a:t>, </a:t>
            </a:r>
            <a:r>
              <a:rPr lang="ru-RU" sz="1600" b="1" dirty="0">
                <a:solidFill>
                  <a:srgbClr val="FF0000"/>
                </a:solidFill>
              </a:rPr>
              <a:t>призер</a:t>
            </a:r>
            <a:r>
              <a:rPr lang="ru-RU" sz="1600" dirty="0"/>
              <a:t> Муниципального этапа Всероссийского конкурса исследовательских краеведческих работ «Отечество», </a:t>
            </a:r>
            <a:r>
              <a:rPr lang="ru-RU" sz="1600" dirty="0" err="1"/>
              <a:t>кдч</a:t>
            </a:r>
            <a:r>
              <a:rPr lang="ru-RU" sz="1600" dirty="0"/>
              <a:t> </a:t>
            </a:r>
            <a:r>
              <a:rPr lang="ru-RU" sz="1600" dirty="0" smtClean="0"/>
              <a:t>МАН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(приказ от 12.10.2020 № 574); </a:t>
            </a:r>
            <a:endParaRPr lang="ru-RU" sz="1600" dirty="0" smtClean="0"/>
          </a:p>
          <a:p>
            <a:r>
              <a:rPr lang="ru-RU" sz="1600" b="1" dirty="0" err="1" smtClean="0"/>
              <a:t>Уркуметова</a:t>
            </a:r>
            <a:r>
              <a:rPr lang="ru-RU" sz="1600" b="1" dirty="0" smtClean="0"/>
              <a:t> </a:t>
            </a:r>
            <a:r>
              <a:rPr lang="ru-RU" sz="1600" b="1" dirty="0"/>
              <a:t>Зоре</a:t>
            </a:r>
            <a:r>
              <a:rPr lang="ru-RU" sz="1600" dirty="0"/>
              <a:t>, </a:t>
            </a:r>
            <a:r>
              <a:rPr lang="ru-RU" sz="1600" b="1" dirty="0">
                <a:solidFill>
                  <a:srgbClr val="FF0000"/>
                </a:solidFill>
              </a:rPr>
              <a:t>призер</a:t>
            </a:r>
            <a:r>
              <a:rPr lang="ru-RU" sz="1600" dirty="0"/>
              <a:t> Республиканского  этапа Всероссийского конкурса исследовательских краеведческих работ «Отечество», </a:t>
            </a:r>
            <a:r>
              <a:rPr lang="ru-RU" sz="1600" dirty="0" err="1"/>
              <a:t>кдч</a:t>
            </a:r>
            <a:r>
              <a:rPr lang="ru-RU" sz="1600" dirty="0"/>
              <a:t> МАН </a:t>
            </a:r>
            <a:r>
              <a:rPr lang="ru-RU" sz="1400" dirty="0"/>
              <a:t> </a:t>
            </a:r>
            <a:r>
              <a:rPr lang="ru-RU" sz="1400" dirty="0" smtClean="0"/>
              <a:t>(</a:t>
            </a:r>
            <a:r>
              <a:rPr lang="ru-RU" sz="1400" dirty="0"/>
              <a:t>приказ от 25.11.2020 №1683);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3548" y="278092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>
                <a:solidFill>
                  <a:srgbClr val="00B0F0"/>
                </a:solidFill>
              </a:rPr>
              <a:t>2021/2022</a:t>
            </a:r>
            <a:r>
              <a:rPr lang="ru-RU" sz="1600" dirty="0"/>
              <a:t> учебном году </a:t>
            </a:r>
            <a:r>
              <a:rPr lang="ru-RU" sz="1600" b="1" dirty="0"/>
              <a:t>Девкина Вероника</a:t>
            </a:r>
            <a:r>
              <a:rPr lang="ru-RU" sz="1600" dirty="0"/>
              <a:t>, </a:t>
            </a:r>
            <a:r>
              <a:rPr lang="ru-RU" sz="1600" b="1" dirty="0">
                <a:solidFill>
                  <a:srgbClr val="FF0000"/>
                </a:solidFill>
              </a:rPr>
              <a:t>победитель</a:t>
            </a:r>
            <a:r>
              <a:rPr lang="ru-RU" sz="1600" dirty="0"/>
              <a:t> Муниципального этапа Всероссийского конкурса исследовательских краеведческих работ «Отечество», </a:t>
            </a:r>
            <a:r>
              <a:rPr lang="ru-RU" sz="1600" dirty="0" err="1"/>
              <a:t>дч</a:t>
            </a:r>
            <a:r>
              <a:rPr lang="ru-RU" sz="1600" dirty="0"/>
              <a:t> МАН «Искатель» (приказ от 20.10.2021 № 818);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50100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>
                <a:solidFill>
                  <a:srgbClr val="00B0F0"/>
                </a:solidFill>
              </a:rPr>
              <a:t>2022/2023</a:t>
            </a:r>
            <a:r>
              <a:rPr lang="ru-RU" sz="1600" dirty="0"/>
              <a:t> учебном году 	</a:t>
            </a:r>
            <a:r>
              <a:rPr lang="ru-RU" sz="1600" b="1" dirty="0" err="1"/>
              <a:t>Плещёв</a:t>
            </a:r>
            <a:r>
              <a:rPr lang="ru-RU" sz="1600" b="1" dirty="0"/>
              <a:t> Владислав</a:t>
            </a:r>
            <a:r>
              <a:rPr lang="ru-RU" sz="1600" dirty="0"/>
              <a:t>, </a:t>
            </a:r>
            <a:r>
              <a:rPr lang="ru-RU" sz="1600" b="1" dirty="0">
                <a:solidFill>
                  <a:srgbClr val="FF0000"/>
                </a:solidFill>
              </a:rPr>
              <a:t>победитель </a:t>
            </a:r>
            <a:r>
              <a:rPr lang="ru-RU" sz="1600" dirty="0"/>
              <a:t>Муниципального этапа Всероссийского конкурса исследовательских краеведческих работ «Отечество» , </a:t>
            </a:r>
            <a:r>
              <a:rPr lang="ru-RU" sz="1600" dirty="0" err="1"/>
              <a:t>кдч</a:t>
            </a:r>
            <a:r>
              <a:rPr lang="ru-RU" sz="1600" dirty="0"/>
              <a:t> МАН (приказ от 25.10.2022 № 884);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29309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</a:t>
            </a:r>
            <a:r>
              <a:rPr lang="ru-RU" sz="1600" dirty="0">
                <a:solidFill>
                  <a:srgbClr val="00B0F0"/>
                </a:solidFill>
              </a:rPr>
              <a:t> 2023/2024 </a:t>
            </a:r>
            <a:r>
              <a:rPr lang="ru-RU" sz="1600" dirty="0"/>
              <a:t>учебном году </a:t>
            </a:r>
            <a:r>
              <a:rPr lang="ru-RU" sz="1600" b="1" dirty="0"/>
              <a:t>Попок Илья</a:t>
            </a:r>
            <a:r>
              <a:rPr lang="ru-RU" sz="1600" dirty="0"/>
              <a:t>, </a:t>
            </a:r>
            <a:r>
              <a:rPr lang="ru-RU" sz="1600" b="1" dirty="0">
                <a:solidFill>
                  <a:srgbClr val="FF0000"/>
                </a:solidFill>
              </a:rPr>
              <a:t>призер</a:t>
            </a:r>
            <a:r>
              <a:rPr lang="ru-RU" sz="1600" dirty="0"/>
              <a:t> Муниципального этапа Всероссийского конкурса «Отечество: история, природа, культура, этнос», (приказ от 24.10.2023 № </a:t>
            </a:r>
            <a:r>
              <a:rPr lang="ru-RU" sz="1600" dirty="0" smtClean="0"/>
              <a:t>919)</a:t>
            </a:r>
          </a:p>
          <a:p>
            <a:r>
              <a:rPr lang="ru-RU" sz="1600" b="1" dirty="0" smtClean="0"/>
              <a:t>Попок  Илья  </a:t>
            </a:r>
            <a:r>
              <a:rPr lang="ru-RU" sz="1600" b="1" dirty="0" smtClean="0">
                <a:solidFill>
                  <a:srgbClr val="FF0000"/>
                </a:solidFill>
              </a:rPr>
              <a:t>- призер </a:t>
            </a:r>
            <a:r>
              <a:rPr lang="ru-RU" sz="1600" dirty="0"/>
              <a:t>Республиканского этапа Всероссийского </a:t>
            </a:r>
            <a:r>
              <a:rPr lang="ru-RU" sz="1600" dirty="0" smtClean="0"/>
              <a:t>конкурса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550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Написание научно-исследовательских работ и участие в </a:t>
            </a:r>
            <a:r>
              <a:rPr lang="ru-RU" b="1" i="1" dirty="0" smtClean="0">
                <a:solidFill>
                  <a:srgbClr val="FF0000"/>
                </a:solidFill>
              </a:rPr>
              <a:t>конкурсе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социально-экономических проектов «Крым – XXI век</a:t>
            </a:r>
            <a:r>
              <a:rPr lang="ru-RU" b="1" i="1" dirty="0" smtClean="0">
                <a:solidFill>
                  <a:srgbClr val="FF0000"/>
                </a:solidFill>
              </a:rPr>
              <a:t>»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89844"/>
            <a:ext cx="6192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00B0F0"/>
                </a:solidFill>
              </a:rPr>
              <a:t>2019/2020</a:t>
            </a:r>
            <a:r>
              <a:rPr lang="ru-RU" dirty="0"/>
              <a:t> учебном </a:t>
            </a:r>
            <a:r>
              <a:rPr lang="ru-RU" dirty="0" smtClean="0"/>
              <a:t>году </a:t>
            </a:r>
            <a:r>
              <a:rPr lang="ru-RU" b="1" dirty="0" smtClean="0"/>
              <a:t>Чуприна </a:t>
            </a:r>
            <a:r>
              <a:rPr lang="ru-RU" b="1" dirty="0"/>
              <a:t>Дарья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Муниципального этапа республиканского конкурса социально-экономических проектов «Крым – XXI век», </a:t>
            </a:r>
            <a:r>
              <a:rPr lang="ru-RU" dirty="0" err="1"/>
              <a:t>кдч</a:t>
            </a:r>
            <a:r>
              <a:rPr lang="ru-RU" dirty="0"/>
              <a:t> МАН «Искатель» (приказ от 23.12.2019 № 984); </a:t>
            </a:r>
            <a:endParaRPr lang="ru-RU" dirty="0" smtClean="0"/>
          </a:p>
          <a:p>
            <a:r>
              <a:rPr lang="ru-RU" b="1" dirty="0" smtClean="0"/>
              <a:t>Чуприна </a:t>
            </a:r>
            <a:r>
              <a:rPr lang="ru-RU" b="1" dirty="0"/>
              <a:t>Дарья</a:t>
            </a:r>
            <a:r>
              <a:rPr lang="ru-RU" dirty="0"/>
              <a:t>,</a:t>
            </a:r>
            <a:r>
              <a:rPr lang="ru-RU" b="1" dirty="0">
                <a:solidFill>
                  <a:srgbClr val="FF0000"/>
                </a:solidFill>
              </a:rPr>
              <a:t> призер </a:t>
            </a:r>
            <a:r>
              <a:rPr lang="ru-RU" dirty="0"/>
              <a:t>Республиканского конкурса социально-экономических проектов «Крым – XXI век» , </a:t>
            </a:r>
            <a:r>
              <a:rPr lang="ru-RU" dirty="0" err="1"/>
              <a:t>кдч</a:t>
            </a:r>
            <a:r>
              <a:rPr lang="ru-RU" dirty="0"/>
              <a:t> МАН «Искатель» (приказ от 21.02.2020 № 81);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3375576"/>
            <a:ext cx="85845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00B0F0"/>
                </a:solidFill>
              </a:rPr>
              <a:t>2022/2023</a:t>
            </a:r>
            <a:r>
              <a:rPr lang="ru-RU" dirty="0"/>
              <a:t> учебном году </a:t>
            </a:r>
            <a:r>
              <a:rPr lang="ru-RU" b="1" dirty="0" err="1" smtClean="0"/>
              <a:t>Шаповалова</a:t>
            </a:r>
            <a:r>
              <a:rPr lang="ru-RU" b="1" dirty="0" smtClean="0"/>
              <a:t> </a:t>
            </a:r>
            <a:r>
              <a:rPr lang="ru-RU" b="1" dirty="0"/>
              <a:t>Ольга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победитель</a:t>
            </a:r>
            <a:r>
              <a:rPr lang="ru-RU" dirty="0"/>
              <a:t> Муниципального этапа республиканского конкурса социально-экономических проектов «Крым – XXI век», </a:t>
            </a:r>
            <a:r>
              <a:rPr lang="ru-RU" dirty="0" err="1"/>
              <a:t>кдч</a:t>
            </a:r>
            <a:r>
              <a:rPr lang="ru-RU" dirty="0"/>
              <a:t> МАН (приказ от 13.02.2023 № 138); </a:t>
            </a:r>
            <a:endParaRPr lang="ru-RU" dirty="0" smtClean="0"/>
          </a:p>
          <a:p>
            <a:r>
              <a:rPr lang="ru-RU" b="1" dirty="0" err="1" smtClean="0"/>
              <a:t>Шаповалова</a:t>
            </a:r>
            <a:r>
              <a:rPr lang="ru-RU" b="1" dirty="0" smtClean="0"/>
              <a:t> </a:t>
            </a:r>
            <a:r>
              <a:rPr lang="ru-RU" b="1" dirty="0"/>
              <a:t>Ольга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Республиканского конкурса социально-экономических проектов «Крым – XXI век», </a:t>
            </a:r>
            <a:r>
              <a:rPr lang="ru-RU" dirty="0" err="1"/>
              <a:t>кдч</a:t>
            </a:r>
            <a:r>
              <a:rPr lang="ru-RU" dirty="0"/>
              <a:t> МАН (приказ от 24.03.2023 № 99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AutoShape 2" descr="20200129_0812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20434" r="-4591" b="22009"/>
          <a:stretch/>
        </p:blipFill>
        <p:spPr bwMode="auto">
          <a:xfrm>
            <a:off x="6732240" y="439799"/>
            <a:ext cx="2411760" cy="288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2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Написание научно-исследовательских работ и участие в </a:t>
            </a:r>
            <a:r>
              <a:rPr lang="ru-RU" b="1" i="1" dirty="0" smtClean="0">
                <a:solidFill>
                  <a:srgbClr val="FF0000"/>
                </a:solidFill>
              </a:rPr>
              <a:t>конференции «Крым – наш общий дом»,  Всероссийских краеведческих </a:t>
            </a:r>
            <a:r>
              <a:rPr lang="ru-RU" b="1" i="1" dirty="0">
                <a:solidFill>
                  <a:srgbClr val="FF0000"/>
                </a:solidFill>
              </a:rPr>
              <a:t>чтений юных краеведов туристов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296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00B0F0"/>
                </a:solidFill>
              </a:rPr>
              <a:t>2020/2021</a:t>
            </a:r>
            <a:r>
              <a:rPr lang="ru-RU" dirty="0"/>
              <a:t> учебном году </a:t>
            </a:r>
            <a:r>
              <a:rPr lang="ru-RU" b="1" dirty="0" smtClean="0"/>
              <a:t>Девкина </a:t>
            </a:r>
            <a:r>
              <a:rPr lang="ru-RU" b="1" dirty="0"/>
              <a:t>Вероника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Муниципального этапа Всероссийских краеведческих чтений юных краеведов туристов ,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приказ от 17.03.2021 № 221);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44823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00B0F0"/>
                </a:solidFill>
              </a:rPr>
              <a:t>2021/2022</a:t>
            </a:r>
            <a:r>
              <a:rPr lang="ru-RU" dirty="0"/>
              <a:t> учебном году </a:t>
            </a:r>
            <a:r>
              <a:rPr lang="ru-RU" b="1" dirty="0" err="1" smtClean="0"/>
              <a:t>Плещёв</a:t>
            </a:r>
            <a:r>
              <a:rPr lang="ru-RU" b="1" dirty="0" smtClean="0"/>
              <a:t> </a:t>
            </a:r>
            <a:r>
              <a:rPr lang="ru-RU" b="1" dirty="0"/>
              <a:t>Владислав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призер</a:t>
            </a:r>
            <a:r>
              <a:rPr lang="ru-RU" dirty="0"/>
              <a:t> Муниципальный этап республиканской патриотической конференции учащихся «Крым – наш общий дом» в 2022 году , </a:t>
            </a:r>
            <a:r>
              <a:rPr lang="ru-RU" dirty="0" err="1"/>
              <a:t>кдч</a:t>
            </a:r>
            <a:r>
              <a:rPr lang="ru-RU" dirty="0"/>
              <a:t> МАН (приказ от 09.03.2022 № 221);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5" t="9583"/>
          <a:stretch/>
        </p:blipFill>
        <p:spPr bwMode="auto">
          <a:xfrm>
            <a:off x="1187624" y="3045992"/>
            <a:ext cx="2944938" cy="33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F515EA\Downloads\20230923_1215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2" t="18859" r="37608" b="56258"/>
          <a:stretch/>
        </p:blipFill>
        <p:spPr bwMode="auto">
          <a:xfrm>
            <a:off x="5004048" y="2906541"/>
            <a:ext cx="2664296" cy="34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Другая 2">
      <a:dk1>
        <a:sysClr val="windowText" lastClr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484</TotalTime>
  <Words>1199</Words>
  <Application>Microsoft Office PowerPoint</Application>
  <PresentationFormat>Экран (4:3)</PresentationFormat>
  <Paragraphs>73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Franklin Gothic Book</vt:lpstr>
      <vt:lpstr>Franklin Gothic Medium</vt:lpstr>
      <vt:lpstr>Open Sans</vt:lpstr>
      <vt:lpstr>Tunga</vt:lpstr>
      <vt:lpstr>Wingdings</vt:lpstr>
      <vt:lpstr>Углы</vt:lpstr>
      <vt:lpstr>Патриотическое воспитание  на уроках географии  и во внеУрочной деятельности</vt:lpstr>
      <vt:lpstr>Волык Наталья анатольевна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F515EA</dc:creator>
  <cp:lastModifiedBy>ПК-8</cp:lastModifiedBy>
  <cp:revision>74</cp:revision>
  <dcterms:created xsi:type="dcterms:W3CDTF">2024-01-26T16:28:36Z</dcterms:created>
  <dcterms:modified xsi:type="dcterms:W3CDTF">2024-02-08T11:59:39Z</dcterms:modified>
</cp:coreProperties>
</file>