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2" r:id="rId5"/>
    <p:sldMasterId id="2147483698" r:id="rId6"/>
  </p:sldMasterIdLst>
  <p:notesMasterIdLst>
    <p:notesMasterId r:id="rId26"/>
  </p:notesMasterIdLst>
  <p:sldIdLst>
    <p:sldId id="284" r:id="rId7"/>
    <p:sldId id="353" r:id="rId8"/>
    <p:sldId id="350" r:id="rId9"/>
    <p:sldId id="369" r:id="rId10"/>
    <p:sldId id="370" r:id="rId11"/>
    <p:sldId id="319" r:id="rId12"/>
    <p:sldId id="363" r:id="rId13"/>
    <p:sldId id="366" r:id="rId14"/>
    <p:sldId id="349" r:id="rId15"/>
    <p:sldId id="364" r:id="rId16"/>
    <p:sldId id="356" r:id="rId17"/>
    <p:sldId id="359" r:id="rId18"/>
    <p:sldId id="361" r:id="rId19"/>
    <p:sldId id="365" r:id="rId20"/>
    <p:sldId id="360" r:id="rId21"/>
    <p:sldId id="362" r:id="rId22"/>
    <p:sldId id="345" r:id="rId23"/>
    <p:sldId id="299" r:id="rId24"/>
    <p:sldId id="291" r:id="rId25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839">
          <p15:clr>
            <a:srgbClr val="A4A3A4"/>
          </p15:clr>
        </p15:guide>
        <p15:guide id="3" orient="horz" pos="4027">
          <p15:clr>
            <a:srgbClr val="A4A3A4"/>
          </p15:clr>
        </p15:guide>
        <p15:guide id="4" orient="horz" pos="1207">
          <p15:clr>
            <a:srgbClr val="A4A3A4"/>
          </p15:clr>
        </p15:guide>
        <p15:guide id="5" pos="3840">
          <p15:clr>
            <a:srgbClr val="A4A3A4"/>
          </p15:clr>
        </p15:guide>
        <p15:guide id="6" pos="579">
          <p15:clr>
            <a:srgbClr val="A4A3A4"/>
          </p15:clr>
        </p15:guide>
        <p15:guide id="7">
          <p15:clr>
            <a:srgbClr val="A4A3A4"/>
          </p15:clr>
        </p15:guide>
        <p15:guide id="8" pos="5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0066FF"/>
    <a:srgbClr val="6600FF"/>
    <a:srgbClr val="FF00FF"/>
    <a:srgbClr val="F7FDFF"/>
    <a:srgbClr val="DFF9DB"/>
    <a:srgbClr val="FCFDDB"/>
    <a:srgbClr val="F6F896"/>
    <a:srgbClr val="FFE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1512" autoAdjust="0"/>
  </p:normalViewPr>
  <p:slideViewPr>
    <p:cSldViewPr snapToGrid="0">
      <p:cViewPr varScale="1">
        <p:scale>
          <a:sx n="86" d="100"/>
          <a:sy n="86" d="100"/>
        </p:scale>
        <p:origin x="586" y="67"/>
      </p:cViewPr>
      <p:guideLst>
        <p:guide orient="horz" pos="2160"/>
        <p:guide orient="horz" pos="2839"/>
        <p:guide orient="horz" pos="4027"/>
        <p:guide orient="horz" pos="1207"/>
        <p:guide pos="3840"/>
        <p:guide pos="579"/>
        <p:guide/>
        <p:guide pos="51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35fs01.region.cbr.ru\SEO\ShevelIA\&#1088;&#1077;&#1081;&#1090;&#1080;&#1085;&#1075;&#1080;%20&#1060;&#104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35fs01.region.cbr.ru\SEO\ShevelIA\&#1088;&#1077;&#1081;&#1090;&#1080;&#1085;&#1075;&#1080;%20&#1060;&#104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baseline="0" dirty="0">
                <a:solidFill>
                  <a:schemeClr val="tx1"/>
                </a:solidFill>
              </a:rPr>
              <a:t>Рейтинг школ</a:t>
            </a:r>
            <a:endParaRPr lang="en-US" sz="1400" b="1" i="0" baseline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i="0" baseline="0" dirty="0">
                <a:solidFill>
                  <a:schemeClr val="tx1"/>
                </a:solidFill>
              </a:rPr>
              <a:t>(</a:t>
            </a:r>
            <a:r>
              <a:rPr lang="ru-RU" sz="1400" b="1" i="0" baseline="0" dirty="0">
                <a:solidFill>
                  <a:schemeClr val="tx1"/>
                </a:solidFill>
              </a:rPr>
              <a:t>% от общего количества</a:t>
            </a:r>
            <a:r>
              <a:rPr lang="en-US" sz="1400" b="1" i="0" baseline="0" dirty="0">
                <a:solidFill>
                  <a:schemeClr val="tx1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262276923463295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B8D-4ED1-AAB2-1F5C5E78868B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46B8A53F-0A1B-4C0E-B27C-1D5B6EA9A99F}" type="VALUE">
                      <a:rPr lang="en-US" sz="1400" baseline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B8D-4ED1-AAB2-1F5C5E78868B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Лист1!$A$34:$A$41</c:f>
              <c:strCache>
                <c:ptCount val="8"/>
                <c:pt idx="0">
                  <c:v>Волгоградская область</c:v>
                </c:pt>
                <c:pt idx="1">
                  <c:v>Республика Калмыкия</c:v>
                </c:pt>
                <c:pt idx="2">
                  <c:v>Краснодарский край</c:v>
                </c:pt>
                <c:pt idx="3">
                  <c:v>Астраханская область</c:v>
                </c:pt>
                <c:pt idx="4">
                  <c:v>Ростовская область</c:v>
                </c:pt>
                <c:pt idx="5">
                  <c:v>Севастополь</c:v>
                </c:pt>
                <c:pt idx="6">
                  <c:v>Республика Адыгея</c:v>
                </c:pt>
                <c:pt idx="7">
                  <c:v>Республика Крым</c:v>
                </c:pt>
              </c:strCache>
            </c:strRef>
          </c:cat>
          <c:val>
            <c:numRef>
              <c:f>Лист1!$B$34:$B$41</c:f>
              <c:numCache>
                <c:formatCode>0.0</c:formatCode>
                <c:ptCount val="8"/>
                <c:pt idx="0">
                  <c:v>91.187739463601531</c:v>
                </c:pt>
                <c:pt idx="1">
                  <c:v>70.921985815602838</c:v>
                </c:pt>
                <c:pt idx="2">
                  <c:v>69.237668161434968</c:v>
                </c:pt>
                <c:pt idx="3">
                  <c:v>66.030534351145036</c:v>
                </c:pt>
                <c:pt idx="4">
                  <c:v>49.355432780847146</c:v>
                </c:pt>
                <c:pt idx="5">
                  <c:v>47.368421052631575</c:v>
                </c:pt>
                <c:pt idx="6">
                  <c:v>46.153846153846153</c:v>
                </c:pt>
                <c:pt idx="7">
                  <c:v>18.532818532818531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D-4ED1-AAB2-1F5C5E788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3816160"/>
        <c:axId val="513811240"/>
        <c:axId val="0"/>
      </c:bar3DChart>
      <c:catAx>
        <c:axId val="5138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811240"/>
        <c:crosses val="autoZero"/>
        <c:auto val="1"/>
        <c:lblAlgn val="ctr"/>
        <c:lblOffset val="100"/>
        <c:noMultiLvlLbl val="0"/>
      </c:catAx>
      <c:valAx>
        <c:axId val="513811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81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baseline="0" dirty="0">
                <a:solidFill>
                  <a:schemeClr val="tx1"/>
                </a:solidFill>
              </a:rPr>
              <a:t>Рейтинг колледжей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en-US" sz="1400" b="1" i="0" baseline="0" dirty="0">
                <a:solidFill>
                  <a:schemeClr val="tx1"/>
                </a:solidFill>
                <a:effectLst/>
              </a:rPr>
              <a:t>(</a:t>
            </a:r>
            <a:r>
              <a:rPr lang="ru-RU" sz="1400" b="1" i="0" baseline="0" dirty="0">
                <a:solidFill>
                  <a:schemeClr val="tx1"/>
                </a:solidFill>
                <a:effectLst/>
              </a:rPr>
              <a:t>% от общего количества</a:t>
            </a:r>
            <a:r>
              <a:rPr lang="en-US" sz="1400" b="1" i="0" baseline="0" dirty="0">
                <a:solidFill>
                  <a:schemeClr val="tx1"/>
                </a:solidFill>
                <a:effectLst/>
              </a:rPr>
              <a:t>)</a:t>
            </a:r>
            <a:endParaRPr lang="ru-RU" sz="1400" baseline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326327659446790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BAA-4FFB-A50C-4FD19DD7B46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Астраханская область</c:v>
                </c:pt>
                <c:pt idx="1">
                  <c:v>Ростовская область</c:v>
                </c:pt>
                <c:pt idx="2">
                  <c:v>Севастополь</c:v>
                </c:pt>
                <c:pt idx="3">
                  <c:v>Республика Адыгея</c:v>
                </c:pt>
                <c:pt idx="4">
                  <c:v>Волгоградская область</c:v>
                </c:pt>
                <c:pt idx="5">
                  <c:v>Республика Калмыкия</c:v>
                </c:pt>
                <c:pt idx="6">
                  <c:v>Республика Крым</c:v>
                </c:pt>
                <c:pt idx="7">
                  <c:v>Краснодарский край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100</c:v>
                </c:pt>
                <c:pt idx="1">
                  <c:v>64.95</c:v>
                </c:pt>
                <c:pt idx="2">
                  <c:v>62.5</c:v>
                </c:pt>
                <c:pt idx="3">
                  <c:v>60</c:v>
                </c:pt>
                <c:pt idx="4">
                  <c:v>51.92</c:v>
                </c:pt>
                <c:pt idx="5">
                  <c:v>50</c:v>
                </c:pt>
                <c:pt idx="6">
                  <c:v>25</c:v>
                </c:pt>
                <c:pt idx="7">
                  <c:v>14.18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AA-4FFB-A50C-4FD19DD7B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578632"/>
        <c:axId val="278371040"/>
        <c:axId val="0"/>
      </c:bar3DChart>
      <c:catAx>
        <c:axId val="19557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8371040"/>
        <c:crosses val="autoZero"/>
        <c:auto val="1"/>
        <c:lblAlgn val="ctr"/>
        <c:lblOffset val="100"/>
        <c:noMultiLvlLbl val="0"/>
      </c:catAx>
      <c:valAx>
        <c:axId val="27837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78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  <a:ea typeface="+mn-ea"/>
                <a:cs typeface="+mn-cs"/>
              </a:defRPr>
            </a:pPr>
            <a:r>
              <a:rPr lang="ru-RU" sz="2000" dirty="0">
                <a:solidFill>
                  <a:srgbClr val="0000FF"/>
                </a:solidFill>
              </a:rPr>
              <a:t>Количество школ, профессиональных образовательных организаций, домов-интернатов, принявших участие в онлайн-уроках</a:t>
            </a:r>
            <a:r>
              <a:rPr lang="ru-RU" sz="2000" baseline="0" dirty="0">
                <a:solidFill>
                  <a:srgbClr val="0000FF"/>
                </a:solidFill>
              </a:rPr>
              <a:t> по финансовой грамотности Банка России</a:t>
            </a:r>
            <a:endParaRPr lang="ru-RU" sz="200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20398468201549527"/>
          <c:y val="6.6475649498501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'кол-во 2017-2021'!$A$5</c:f>
              <c:strCache>
                <c:ptCount val="1"/>
                <c:pt idx="0">
                  <c:v>Количество школ, профессиональных образовательных организаций, домов-интернатов</c:v>
                </c:pt>
              </c:strCache>
            </c:strRef>
          </c:tx>
          <c:spPr>
            <a:solidFill>
              <a:srgbClr val="6600FF">
                <a:alpha val="92157"/>
              </a:srgb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1"/>
            <c:spPr>
              <a:solidFill>
                <a:srgbClr val="00FFCC">
                  <a:alpha val="91765"/>
                </a:srgbClr>
              </a:solidFill>
              <a:ln>
                <a:noFill/>
              </a:ln>
              <a:effectLst>
                <a:outerShdw blurRad="114300" dist="50800" dir="5400000" algn="ctr" rotWithShape="0">
                  <a:srgbClr val="000000">
                    <a:alpha val="99000"/>
                  </a:srgbClr>
                </a:outerShdw>
              </a:effectLst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atte">
                <a:bevelT w="88900"/>
              </a:sp3d>
            </c:spPr>
            <c:extLst>
              <c:ext xmlns:c16="http://schemas.microsoft.com/office/drawing/2014/chart" uri="{C3380CC4-5D6E-409C-BE32-E72D297353CC}">
                <c16:uniqueId val="{00000001-6FE6-4D10-94FD-96FCD35215A6}"/>
              </c:ext>
            </c:extLst>
          </c:dPt>
          <c:dLbls>
            <c:dLbl>
              <c:idx val="4"/>
              <c:layout>
                <c:manualLayout>
                  <c:x val="-8.1843521493384877E-2"/>
                  <c:y val="-0.151718543844791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E6-4D10-94FD-96FCD35215A6}"/>
                </c:ext>
              </c:extLst>
            </c:dLbl>
            <c:dLbl>
              <c:idx val="5"/>
              <c:layout>
                <c:manualLayout>
                  <c:x val="-1.7893927297260141E-2"/>
                  <c:y val="-0.116264864112256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00FF"/>
                      </a:solidFill>
                      <a:latin typeface="Baskerville Old Face" panose="02020602080505020303" pitchFamily="18" charset="0"/>
                      <a:ea typeface="GungsuhChe" panose="02030609000101010101" pitchFamily="49" charset="-127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60246236509735E-2"/>
                      <c:h val="9.51488129821883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FE6-4D10-94FD-96FCD35215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0000FF"/>
                    </a:solidFill>
                    <a:latin typeface="Baskerville Old Face" panose="02020602080505020303" pitchFamily="18" charset="0"/>
                    <a:ea typeface="GungsuhChe" panose="02030609000101010101" pitchFamily="49" charset="-127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'кол-во 2017-2021'!$B$4:$F$4</c:f>
              <c:numCache>
                <c:formatCode>0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'кол-во 2017-2021'!$B$5:$F$5</c:f>
              <c:numCache>
                <c:formatCode>#,##0</c:formatCode>
                <c:ptCount val="5"/>
                <c:pt idx="0">
                  <c:v>82</c:v>
                </c:pt>
                <c:pt idx="1">
                  <c:v>223</c:v>
                </c:pt>
                <c:pt idx="2">
                  <c:v>171</c:v>
                </c:pt>
                <c:pt idx="3">
                  <c:v>143</c:v>
                </c:pt>
                <c:pt idx="4">
                  <c:v>105</c:v>
                </c:pt>
              </c:numCache>
            </c:numRef>
          </c:yVal>
          <c:bubbleSize>
            <c:numLit>
              <c:formatCode>General</c:formatCode>
              <c:ptCount val="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</c:numLit>
          </c:bubbleSize>
          <c:bubble3D val="1"/>
          <c:extLst>
            <c:ext xmlns:c16="http://schemas.microsoft.com/office/drawing/2014/chart" uri="{C3380CC4-5D6E-409C-BE32-E72D297353CC}">
              <c16:uniqueId val="{00000003-6FE6-4D10-94FD-96FCD3521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324977704"/>
        <c:axId val="324979344"/>
      </c:bubbleChart>
      <c:valAx>
        <c:axId val="32497770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00FF"/>
                </a:solidFill>
                <a:latin typeface="Bodoni MT Condensed" panose="02070606080606020203" pitchFamily="18" charset="0"/>
                <a:ea typeface="GungsuhChe" panose="02030609000101010101" pitchFamily="49" charset="-127"/>
                <a:cs typeface="+mn-cs"/>
              </a:defRPr>
            </a:pPr>
            <a:endParaRPr lang="ru-RU"/>
          </a:p>
        </c:txPr>
        <c:crossAx val="324979344"/>
        <c:crosses val="autoZero"/>
        <c:crossBetween val="midCat"/>
      </c:valAx>
      <c:valAx>
        <c:axId val="3249793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24977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9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084866573723172E-2"/>
          <c:y val="2.0512820512820513E-2"/>
          <c:w val="0.9558060230002422"/>
          <c:h val="0.8397411092844164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BE1-4279-9F99-00F594E8E121}"/>
              </c:ext>
            </c:extLst>
          </c:dPt>
          <c:dPt>
            <c:idx val="1"/>
            <c:invertIfNegative val="0"/>
            <c:bubble3D val="0"/>
            <c:spPr>
              <a:solidFill>
                <a:srgbClr val="CC00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BE1-4279-9F99-00F594E8E12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BE1-4279-9F99-00F594E8E12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BE1-4279-9F99-00F594E8E121}"/>
              </c:ext>
            </c:extLst>
          </c:dPt>
          <c:dPt>
            <c:idx val="4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BE1-4279-9F99-00F594E8E121}"/>
              </c:ext>
            </c:extLst>
          </c:dPt>
          <c:dPt>
            <c:idx val="5"/>
            <c:invertIfNegative val="0"/>
            <c:bubble3D val="0"/>
            <c:spPr>
              <a:solidFill>
                <a:srgbClr val="9900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BE1-4279-9F99-00F594E8E121}"/>
              </c:ext>
            </c:extLst>
          </c:dPt>
          <c:dPt>
            <c:idx val="6"/>
            <c:invertIfNegative val="0"/>
            <c:bubble3D val="0"/>
            <c:spPr>
              <a:solidFill>
                <a:srgbClr val="9900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BE1-4279-9F99-00F594E8E121}"/>
              </c:ext>
            </c:extLst>
          </c:dPt>
          <c:dPt>
            <c:idx val="7"/>
            <c:invertIfNegative val="0"/>
            <c:bubble3D val="0"/>
            <c:spPr>
              <a:solidFill>
                <a:srgbClr val="9900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BE1-4279-9F99-00F594E8E121}"/>
              </c:ext>
            </c:extLst>
          </c:dPt>
          <c:dPt>
            <c:idx val="8"/>
            <c:invertIfNegative val="0"/>
            <c:bubble3D val="0"/>
            <c:spPr>
              <a:solidFill>
                <a:srgbClr val="8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BE1-4279-9F99-00F594E8E121}"/>
              </c:ext>
            </c:extLst>
          </c:dPt>
          <c:dPt>
            <c:idx val="9"/>
            <c:invertIfNegative val="0"/>
            <c:bubble3D val="0"/>
            <c:spPr>
              <a:solidFill>
                <a:srgbClr val="99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BE1-4279-9F99-00F594E8E121}"/>
              </c:ext>
            </c:extLst>
          </c:dPt>
          <c:dPt>
            <c:idx val="10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BE1-4279-9F99-00F594E8E121}"/>
              </c:ext>
            </c:extLst>
          </c:dPt>
          <c:dPt>
            <c:idx val="11"/>
            <c:invertIfNegative val="0"/>
            <c:bubble3D val="0"/>
            <c:spPr>
              <a:solidFill>
                <a:srgbClr val="0033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BE1-4279-9F99-00F594E8E121}"/>
              </c:ext>
            </c:extLst>
          </c:dPt>
          <c:dPt>
            <c:idx val="12"/>
            <c:invertIfNegative val="0"/>
            <c:bubble3D val="0"/>
            <c:spPr>
              <a:solidFill>
                <a:srgbClr val="0033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BE1-4279-9F99-00F594E8E121}"/>
              </c:ext>
            </c:extLst>
          </c:dPt>
          <c:dPt>
            <c:idx val="13"/>
            <c:invertIfNegative val="0"/>
            <c:bubble3D val="0"/>
            <c:spPr>
              <a:solidFill>
                <a:srgbClr val="33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BE1-4279-9F99-00F594E8E121}"/>
              </c:ext>
            </c:extLst>
          </c:dPt>
          <c:dPt>
            <c:idx val="14"/>
            <c:invertIfNegative val="0"/>
            <c:bubble3D val="0"/>
            <c:spPr>
              <a:solidFill>
                <a:srgbClr val="33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BE1-4279-9F99-00F594E8E1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FF"/>
                    </a:solidFill>
                    <a:latin typeface="Bodoni MT Condensed" panose="020706060806060202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'По школам 2021 (2)'!$C$11:$C$25</c:f>
              <c:numCache>
                <c:formatCode>General</c:formatCode>
                <c:ptCount val="15"/>
                <c:pt idx="0">
                  <c:v>120</c:v>
                </c:pt>
                <c:pt idx="1">
                  <c:v>76</c:v>
                </c:pt>
                <c:pt idx="2">
                  <c:v>30</c:v>
                </c:pt>
                <c:pt idx="3">
                  <c:v>21</c:v>
                </c:pt>
                <c:pt idx="4">
                  <c:v>20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15</c:v>
                </c:pt>
                <c:pt idx="9">
                  <c:v>13</c:v>
                </c:pt>
                <c:pt idx="10">
                  <c:v>12</c:v>
                </c:pt>
                <c:pt idx="11">
                  <c:v>11</c:v>
                </c:pt>
                <c:pt idx="12">
                  <c:v>11</c:v>
                </c:pt>
                <c:pt idx="13">
                  <c:v>10</c:v>
                </c:pt>
                <c:pt idx="14">
                  <c:v>10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1E-6BE1-4279-9F99-00F594E8E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3549496"/>
        <c:axId val="1023555728"/>
        <c:axId val="0"/>
      </c:bar3DChart>
      <c:catAx>
        <c:axId val="1023549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3555728"/>
        <c:crosses val="autoZero"/>
        <c:auto val="1"/>
        <c:lblAlgn val="ctr"/>
        <c:lblOffset val="100"/>
        <c:noMultiLvlLbl val="0"/>
      </c:catAx>
      <c:valAx>
        <c:axId val="10235557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354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7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97847876487291"/>
          <c:y val="7.337288669160702E-2"/>
          <c:w val="0.80912446781071345"/>
          <c:h val="0.859614031540607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'Лист1 (3)'!$A$5</c:f>
              <c:strCache>
                <c:ptCount val="1"/>
                <c:pt idx="0">
                  <c:v>Лагерь на базе образовательной организации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1.4791334041897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BE-42BC-8F0A-AD40455E83AA}"/>
                </c:ext>
              </c:extLst>
            </c:dLbl>
            <c:dLbl>
              <c:idx val="14"/>
              <c:layout>
                <c:manualLayout>
                  <c:x val="-1.3647219379051519E-3"/>
                  <c:y val="8.45219088108432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BE-42BC-8F0A-AD40455E83AA}"/>
                </c:ext>
              </c:extLst>
            </c:dLbl>
            <c:dLbl>
              <c:idx val="20"/>
              <c:layout>
                <c:manualLayout>
                  <c:x val="0"/>
                  <c:y val="-6.39616842299870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175935421643445E-2"/>
                      <c:h val="3.6305726414610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0D2-45B8-9BF7-D7A459303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'Лист1 (3)'!$B$4:$V$4</c:f>
              <c:strCache>
                <c:ptCount val="21"/>
                <c:pt idx="0">
                  <c:v>Алушта и район</c:v>
                </c:pt>
                <c:pt idx="1">
                  <c:v>Ялта и район</c:v>
                </c:pt>
                <c:pt idx="2">
                  <c:v>Симферополь  и район</c:v>
                </c:pt>
                <c:pt idx="3">
                  <c:v>Армянск</c:v>
                </c:pt>
                <c:pt idx="4">
                  <c:v>Красноперекопск и район</c:v>
                </c:pt>
                <c:pt idx="5">
                  <c:v>Джанкой и район</c:v>
                </c:pt>
                <c:pt idx="6">
                  <c:v>Раздольненский район</c:v>
                </c:pt>
                <c:pt idx="7">
                  <c:v>Первомайский район</c:v>
                </c:pt>
                <c:pt idx="8">
                  <c:v>Черноморский район</c:v>
                </c:pt>
                <c:pt idx="9">
                  <c:v>Саки и район</c:v>
                </c:pt>
                <c:pt idx="10">
                  <c:v>Красногвардейский район</c:v>
                </c:pt>
                <c:pt idx="11">
                  <c:v>Нижнегорский район</c:v>
                </c:pt>
                <c:pt idx="12">
                  <c:v>Советский и район</c:v>
                </c:pt>
                <c:pt idx="13">
                  <c:v>Кировский район</c:v>
                </c:pt>
                <c:pt idx="14">
                  <c:v>Евпатория</c:v>
                </c:pt>
                <c:pt idx="15">
                  <c:v>Белогорский район</c:v>
                </c:pt>
                <c:pt idx="16">
                  <c:v>Судак</c:v>
                </c:pt>
                <c:pt idx="17">
                  <c:v>Феодосия</c:v>
                </c:pt>
                <c:pt idx="18">
                  <c:v>Ленинский район</c:v>
                </c:pt>
                <c:pt idx="19">
                  <c:v>Керчь</c:v>
                </c:pt>
                <c:pt idx="20">
                  <c:v>Бахчисарайский район</c:v>
                </c:pt>
              </c:strCache>
            </c:strRef>
          </c:cat>
          <c:val>
            <c:numRef>
              <c:f>'Лист1 (3)'!$B$5:$V$5</c:f>
              <c:numCache>
                <c:formatCode>General</c:formatCode>
                <c:ptCount val="21"/>
                <c:pt idx="0">
                  <c:v>3</c:v>
                </c:pt>
                <c:pt idx="1">
                  <c:v>20</c:v>
                </c:pt>
                <c:pt idx="2">
                  <c:v>9</c:v>
                </c:pt>
                <c:pt idx="3">
                  <c:v>4</c:v>
                </c:pt>
                <c:pt idx="4">
                  <c:v>8</c:v>
                </c:pt>
                <c:pt idx="5">
                  <c:v>12</c:v>
                </c:pt>
                <c:pt idx="6">
                  <c:v>17</c:v>
                </c:pt>
                <c:pt idx="7">
                  <c:v>18</c:v>
                </c:pt>
                <c:pt idx="8">
                  <c:v>6</c:v>
                </c:pt>
                <c:pt idx="9">
                  <c:v>5</c:v>
                </c:pt>
                <c:pt idx="10">
                  <c:v>10</c:v>
                </c:pt>
                <c:pt idx="11">
                  <c:v>17</c:v>
                </c:pt>
                <c:pt idx="12">
                  <c:v>11</c:v>
                </c:pt>
                <c:pt idx="13">
                  <c:v>7</c:v>
                </c:pt>
                <c:pt idx="14">
                  <c:v>5</c:v>
                </c:pt>
                <c:pt idx="15">
                  <c:v>20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19</c:v>
                </c:pt>
                <c:pt idx="2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BE-42BC-8F0A-AD40455E83AA}"/>
            </c:ext>
          </c:extLst>
        </c:ser>
        <c:ser>
          <c:idx val="1"/>
          <c:order val="1"/>
          <c:tx>
            <c:strRef>
              <c:f>'Лист1 (3)'!$A$6</c:f>
              <c:strCache>
                <c:ptCount val="1"/>
                <c:pt idx="0">
                  <c:v>Загородный лагерь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0941658137154564E-3"/>
                  <c:y val="-4.2260122496870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388604571818489E-2"/>
                      <c:h val="4.03592114571776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5BE-42BC-8F0A-AD40455E83AA}"/>
                </c:ext>
              </c:extLst>
            </c:dLbl>
            <c:dLbl>
              <c:idx val="1"/>
              <c:layout>
                <c:manualLayout>
                  <c:x val="3.4118048447628795E-3"/>
                  <c:y val="-1.26782031307713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564994882292732E-2"/>
                      <c:h val="3.19070205760933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5BE-42BC-8F0A-AD40455E83AA}"/>
                </c:ext>
              </c:extLst>
            </c:dLbl>
            <c:dLbl>
              <c:idx val="6"/>
              <c:layout>
                <c:manualLayout>
                  <c:x val="2.7294438758103039E-3"/>
                  <c:y val="-1.0565238601355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BE-42BC-8F0A-AD40455E83AA}"/>
                </c:ext>
              </c:extLst>
            </c:dLbl>
            <c:dLbl>
              <c:idx val="9"/>
              <c:layout>
                <c:manualLayout>
                  <c:x val="0"/>
                  <c:y val="-1.0565238601355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BE-42BC-8F0A-AD40455E83AA}"/>
                </c:ext>
              </c:extLst>
            </c:dLbl>
            <c:dLbl>
              <c:idx val="14"/>
              <c:layout>
                <c:manualLayout>
                  <c:x val="1.267427122940338E-3"/>
                  <c:y val="-5.9347171764578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BE-42BC-8F0A-AD40455E83AA}"/>
                </c:ext>
              </c:extLst>
            </c:dLbl>
            <c:dLbl>
              <c:idx val="16"/>
              <c:layout>
                <c:manualLayout>
                  <c:x val="-5.0039226332442959E-17"/>
                  <c:y val="-1.05652386013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BE-42BC-8F0A-AD40455E83AA}"/>
                </c:ext>
              </c:extLst>
            </c:dLbl>
            <c:dLbl>
              <c:idx val="17"/>
              <c:layout>
                <c:manualLayout>
                  <c:x val="4.0941658137154053E-3"/>
                  <c:y val="-1.0565238601355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BE-42BC-8F0A-AD40455E83AA}"/>
                </c:ext>
              </c:extLst>
            </c:dLbl>
            <c:dLbl>
              <c:idx val="18"/>
              <c:layout>
                <c:manualLayout>
                  <c:x val="0"/>
                  <c:y val="-1.0565238601355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BE-42BC-8F0A-AD40455E83AA}"/>
                </c:ext>
              </c:extLst>
            </c:dLbl>
            <c:dLbl>
              <c:idx val="19"/>
              <c:layout>
                <c:manualLayout>
                  <c:x val="-5.0039226332442959E-17"/>
                  <c:y val="-1.4791334041897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BE-42BC-8F0A-AD40455E83AA}"/>
                </c:ext>
              </c:extLst>
            </c:dLbl>
            <c:dLbl>
              <c:idx val="20"/>
              <c:layout>
                <c:manualLayout>
                  <c:x val="0"/>
                  <c:y val="-1.90174294824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BE-42BC-8F0A-AD40455E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'Лист1 (3)'!$B$4:$V$4</c:f>
              <c:strCache>
                <c:ptCount val="21"/>
                <c:pt idx="0">
                  <c:v>Алушта и район</c:v>
                </c:pt>
                <c:pt idx="1">
                  <c:v>Ялта и район</c:v>
                </c:pt>
                <c:pt idx="2">
                  <c:v>Симферополь  и район</c:v>
                </c:pt>
                <c:pt idx="3">
                  <c:v>Армянск</c:v>
                </c:pt>
                <c:pt idx="4">
                  <c:v>Красноперекопск и район</c:v>
                </c:pt>
                <c:pt idx="5">
                  <c:v>Джанкой и район</c:v>
                </c:pt>
                <c:pt idx="6">
                  <c:v>Раздольненский район</c:v>
                </c:pt>
                <c:pt idx="7">
                  <c:v>Первомайский район</c:v>
                </c:pt>
                <c:pt idx="8">
                  <c:v>Черноморский район</c:v>
                </c:pt>
                <c:pt idx="9">
                  <c:v>Саки и район</c:v>
                </c:pt>
                <c:pt idx="10">
                  <c:v>Красногвардейский район</c:v>
                </c:pt>
                <c:pt idx="11">
                  <c:v>Нижнегорский район</c:v>
                </c:pt>
                <c:pt idx="12">
                  <c:v>Советский и район</c:v>
                </c:pt>
                <c:pt idx="13">
                  <c:v>Кировский район</c:v>
                </c:pt>
                <c:pt idx="14">
                  <c:v>Евпатория</c:v>
                </c:pt>
                <c:pt idx="15">
                  <c:v>Белогорский район</c:v>
                </c:pt>
                <c:pt idx="16">
                  <c:v>Судак</c:v>
                </c:pt>
                <c:pt idx="17">
                  <c:v>Феодосия</c:v>
                </c:pt>
                <c:pt idx="18">
                  <c:v>Ленинский район</c:v>
                </c:pt>
                <c:pt idx="19">
                  <c:v>Керчь</c:v>
                </c:pt>
                <c:pt idx="20">
                  <c:v>Бахчисарайский район</c:v>
                </c:pt>
              </c:strCache>
            </c:strRef>
          </c:cat>
          <c:val>
            <c:numRef>
              <c:f>'Лист1 (3)'!$B$6:$V$6</c:f>
              <c:numCache>
                <c:formatCode>General</c:formatCode>
                <c:ptCount val="21"/>
                <c:pt idx="0">
                  <c:v>3</c:v>
                </c:pt>
                <c:pt idx="1">
                  <c:v>4</c:v>
                </c:pt>
                <c:pt idx="6">
                  <c:v>1</c:v>
                </c:pt>
                <c:pt idx="9">
                  <c:v>2</c:v>
                </c:pt>
                <c:pt idx="14">
                  <c:v>8</c:v>
                </c:pt>
                <c:pt idx="16">
                  <c:v>1</c:v>
                </c:pt>
                <c:pt idx="17">
                  <c:v>5</c:v>
                </c:pt>
                <c:pt idx="18">
                  <c:v>3</c:v>
                </c:pt>
                <c:pt idx="19">
                  <c:v>1</c:v>
                </c:pt>
                <c:pt idx="2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5BE-42BC-8F0A-AD40455E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3806576"/>
        <c:axId val="617362672"/>
        <c:axId val="0"/>
      </c:bar3DChart>
      <c:catAx>
        <c:axId val="61380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17362672"/>
        <c:crosses val="autoZero"/>
        <c:auto val="1"/>
        <c:lblAlgn val="ctr"/>
        <c:lblOffset val="100"/>
        <c:noMultiLvlLbl val="0"/>
      </c:catAx>
      <c:valAx>
        <c:axId val="6173626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380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Стратегия</a:t>
            </a:r>
            <a:r>
              <a:rPr lang="ru-RU" baseline="0" dirty="0"/>
              <a:t> повышения финансовой грамотности определяет основные направления деятельности Банка России и </a:t>
            </a:r>
            <a:r>
              <a:rPr lang="ru-RU" dirty="0"/>
              <a:t>предусматривает:</a:t>
            </a:r>
          </a:p>
          <a:p>
            <a:endParaRPr lang="ru-RU" dirty="0"/>
          </a:p>
          <a:p>
            <a:r>
              <a:rPr lang="ru-RU" dirty="0"/>
              <a:t>1. Проведение региональных мероприятий по повышению финансовой грамотности обучающихся в образовательных организациях;</a:t>
            </a:r>
          </a:p>
          <a:p>
            <a:r>
              <a:rPr lang="ru-RU" dirty="0"/>
              <a:t>2. Повышение квалификации на базе региональных институтов образования;</a:t>
            </a:r>
          </a:p>
          <a:p>
            <a:r>
              <a:rPr lang="ru-RU" dirty="0"/>
              <a:t>3. Проведение социологического опроса среди педагогов, управленцев и родителей по внедрению финансовой грамотности в образовательные программы дошкольных организаций»</a:t>
            </a:r>
          </a:p>
          <a:p>
            <a:r>
              <a:rPr lang="ru-RU" dirty="0"/>
              <a:t>4. Запуск статистической отчетности о реализации финансовой грамотности в образовательных организациях» с 1 сентября</a:t>
            </a:r>
            <a:r>
              <a:rPr lang="ru-RU" baseline="0" dirty="0"/>
              <a:t> 2018 г.</a:t>
            </a:r>
            <a:endParaRPr lang="ru-RU" dirty="0"/>
          </a:p>
          <a:p>
            <a:r>
              <a:rPr lang="ru-RU" dirty="0"/>
              <a:t>5. Разработка методических рекомендаций для педагогов, реализующих курс «Основы финансовой грамотности»»</a:t>
            </a:r>
          </a:p>
          <a:p>
            <a:r>
              <a:rPr lang="ru-RU" dirty="0"/>
              <a:t>6. Разработка дополнительных общеразвивающих программ для детей. 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17FA6-4613-5147-9AF7-9731C55C9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3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17FA6-4613-5147-9AF7-9731C55C9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продвижения финансовой грамотности среди населения России Центробанком был запущен информационный сайт с полезными материалами и памятками по правилам поведения, безопасности и т.д. Все материалы написаны понятным языком, также есть обучающие видеоролики и видео лекции. Можно воспользоваться калькуляторами для расчета процентов, а также </a:t>
            </a:r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проверить есть ли у организации лицензия Банка России.</a:t>
            </a:r>
          </a:p>
          <a:p>
            <a:pPr fontAlgn="t"/>
            <a:r>
              <a:rPr lang="ru-RU" sz="1200" kern="1200" baseline="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Адрес сайта вы можете найти на оборотной стороне вашей рабочей тетради.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FAE1-D77B-484D-B857-45A15A7AD6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9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внедрения педагогам необходимы учебно-методические материалы и методические рекомендации по разработке образовательных программ. Банк России в тесном взаимодействии с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России, РАО, ведущими вузами и экспертами-методологами разработал ряд методических материалов, структуру курса, тематическое планирование с почасовой разбивкой по темам, учебно-методические пособия. Все разработки готовы к использованию и предусматривают последовательное изучение основ финансовой грамотности от простого (ДОО) к сложному (ВУЗы), постепенное накапливание знаний. Материалы находятся в открытом доступе на информационном портале Банка России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fincult.info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спикера: образовательные организации могут выбирать любые учебники для реализации программ по ФГ на своё усмотрение. Наша задача рассказать о своих разработках, но решение за педагогом.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Кроме того, Банк России оказывает консультационную поддержку по вопросам внедрения. Любая образовательная организация может обратиться в Отделение Банка России в своем регионе.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разрабатываются методические рекомендации по организации изучения ФГ и учебно-методические комплекты для обучающихся, преподавателей среднего профессионального и высшего образования.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4BCD-10C8-42A5-ABBA-D5D1FBF78B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5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внедрения одинаков для всех уровней образования. Решение о необходимости внедрения финансовой грамотности образовательная организация принимает самостоятельно, дополнительных согласований с органами исполнительной власти и Банком России не требуется. Предлагаем реализовать внедрение финансовой грамотности в образовательный процесс в три этапа: изучение существующих методик, определение формата и составление рабочей программы, и непосредственно реализация курса.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этапе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рекомендуется: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самостоятельно ознакомиться с методическими рекомендациями для соответствующего уровня образования;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посетить семинар / прослушать вебинар по обмену опытом и узнать, как коллеги внедряют финансовую грамотность, с чем сталкивается образовательная организация и как избежать ошибок.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полученных знаний возможно приступить 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составлению программы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Выберите формат, подходящий Вам (обязательный курс или элективный, модуль в рамках смежной дисциплины или дополнительное занятие, курс для профильных групп или для непрофильных и т.д.), определите количество часов (16, 35, 68, 72 и т.д.) и длительность курса (полугодие, год, два и т.д.), составьте рабочую программу, исходя из рекомендованной структуры.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Включить курс в учебный план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(утвердить рабочую программу согласно установленному в образовательной организации регламенту). Используйте материалы информационно-просветительского портала Банка России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fincult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наполнения занятий актуальной и интересной информацией (статьи, видеоролики, статистика, истории из жизни, интерактивные тесты и игры и т.д.), зарегистрируйтесь на онлайн-урок Банка России и разнообразьте таким образом свою программу.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уже сказали, на всех этапах Банк России оказывает консультативную и экспертную поддержку педагогам, организует и принимает участие в различных тематических мероприятиях для педагогов на федеральном и региональном уровнях. В частности, в апреле 2020 актуальные вопросы образования и финансовой грамотности обсуждали в онлайн формате в рамках Московского международного салона образования. Также в апреле представители Банка России и педагоги опорных школ приняли участие в Ежегодной конференции «Информационные технологии для Новой школы». В рамках вебинаров рассмотрели особенности проведения занятий в рамках предметов Обществознание и Информатика, педагоги дали множество полезных советов и прикладной информации.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*Для спикера: Записи вебинаров есть на сайте мероприятия. В данной части рекомендуется, в первую очередь, дополнить выступление информацией о прошедших или планируемых в регионе тематических мероприятиях.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4BCD-10C8-42A5-ABBA-D5D1FBF78B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1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8355" algn="just">
              <a:lnSpc>
                <a:spcPct val="115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26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8355" algn="just">
              <a:lnSpc>
                <a:spcPct val="115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48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ru-RU"/>
              <a:t>«О взаимодействии с участниками финансового рынка»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80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2D09C9D3-356B-3846-94B4-E4F8438C6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34D0E2B-3A67-2B4B-B4DC-13F339FB5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F16A914-AF66-C045-9B76-8BF5E5293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1D350056-7D55-234D-9A03-20C0F8E9F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C34E9FA-E708-6144-89C3-CDB66D4A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285BCAC-AE70-3F4C-A015-C62A1A4A8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8B871CEC-3811-5343-8FD4-E15214D6F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38EFE22E-1DF4-C14C-9E2C-9B1D94417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2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62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80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45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4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2121" y="377505"/>
            <a:ext cx="2441196" cy="4613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endParaRPr lang="ru-RU" sz="2000" cap="none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87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14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5994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25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20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23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249">
          <p15:clr>
            <a:srgbClr val="FBAE40"/>
          </p15:clr>
        </p15:guide>
        <p15:guide id="3" pos="1474">
          <p15:clr>
            <a:srgbClr val="FBAE40"/>
          </p15:clr>
        </p15:guide>
        <p15:guide id="4" orient="horz" pos="346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u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84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2121" y="377505"/>
            <a:ext cx="2441196" cy="4613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endParaRPr lang="ru-RU" sz="2000" cap="none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29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0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38950" y="1187196"/>
            <a:ext cx="4068237" cy="47134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134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7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«О взаимодействии с участниками финансового рынка»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37966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677" r:id="rId10"/>
    <p:sldLayoutId id="2147483651" r:id="rId11"/>
    <p:sldLayoutId id="2147483652" r:id="rId12"/>
    <p:sldLayoutId id="2147483669" r:id="rId13"/>
    <p:sldLayoutId id="2147483653" r:id="rId14"/>
    <p:sldLayoutId id="2147483654" r:id="rId15"/>
    <p:sldLayoutId id="2147483655" r:id="rId16"/>
    <p:sldLayoutId id="2147483656" r:id="rId17"/>
    <p:sldLayoutId id="2147483668" r:id="rId18"/>
    <p:sldLayoutId id="2147483662" r:id="rId19"/>
    <p:sldLayoutId id="2147483673" r:id="rId20"/>
    <p:sldLayoutId id="2147483674" r:id="rId21"/>
    <p:sldLayoutId id="2147483663" r:id="rId22"/>
    <p:sldLayoutId id="2147483675" r:id="rId23"/>
    <p:sldLayoutId id="2147483676" r:id="rId24"/>
    <p:sldLayoutId id="2147483666" r:id="rId25"/>
    <p:sldLayoutId id="2147483667" r:id="rId26"/>
    <p:sldLayoutId id="2147483664" r:id="rId27"/>
    <p:sldLayoutId id="2147483665" r:id="rId28"/>
    <p:sldLayoutId id="2147483681" r:id="rId29"/>
    <p:sldLayoutId id="2147483707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37966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705" r:id="rId8"/>
    <p:sldLayoutId id="214748370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37966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ni-fg.ru/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9.jpg"/><Relationship Id="rId5" Type="http://schemas.openxmlformats.org/officeDocument/2006/relationships/image" Target="../media/image36.png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202039" y="1519346"/>
            <a:ext cx="4465336" cy="4343920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 БАНКА РОССИИ ПО внедрению ФИНАНСОВОЙ ГРАМОТНОСТИ в образовательный процесс Республики Крым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176339" y="5089236"/>
            <a:ext cx="4062411" cy="1392527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Барилюк Николай Николаевич Советник управляющего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Отделением по Республике Крым Южного главного управления Центрального Банка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3490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857277" y="398622"/>
            <a:ext cx="9489557" cy="324001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9" y="1305450"/>
            <a:ext cx="5667841" cy="2951937"/>
          </a:xfrm>
          <a:prstGeom prst="rect">
            <a:avLst/>
          </a:prstGeom>
        </p:spPr>
      </p:pic>
      <p:grpSp>
        <p:nvGrpSpPr>
          <p:cNvPr id="7" name="Рисунок 271">
            <a:extLst>
              <a:ext uri="{FF2B5EF4-FFF2-40B4-BE49-F238E27FC236}">
                <a16:creationId xmlns:a16="http://schemas.microsoft.com/office/drawing/2014/main" id="{3900DE75-F002-4C10-9716-C41B9211C8AE}"/>
              </a:ext>
            </a:extLst>
          </p:cNvPr>
          <p:cNvGrpSpPr>
            <a:grpSpLocks noChangeAspect="1"/>
          </p:cNvGrpSpPr>
          <p:nvPr/>
        </p:nvGrpSpPr>
        <p:grpSpPr>
          <a:xfrm>
            <a:off x="885677" y="4626211"/>
            <a:ext cx="777415" cy="780042"/>
            <a:chOff x="5657850" y="2990850"/>
            <a:chExt cx="875615" cy="878574"/>
          </a:xfrm>
          <a:noFill/>
        </p:grpSpPr>
        <p:sp>
          <p:nvSpPr>
            <p:cNvPr id="8" name="Полилиния: фигура 39">
              <a:extLst>
                <a:ext uri="{FF2B5EF4-FFF2-40B4-BE49-F238E27FC236}">
                  <a16:creationId xmlns:a16="http://schemas.microsoft.com/office/drawing/2014/main" id="{8FEF5AE7-B8FD-4A91-8945-7E0EB738478E}"/>
                </a:ext>
              </a:extLst>
            </p:cNvPr>
            <p:cNvSpPr/>
            <p:nvPr/>
          </p:nvSpPr>
          <p:spPr>
            <a:xfrm>
              <a:off x="5657850" y="2990850"/>
              <a:ext cx="672464" cy="672179"/>
            </a:xfrm>
            <a:custGeom>
              <a:avLst/>
              <a:gdLst>
                <a:gd name="connsiteX0" fmla="*/ 599694 w 672464"/>
                <a:gd name="connsiteY0" fmla="*/ 401860 h 672179"/>
                <a:gd name="connsiteX1" fmla="*/ 672275 w 672464"/>
                <a:gd name="connsiteY1" fmla="*/ 401955 h 672179"/>
                <a:gd name="connsiteX2" fmla="*/ 672465 w 672464"/>
                <a:gd name="connsiteY2" fmla="*/ 271367 h 672179"/>
                <a:gd name="connsiteX3" fmla="*/ 576263 w 672464"/>
                <a:gd name="connsiteY3" fmla="*/ 271272 h 672179"/>
                <a:gd name="connsiteX4" fmla="*/ 552164 w 672464"/>
                <a:gd name="connsiteY4" fmla="*/ 212979 h 672179"/>
                <a:gd name="connsiteX5" fmla="*/ 620363 w 672464"/>
                <a:gd name="connsiteY5" fmla="*/ 145256 h 672179"/>
                <a:gd name="connsiteX6" fmla="*/ 528161 w 672464"/>
                <a:gd name="connsiteY6" fmla="*/ 52769 h 672179"/>
                <a:gd name="connsiteX7" fmla="*/ 459962 w 672464"/>
                <a:gd name="connsiteY7" fmla="*/ 120777 h 672179"/>
                <a:gd name="connsiteX8" fmla="*/ 402050 w 672464"/>
                <a:gd name="connsiteY8" fmla="*/ 96393 h 672179"/>
                <a:gd name="connsiteX9" fmla="*/ 402146 w 672464"/>
                <a:gd name="connsiteY9" fmla="*/ 190 h 672179"/>
                <a:gd name="connsiteX10" fmla="*/ 271653 w 672464"/>
                <a:gd name="connsiteY10" fmla="*/ 0 h 672179"/>
                <a:gd name="connsiteX11" fmla="*/ 271558 w 672464"/>
                <a:gd name="connsiteY11" fmla="*/ 96203 h 672179"/>
                <a:gd name="connsiteX12" fmla="*/ 213265 w 672464"/>
                <a:gd name="connsiteY12" fmla="*/ 120301 h 672179"/>
                <a:gd name="connsiteX13" fmla="*/ 145256 w 672464"/>
                <a:gd name="connsiteY13" fmla="*/ 52102 h 672179"/>
                <a:gd name="connsiteX14" fmla="*/ 52769 w 672464"/>
                <a:gd name="connsiteY14" fmla="*/ 144304 h 672179"/>
                <a:gd name="connsiteX15" fmla="*/ 120777 w 672464"/>
                <a:gd name="connsiteY15" fmla="*/ 212503 h 672179"/>
                <a:gd name="connsiteX16" fmla="*/ 96488 w 672464"/>
                <a:gd name="connsiteY16" fmla="*/ 270415 h 672179"/>
                <a:gd name="connsiteX17" fmla="*/ 286 w 672464"/>
                <a:gd name="connsiteY17" fmla="*/ 270224 h 672179"/>
                <a:gd name="connsiteX18" fmla="*/ 0 w 672464"/>
                <a:gd name="connsiteY18" fmla="*/ 400812 h 672179"/>
                <a:gd name="connsiteX19" fmla="*/ 96203 w 672464"/>
                <a:gd name="connsiteY19" fmla="*/ 401003 h 672179"/>
                <a:gd name="connsiteX20" fmla="*/ 120301 w 672464"/>
                <a:gd name="connsiteY20" fmla="*/ 459296 h 672179"/>
                <a:gd name="connsiteX21" fmla="*/ 52102 w 672464"/>
                <a:gd name="connsiteY21" fmla="*/ 527304 h 672179"/>
                <a:gd name="connsiteX22" fmla="*/ 144304 w 672464"/>
                <a:gd name="connsiteY22" fmla="*/ 619411 h 672179"/>
                <a:gd name="connsiteX23" fmla="*/ 212503 w 672464"/>
                <a:gd name="connsiteY23" fmla="*/ 551783 h 672179"/>
                <a:gd name="connsiteX24" fmla="*/ 270796 w 672464"/>
                <a:gd name="connsiteY24" fmla="*/ 575786 h 672179"/>
                <a:gd name="connsiteX25" fmla="*/ 270605 w 672464"/>
                <a:gd name="connsiteY25" fmla="*/ 671989 h 672179"/>
                <a:gd name="connsiteX26" fmla="*/ 401193 w 672464"/>
                <a:gd name="connsiteY26" fmla="*/ 672179 h 672179"/>
                <a:gd name="connsiteX27" fmla="*/ 401288 w 672464"/>
                <a:gd name="connsiteY27" fmla="*/ 609029 h 67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72464" h="672179">
                  <a:moveTo>
                    <a:pt x="599694" y="401860"/>
                  </a:moveTo>
                  <a:lnTo>
                    <a:pt x="672275" y="401955"/>
                  </a:lnTo>
                  <a:lnTo>
                    <a:pt x="672465" y="271367"/>
                  </a:lnTo>
                  <a:lnTo>
                    <a:pt x="576263" y="271272"/>
                  </a:lnTo>
                  <a:cubicBezTo>
                    <a:pt x="570643" y="250889"/>
                    <a:pt x="562642" y="231172"/>
                    <a:pt x="552164" y="212979"/>
                  </a:cubicBezTo>
                  <a:lnTo>
                    <a:pt x="620363" y="145256"/>
                  </a:lnTo>
                  <a:lnTo>
                    <a:pt x="528161" y="52769"/>
                  </a:lnTo>
                  <a:lnTo>
                    <a:pt x="459962" y="120777"/>
                  </a:lnTo>
                  <a:cubicBezTo>
                    <a:pt x="442055" y="110204"/>
                    <a:pt x="422434" y="102108"/>
                    <a:pt x="402050" y="96393"/>
                  </a:cubicBezTo>
                  <a:lnTo>
                    <a:pt x="402146" y="190"/>
                  </a:lnTo>
                  <a:lnTo>
                    <a:pt x="271653" y="0"/>
                  </a:lnTo>
                  <a:lnTo>
                    <a:pt x="271558" y="96203"/>
                  </a:lnTo>
                  <a:cubicBezTo>
                    <a:pt x="250793" y="101822"/>
                    <a:pt x="231172" y="109823"/>
                    <a:pt x="213265" y="120301"/>
                  </a:cubicBezTo>
                  <a:lnTo>
                    <a:pt x="145256" y="52102"/>
                  </a:lnTo>
                  <a:lnTo>
                    <a:pt x="52769" y="144304"/>
                  </a:lnTo>
                  <a:lnTo>
                    <a:pt x="120777" y="212503"/>
                  </a:lnTo>
                  <a:cubicBezTo>
                    <a:pt x="110204" y="230410"/>
                    <a:pt x="102108" y="250031"/>
                    <a:pt x="96488" y="270415"/>
                  </a:cubicBezTo>
                  <a:lnTo>
                    <a:pt x="286" y="270224"/>
                  </a:lnTo>
                  <a:lnTo>
                    <a:pt x="0" y="400812"/>
                  </a:lnTo>
                  <a:lnTo>
                    <a:pt x="96203" y="401003"/>
                  </a:lnTo>
                  <a:cubicBezTo>
                    <a:pt x="101727" y="421672"/>
                    <a:pt x="109823" y="441008"/>
                    <a:pt x="120301" y="459296"/>
                  </a:cubicBezTo>
                  <a:lnTo>
                    <a:pt x="52102" y="527304"/>
                  </a:lnTo>
                  <a:lnTo>
                    <a:pt x="144304" y="619411"/>
                  </a:lnTo>
                  <a:lnTo>
                    <a:pt x="212503" y="551783"/>
                  </a:lnTo>
                  <a:cubicBezTo>
                    <a:pt x="230410" y="561975"/>
                    <a:pt x="250031" y="570071"/>
                    <a:pt x="270796" y="575786"/>
                  </a:cubicBezTo>
                  <a:lnTo>
                    <a:pt x="270605" y="671989"/>
                  </a:lnTo>
                  <a:lnTo>
                    <a:pt x="401193" y="672179"/>
                  </a:lnTo>
                  <a:lnTo>
                    <a:pt x="401288" y="609029"/>
                  </a:lnTo>
                </a:path>
              </a:pathLst>
            </a:custGeom>
            <a:ln w="19050">
              <a:solidFill>
                <a:srgbClr val="0082BB"/>
              </a:solidFill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9" name="Полилиния: фигура 40">
              <a:extLst>
                <a:ext uri="{FF2B5EF4-FFF2-40B4-BE49-F238E27FC236}">
                  <a16:creationId xmlns:a16="http://schemas.microsoft.com/office/drawing/2014/main" id="{D889BCED-55A4-443A-87B8-7E2D8FB4C25C}"/>
                </a:ext>
              </a:extLst>
            </p:cNvPr>
            <p:cNvSpPr/>
            <p:nvPr/>
          </p:nvSpPr>
          <p:spPr>
            <a:xfrm>
              <a:off x="5869305" y="3201923"/>
              <a:ext cx="223075" cy="225552"/>
            </a:xfrm>
            <a:custGeom>
              <a:avLst/>
              <a:gdLst>
                <a:gd name="connsiteX0" fmla="*/ 50768 w 223075"/>
                <a:gd name="connsiteY0" fmla="*/ 225552 h 225552"/>
                <a:gd name="connsiteX1" fmla="*/ 0 w 223075"/>
                <a:gd name="connsiteY1" fmla="*/ 124778 h 225552"/>
                <a:gd name="connsiteX2" fmla="*/ 125254 w 223075"/>
                <a:gd name="connsiteY2" fmla="*/ 0 h 225552"/>
                <a:gd name="connsiteX3" fmla="*/ 223075 w 223075"/>
                <a:gd name="connsiteY3" fmla="*/ 47720 h 22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075" h="225552">
                  <a:moveTo>
                    <a:pt x="50768" y="225552"/>
                  </a:moveTo>
                  <a:cubicBezTo>
                    <a:pt x="19907" y="202883"/>
                    <a:pt x="0" y="166116"/>
                    <a:pt x="0" y="124778"/>
                  </a:cubicBezTo>
                  <a:cubicBezTo>
                    <a:pt x="95" y="56007"/>
                    <a:pt x="56007" y="-95"/>
                    <a:pt x="125254" y="0"/>
                  </a:cubicBezTo>
                  <a:cubicBezTo>
                    <a:pt x="164783" y="95"/>
                    <a:pt x="200120" y="18764"/>
                    <a:pt x="223075" y="47720"/>
                  </a:cubicBezTo>
                </a:path>
              </a:pathLst>
            </a:custGeom>
            <a:ln w="19050">
              <a:solidFill>
                <a:srgbClr val="0082BB"/>
              </a:solidFill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0" name="Полилиния: фигура 41">
              <a:extLst>
                <a:ext uri="{FF2B5EF4-FFF2-40B4-BE49-F238E27FC236}">
                  <a16:creationId xmlns:a16="http://schemas.microsoft.com/office/drawing/2014/main" id="{77E31966-4917-4627-A9E2-3CFDA27801EA}"/>
                </a:ext>
              </a:extLst>
            </p:cNvPr>
            <p:cNvSpPr/>
            <p:nvPr/>
          </p:nvSpPr>
          <p:spPr>
            <a:xfrm>
              <a:off x="5932799" y="3263893"/>
              <a:ext cx="600666" cy="605530"/>
            </a:xfrm>
            <a:custGeom>
              <a:avLst/>
              <a:gdLst>
                <a:gd name="connsiteX0" fmla="*/ 579633 w 600666"/>
                <a:gd name="connsiteY0" fmla="*/ 488480 h 605530"/>
                <a:gd name="connsiteX1" fmla="*/ 332364 w 600666"/>
                <a:gd name="connsiteY1" fmla="*/ 240449 h 605530"/>
                <a:gd name="connsiteX2" fmla="*/ 297979 w 600666"/>
                <a:gd name="connsiteY2" fmla="*/ 105671 h 605530"/>
                <a:gd name="connsiteX3" fmla="*/ 201205 w 600666"/>
                <a:gd name="connsiteY3" fmla="*/ 4420 h 605530"/>
                <a:gd name="connsiteX4" fmla="*/ 103002 w 600666"/>
                <a:gd name="connsiteY4" fmla="*/ 38996 h 605530"/>
                <a:gd name="connsiteX5" fmla="*/ 183393 w 600666"/>
                <a:gd name="connsiteY5" fmla="*/ 123959 h 605530"/>
                <a:gd name="connsiteX6" fmla="*/ 137769 w 600666"/>
                <a:gd name="connsiteY6" fmla="*/ 201016 h 605530"/>
                <a:gd name="connsiteX7" fmla="*/ 91953 w 600666"/>
                <a:gd name="connsiteY7" fmla="*/ 206064 h 605530"/>
                <a:gd name="connsiteX8" fmla="*/ 32994 w 600666"/>
                <a:gd name="connsiteY8" fmla="*/ 166916 h 605530"/>
                <a:gd name="connsiteX9" fmla="*/ 10134 w 600666"/>
                <a:gd name="connsiteY9" fmla="*/ 206255 h 605530"/>
                <a:gd name="connsiteX10" fmla="*/ 129863 w 600666"/>
                <a:gd name="connsiteY10" fmla="*/ 312363 h 605530"/>
                <a:gd name="connsiteX11" fmla="*/ 483526 w 600666"/>
                <a:gd name="connsiteY11" fmla="*/ 584397 h 605530"/>
                <a:gd name="connsiteX12" fmla="*/ 579633 w 600666"/>
                <a:gd name="connsiteY12" fmla="*/ 488480 h 60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0666" h="605530">
                  <a:moveTo>
                    <a:pt x="579633" y="488480"/>
                  </a:moveTo>
                  <a:lnTo>
                    <a:pt x="332364" y="240449"/>
                  </a:lnTo>
                  <a:cubicBezTo>
                    <a:pt x="332364" y="240449"/>
                    <a:pt x="289597" y="204064"/>
                    <a:pt x="297979" y="105671"/>
                  </a:cubicBezTo>
                  <a:cubicBezTo>
                    <a:pt x="301218" y="68047"/>
                    <a:pt x="260165" y="15755"/>
                    <a:pt x="201205" y="4420"/>
                  </a:cubicBezTo>
                  <a:cubicBezTo>
                    <a:pt x="142245" y="-6915"/>
                    <a:pt x="40709" y="3182"/>
                    <a:pt x="103002" y="38996"/>
                  </a:cubicBezTo>
                  <a:cubicBezTo>
                    <a:pt x="165296" y="74905"/>
                    <a:pt x="193204" y="94431"/>
                    <a:pt x="183393" y="123959"/>
                  </a:cubicBezTo>
                  <a:cubicBezTo>
                    <a:pt x="173678" y="153486"/>
                    <a:pt x="160629" y="186252"/>
                    <a:pt x="137769" y="201016"/>
                  </a:cubicBezTo>
                  <a:cubicBezTo>
                    <a:pt x="114909" y="215780"/>
                    <a:pt x="106717" y="215780"/>
                    <a:pt x="91953" y="206064"/>
                  </a:cubicBezTo>
                  <a:cubicBezTo>
                    <a:pt x="77285" y="196253"/>
                    <a:pt x="65760" y="188062"/>
                    <a:pt x="32994" y="166916"/>
                  </a:cubicBezTo>
                  <a:cubicBezTo>
                    <a:pt x="228" y="145676"/>
                    <a:pt x="-9583" y="175203"/>
                    <a:pt x="10134" y="206255"/>
                  </a:cubicBezTo>
                  <a:cubicBezTo>
                    <a:pt x="29850" y="237306"/>
                    <a:pt x="70998" y="315792"/>
                    <a:pt x="129863" y="312363"/>
                  </a:cubicBezTo>
                  <a:cubicBezTo>
                    <a:pt x="233876" y="306362"/>
                    <a:pt x="221208" y="321221"/>
                    <a:pt x="483526" y="584397"/>
                  </a:cubicBezTo>
                  <a:cubicBezTo>
                    <a:pt x="547344" y="648405"/>
                    <a:pt x="643546" y="552584"/>
                    <a:pt x="579633" y="488480"/>
                  </a:cubicBezTo>
                  <a:close/>
                </a:path>
              </a:pathLst>
            </a:custGeom>
            <a:ln w="19050">
              <a:solidFill>
                <a:srgbClr val="0082BB"/>
              </a:solidFill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1" name="Полилиния: фигура 42">
              <a:extLst>
                <a:ext uri="{FF2B5EF4-FFF2-40B4-BE49-F238E27FC236}">
                  <a16:creationId xmlns:a16="http://schemas.microsoft.com/office/drawing/2014/main" id="{63EDD76B-E689-4F12-BB4D-D157C99116D1}"/>
                </a:ext>
              </a:extLst>
            </p:cNvPr>
            <p:cNvSpPr/>
            <p:nvPr/>
          </p:nvSpPr>
          <p:spPr>
            <a:xfrm>
              <a:off x="6409181" y="3746658"/>
              <a:ext cx="69913" cy="69818"/>
            </a:xfrm>
            <a:custGeom>
              <a:avLst/>
              <a:gdLst>
                <a:gd name="connsiteX0" fmla="*/ 25622 w 69913"/>
                <a:gd name="connsiteY0" fmla="*/ 69818 h 69818"/>
                <a:gd name="connsiteX1" fmla="*/ 0 w 69913"/>
                <a:gd name="connsiteY1" fmla="*/ 44196 h 69818"/>
                <a:gd name="connsiteX2" fmla="*/ 9430 w 69913"/>
                <a:gd name="connsiteY2" fmla="*/ 9335 h 69818"/>
                <a:gd name="connsiteX3" fmla="*/ 44387 w 69913"/>
                <a:gd name="connsiteY3" fmla="*/ 0 h 69818"/>
                <a:gd name="connsiteX4" fmla="*/ 69914 w 69913"/>
                <a:gd name="connsiteY4" fmla="*/ 25622 h 69818"/>
                <a:gd name="connsiteX5" fmla="*/ 60484 w 69913"/>
                <a:gd name="connsiteY5" fmla="*/ 60484 h 6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913" h="69818">
                  <a:moveTo>
                    <a:pt x="25622" y="69818"/>
                  </a:moveTo>
                  <a:lnTo>
                    <a:pt x="0" y="44196"/>
                  </a:lnTo>
                  <a:lnTo>
                    <a:pt x="9430" y="9335"/>
                  </a:lnTo>
                  <a:lnTo>
                    <a:pt x="44387" y="0"/>
                  </a:lnTo>
                  <a:lnTo>
                    <a:pt x="69914" y="25622"/>
                  </a:lnTo>
                  <a:lnTo>
                    <a:pt x="60484" y="60484"/>
                  </a:lnTo>
                  <a:close/>
                </a:path>
              </a:pathLst>
            </a:custGeom>
            <a:ln w="19050">
              <a:solidFill>
                <a:srgbClr val="0082BB"/>
              </a:solidFill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C79748-D6F9-4E62-85FE-71861ABAD7BF}"/>
              </a:ext>
            </a:extLst>
          </p:cNvPr>
          <p:cNvSpPr/>
          <p:nvPr/>
        </p:nvSpPr>
        <p:spPr>
          <a:xfrm>
            <a:off x="1907206" y="4352148"/>
            <a:ext cx="338749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продукты разработаны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единым стандартам с учетом особенностей целевой аудитории</a:t>
            </a:r>
          </a:p>
        </p:txBody>
      </p:sp>
      <p:grpSp>
        <p:nvGrpSpPr>
          <p:cNvPr id="13" name="Рисунок 220">
            <a:extLst>
              <a:ext uri="{FF2B5EF4-FFF2-40B4-BE49-F238E27FC236}">
                <a16:creationId xmlns:a16="http://schemas.microsoft.com/office/drawing/2014/main" id="{159EA4FE-26A9-410B-9351-0F2311E47F99}"/>
              </a:ext>
            </a:extLst>
          </p:cNvPr>
          <p:cNvGrpSpPr>
            <a:grpSpLocks noChangeAspect="1"/>
          </p:cNvGrpSpPr>
          <p:nvPr/>
        </p:nvGrpSpPr>
        <p:grpSpPr>
          <a:xfrm>
            <a:off x="6355331" y="1876991"/>
            <a:ext cx="804252" cy="804165"/>
            <a:chOff x="5660516" y="2990850"/>
            <a:chExt cx="877728" cy="877633"/>
          </a:xfrm>
          <a:noFill/>
        </p:grpSpPr>
        <p:sp>
          <p:nvSpPr>
            <p:cNvPr id="14" name="Полилиния: фигура 28">
              <a:extLst>
                <a:ext uri="{FF2B5EF4-FFF2-40B4-BE49-F238E27FC236}">
                  <a16:creationId xmlns:a16="http://schemas.microsoft.com/office/drawing/2014/main" id="{B36C7087-93B0-4D25-8DD1-5FC6688CF6FC}"/>
                </a:ext>
              </a:extLst>
            </p:cNvPr>
            <p:cNvSpPr/>
            <p:nvPr/>
          </p:nvSpPr>
          <p:spPr>
            <a:xfrm>
              <a:off x="5662612" y="2990850"/>
              <a:ext cx="871347" cy="877633"/>
            </a:xfrm>
            <a:custGeom>
              <a:avLst/>
              <a:gdLst>
                <a:gd name="connsiteX0" fmla="*/ 871347 w 871347"/>
                <a:gd name="connsiteY0" fmla="*/ 438817 h 877633"/>
                <a:gd name="connsiteX1" fmla="*/ 435674 w 871347"/>
                <a:gd name="connsiteY1" fmla="*/ 877634 h 877633"/>
                <a:gd name="connsiteX2" fmla="*/ 0 w 871347"/>
                <a:gd name="connsiteY2" fmla="*/ 438817 h 877633"/>
                <a:gd name="connsiteX3" fmla="*/ 435578 w 871347"/>
                <a:gd name="connsiteY3" fmla="*/ 0 h 877633"/>
                <a:gd name="connsiteX4" fmla="*/ 871347 w 871347"/>
                <a:gd name="connsiteY4" fmla="*/ 438817 h 87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47" h="877633">
                  <a:moveTo>
                    <a:pt x="871347" y="438817"/>
                  </a:moveTo>
                  <a:cubicBezTo>
                    <a:pt x="871347" y="681228"/>
                    <a:pt x="676370" y="877634"/>
                    <a:pt x="435674" y="877634"/>
                  </a:cubicBezTo>
                  <a:cubicBezTo>
                    <a:pt x="195072" y="877634"/>
                    <a:pt x="0" y="681133"/>
                    <a:pt x="0" y="438817"/>
                  </a:cubicBezTo>
                  <a:cubicBezTo>
                    <a:pt x="0" y="196501"/>
                    <a:pt x="195072" y="0"/>
                    <a:pt x="435578" y="0"/>
                  </a:cubicBezTo>
                  <a:cubicBezTo>
                    <a:pt x="676275" y="0"/>
                    <a:pt x="871347" y="196406"/>
                    <a:pt x="871347" y="438817"/>
                  </a:cubicBez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5" name="Полилиния: фигура 29">
              <a:extLst>
                <a:ext uri="{FF2B5EF4-FFF2-40B4-BE49-F238E27FC236}">
                  <a16:creationId xmlns:a16="http://schemas.microsoft.com/office/drawing/2014/main" id="{9D9F9F9F-65E5-48A1-99C6-7B2244B26F8E}"/>
                </a:ext>
              </a:extLst>
            </p:cNvPr>
            <p:cNvSpPr/>
            <p:nvPr/>
          </p:nvSpPr>
          <p:spPr>
            <a:xfrm>
              <a:off x="5869209" y="2990850"/>
              <a:ext cx="458247" cy="877633"/>
            </a:xfrm>
            <a:custGeom>
              <a:avLst/>
              <a:gdLst>
                <a:gd name="connsiteX0" fmla="*/ 458248 w 458247"/>
                <a:gd name="connsiteY0" fmla="*/ 438817 h 877633"/>
                <a:gd name="connsiteX1" fmla="*/ 228981 w 458247"/>
                <a:gd name="connsiteY1" fmla="*/ 877634 h 877633"/>
                <a:gd name="connsiteX2" fmla="*/ 0 w 458247"/>
                <a:gd name="connsiteY2" fmla="*/ 438817 h 877633"/>
                <a:gd name="connsiteX3" fmla="*/ 228981 w 458247"/>
                <a:gd name="connsiteY3" fmla="*/ 0 h 877633"/>
                <a:gd name="connsiteX4" fmla="*/ 458248 w 458247"/>
                <a:gd name="connsiteY4" fmla="*/ 438817 h 87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247" h="877633">
                  <a:moveTo>
                    <a:pt x="458248" y="438817"/>
                  </a:moveTo>
                  <a:cubicBezTo>
                    <a:pt x="458248" y="681228"/>
                    <a:pt x="355568" y="877634"/>
                    <a:pt x="228981" y="877634"/>
                  </a:cubicBezTo>
                  <a:cubicBezTo>
                    <a:pt x="102584" y="877634"/>
                    <a:pt x="0" y="681228"/>
                    <a:pt x="0" y="438817"/>
                  </a:cubicBezTo>
                  <a:cubicBezTo>
                    <a:pt x="0" y="196406"/>
                    <a:pt x="102584" y="0"/>
                    <a:pt x="228981" y="0"/>
                  </a:cubicBezTo>
                  <a:cubicBezTo>
                    <a:pt x="355568" y="0"/>
                    <a:pt x="458248" y="196406"/>
                    <a:pt x="458248" y="438817"/>
                  </a:cubicBez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6" name="Полилиния: фигура 30">
              <a:extLst>
                <a:ext uri="{FF2B5EF4-FFF2-40B4-BE49-F238E27FC236}">
                  <a16:creationId xmlns:a16="http://schemas.microsoft.com/office/drawing/2014/main" id="{A4B3D173-F85E-46BD-ABF9-91331F82AAEC}"/>
                </a:ext>
              </a:extLst>
            </p:cNvPr>
            <p:cNvSpPr/>
            <p:nvPr/>
          </p:nvSpPr>
          <p:spPr>
            <a:xfrm>
              <a:off x="5660516" y="3429666"/>
              <a:ext cx="877728" cy="9525"/>
            </a:xfrm>
            <a:custGeom>
              <a:avLst/>
              <a:gdLst>
                <a:gd name="connsiteX0" fmla="*/ 0 w 877728"/>
                <a:gd name="connsiteY0" fmla="*/ 0 h 9525"/>
                <a:gd name="connsiteX1" fmla="*/ 877729 w 87772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728" h="9525">
                  <a:moveTo>
                    <a:pt x="0" y="0"/>
                  </a:moveTo>
                  <a:lnTo>
                    <a:pt x="877729" y="0"/>
                  </a:lnTo>
                </a:path>
              </a:pathLst>
            </a:custGeom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7" name="Полилиния: фигура 31">
              <a:extLst>
                <a:ext uri="{FF2B5EF4-FFF2-40B4-BE49-F238E27FC236}">
                  <a16:creationId xmlns:a16="http://schemas.microsoft.com/office/drawing/2014/main" id="{1A4CCA39-C5CF-4289-99DA-32CBBB9D496C}"/>
                </a:ext>
              </a:extLst>
            </p:cNvPr>
            <p:cNvSpPr/>
            <p:nvPr/>
          </p:nvSpPr>
          <p:spPr>
            <a:xfrm>
              <a:off x="5773292" y="3676626"/>
              <a:ext cx="650271" cy="45077"/>
            </a:xfrm>
            <a:custGeom>
              <a:avLst/>
              <a:gdLst>
                <a:gd name="connsiteX0" fmla="*/ 0 w 650271"/>
                <a:gd name="connsiteY0" fmla="*/ 45077 h 45077"/>
                <a:gd name="connsiteX1" fmla="*/ 650272 w 650271"/>
                <a:gd name="connsiteY1" fmla="*/ 45077 h 4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0271" h="45077">
                  <a:moveTo>
                    <a:pt x="0" y="45077"/>
                  </a:moveTo>
                  <a:cubicBezTo>
                    <a:pt x="208502" y="-15026"/>
                    <a:pt x="441770" y="-15026"/>
                    <a:pt x="650272" y="45077"/>
                  </a:cubicBez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8" name="Полилиния: фигура 32">
              <a:extLst>
                <a:ext uri="{FF2B5EF4-FFF2-40B4-BE49-F238E27FC236}">
                  <a16:creationId xmlns:a16="http://schemas.microsoft.com/office/drawing/2014/main" id="{1BE78797-BD60-49B4-B3EE-612BDD917A54}"/>
                </a:ext>
              </a:extLst>
            </p:cNvPr>
            <p:cNvSpPr/>
            <p:nvPr/>
          </p:nvSpPr>
          <p:spPr>
            <a:xfrm>
              <a:off x="5780245" y="3129819"/>
              <a:ext cx="636270" cy="42148"/>
            </a:xfrm>
            <a:custGeom>
              <a:avLst/>
              <a:gdLst>
                <a:gd name="connsiteX0" fmla="*/ 636270 w 636270"/>
                <a:gd name="connsiteY0" fmla="*/ 0 h 42148"/>
                <a:gd name="connsiteX1" fmla="*/ 636080 w 636270"/>
                <a:gd name="connsiteY1" fmla="*/ 0 h 42148"/>
                <a:gd name="connsiteX2" fmla="*/ 0 w 636270"/>
                <a:gd name="connsiteY2" fmla="*/ 0 h 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270" h="42148">
                  <a:moveTo>
                    <a:pt x="636270" y="0"/>
                  </a:moveTo>
                  <a:lnTo>
                    <a:pt x="636080" y="0"/>
                  </a:lnTo>
                  <a:cubicBezTo>
                    <a:pt x="431197" y="56197"/>
                    <a:pt x="204787" y="56197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9" name="Полилиния: фигура 33">
              <a:extLst>
                <a:ext uri="{FF2B5EF4-FFF2-40B4-BE49-F238E27FC236}">
                  <a16:creationId xmlns:a16="http://schemas.microsoft.com/office/drawing/2014/main" id="{469E1939-1B2B-4239-AD86-A6E1572AFFA8}"/>
                </a:ext>
              </a:extLst>
            </p:cNvPr>
            <p:cNvSpPr/>
            <p:nvPr/>
          </p:nvSpPr>
          <p:spPr>
            <a:xfrm>
              <a:off x="6092094" y="2990945"/>
              <a:ext cx="9525" cy="877442"/>
            </a:xfrm>
            <a:custGeom>
              <a:avLst/>
              <a:gdLst>
                <a:gd name="connsiteX0" fmla="*/ 0 w 9525"/>
                <a:gd name="connsiteY0" fmla="*/ 0 h 877442"/>
                <a:gd name="connsiteX1" fmla="*/ 0 w 9525"/>
                <a:gd name="connsiteY1" fmla="*/ 0 h 877442"/>
                <a:gd name="connsiteX2" fmla="*/ 0 w 9525"/>
                <a:gd name="connsiteY2" fmla="*/ 877348 h 877442"/>
                <a:gd name="connsiteX3" fmla="*/ 0 w 9525"/>
                <a:gd name="connsiteY3" fmla="*/ 877443 h 87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877442">
                  <a:moveTo>
                    <a:pt x="0" y="0"/>
                  </a:moveTo>
                  <a:lnTo>
                    <a:pt x="0" y="0"/>
                  </a:lnTo>
                  <a:lnTo>
                    <a:pt x="0" y="877348"/>
                  </a:lnTo>
                  <a:lnTo>
                    <a:pt x="0" y="877443"/>
                  </a:ln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55F7615-E447-4B19-828C-6482E3F5776B}"/>
              </a:ext>
            </a:extLst>
          </p:cNvPr>
          <p:cNvSpPr/>
          <p:nvPr/>
        </p:nvSpPr>
        <p:spPr>
          <a:xfrm>
            <a:off x="7551787" y="1495892"/>
            <a:ext cx="3257017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</a:p>
          <a:p>
            <a:pPr defTabSz="68580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Подключиться могут школьники на территории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страны, от Калининграда до Петропавловска-Камчатского</a:t>
            </a:r>
          </a:p>
        </p:txBody>
      </p:sp>
      <p:grpSp>
        <p:nvGrpSpPr>
          <p:cNvPr id="21" name="Рисунок 698">
            <a:extLst>
              <a:ext uri="{FF2B5EF4-FFF2-40B4-BE49-F238E27FC236}">
                <a16:creationId xmlns:a16="http://schemas.microsoft.com/office/drawing/2014/main" id="{8CB041E4-9853-42D7-815D-54A45386A8DA}"/>
              </a:ext>
            </a:extLst>
          </p:cNvPr>
          <p:cNvGrpSpPr>
            <a:grpSpLocks noChangeAspect="1"/>
          </p:cNvGrpSpPr>
          <p:nvPr/>
        </p:nvGrpSpPr>
        <p:grpSpPr>
          <a:xfrm>
            <a:off x="6337188" y="3452749"/>
            <a:ext cx="972480" cy="816310"/>
            <a:chOff x="5562639" y="2981159"/>
            <a:chExt cx="1066401" cy="895148"/>
          </a:xfrm>
          <a:noFill/>
        </p:grpSpPr>
        <p:grpSp>
          <p:nvGrpSpPr>
            <p:cNvPr id="22" name="Рисунок 698">
              <a:extLst>
                <a:ext uri="{FF2B5EF4-FFF2-40B4-BE49-F238E27FC236}">
                  <a16:creationId xmlns:a16="http://schemas.microsoft.com/office/drawing/2014/main" id="{F9FDEFF5-FDFC-460D-A835-FE1F8E6E65AE}"/>
                </a:ext>
              </a:extLst>
            </p:cNvPr>
            <p:cNvGrpSpPr/>
            <p:nvPr/>
          </p:nvGrpSpPr>
          <p:grpSpPr>
            <a:xfrm>
              <a:off x="6168749" y="3065335"/>
              <a:ext cx="460291" cy="485298"/>
              <a:chOff x="6168749" y="3065335"/>
              <a:chExt cx="460291" cy="485298"/>
            </a:xfrm>
            <a:noFill/>
          </p:grpSpPr>
          <p:sp>
            <p:nvSpPr>
              <p:cNvPr id="29" name="Полилиния: фигура 51">
                <a:extLst>
                  <a:ext uri="{FF2B5EF4-FFF2-40B4-BE49-F238E27FC236}">
                    <a16:creationId xmlns:a16="http://schemas.microsoft.com/office/drawing/2014/main" id="{68B89F0B-46B0-4EBC-8782-DC8584C8E582}"/>
                  </a:ext>
                </a:extLst>
              </p:cNvPr>
              <p:cNvSpPr/>
              <p:nvPr/>
            </p:nvSpPr>
            <p:spPr>
              <a:xfrm>
                <a:off x="6327838" y="3238500"/>
                <a:ext cx="142208" cy="139064"/>
              </a:xfrm>
              <a:custGeom>
                <a:avLst/>
                <a:gdLst>
                  <a:gd name="connsiteX0" fmla="*/ 71057 w 142208"/>
                  <a:gd name="connsiteY0" fmla="*/ 139065 h 139064"/>
                  <a:gd name="connsiteX1" fmla="*/ 0 w 142208"/>
                  <a:gd name="connsiteY1" fmla="*/ 69532 h 139064"/>
                  <a:gd name="connsiteX2" fmla="*/ 71057 w 142208"/>
                  <a:gd name="connsiteY2" fmla="*/ 0 h 139064"/>
                  <a:gd name="connsiteX3" fmla="*/ 142208 w 142208"/>
                  <a:gd name="connsiteY3" fmla="*/ 69532 h 139064"/>
                  <a:gd name="connsiteX4" fmla="*/ 71057 w 142208"/>
                  <a:gd name="connsiteY4" fmla="*/ 139065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208" h="139064">
                    <a:moveTo>
                      <a:pt x="71057" y="139065"/>
                    </a:moveTo>
                    <a:cubicBezTo>
                      <a:pt x="31623" y="139065"/>
                      <a:pt x="0" y="107442"/>
                      <a:pt x="0" y="69532"/>
                    </a:cubicBezTo>
                    <a:cubicBezTo>
                      <a:pt x="0" y="31623"/>
                      <a:pt x="31718" y="0"/>
                      <a:pt x="71057" y="0"/>
                    </a:cubicBezTo>
                    <a:cubicBezTo>
                      <a:pt x="110490" y="0"/>
                      <a:pt x="142208" y="31528"/>
                      <a:pt x="142208" y="69532"/>
                    </a:cubicBezTo>
                    <a:cubicBezTo>
                      <a:pt x="140589" y="107537"/>
                      <a:pt x="110490" y="139065"/>
                      <a:pt x="71057" y="13906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  <p:sp>
            <p:nvSpPr>
              <p:cNvPr id="30" name="Полилиния: фигура 52">
                <a:extLst>
                  <a:ext uri="{FF2B5EF4-FFF2-40B4-BE49-F238E27FC236}">
                    <a16:creationId xmlns:a16="http://schemas.microsoft.com/office/drawing/2014/main" id="{A1D49789-9432-4528-ACBB-AD4B314307FA}"/>
                  </a:ext>
                </a:extLst>
              </p:cNvPr>
              <p:cNvSpPr/>
              <p:nvPr/>
            </p:nvSpPr>
            <p:spPr>
              <a:xfrm>
                <a:off x="6168749" y="3065335"/>
                <a:ext cx="460291" cy="485298"/>
              </a:xfrm>
              <a:custGeom>
                <a:avLst/>
                <a:gdLst>
                  <a:gd name="connsiteX0" fmla="*/ 417693 w 460291"/>
                  <a:gd name="connsiteY0" fmla="*/ 242792 h 485298"/>
                  <a:gd name="connsiteX1" fmla="*/ 411787 w 460291"/>
                  <a:gd name="connsiteY1" fmla="*/ 198406 h 485298"/>
                  <a:gd name="connsiteX2" fmla="*/ 451697 w 460291"/>
                  <a:gd name="connsiteY2" fmla="*/ 175355 h 485298"/>
                  <a:gd name="connsiteX3" fmla="*/ 457984 w 460291"/>
                  <a:gd name="connsiteY3" fmla="*/ 151829 h 485298"/>
                  <a:gd name="connsiteX4" fmla="*/ 422836 w 460291"/>
                  <a:gd name="connsiteY4" fmla="*/ 90964 h 485298"/>
                  <a:gd name="connsiteX5" fmla="*/ 412359 w 460291"/>
                  <a:gd name="connsiteY5" fmla="*/ 82963 h 485298"/>
                  <a:gd name="connsiteX6" fmla="*/ 399310 w 460291"/>
                  <a:gd name="connsiteY6" fmla="*/ 84677 h 485298"/>
                  <a:gd name="connsiteX7" fmla="*/ 359495 w 460291"/>
                  <a:gd name="connsiteY7" fmla="*/ 107633 h 485298"/>
                  <a:gd name="connsiteX8" fmla="*/ 282343 w 460291"/>
                  <a:gd name="connsiteY8" fmla="*/ 63627 h 485298"/>
                  <a:gd name="connsiteX9" fmla="*/ 282343 w 460291"/>
                  <a:gd name="connsiteY9" fmla="*/ 17145 h 485298"/>
                  <a:gd name="connsiteX10" fmla="*/ 265198 w 460291"/>
                  <a:gd name="connsiteY10" fmla="*/ 0 h 485298"/>
                  <a:gd name="connsiteX11" fmla="*/ 194998 w 460291"/>
                  <a:gd name="connsiteY11" fmla="*/ 0 h 485298"/>
                  <a:gd name="connsiteX12" fmla="*/ 177853 w 460291"/>
                  <a:gd name="connsiteY12" fmla="*/ 17145 h 485298"/>
                  <a:gd name="connsiteX13" fmla="*/ 177853 w 460291"/>
                  <a:gd name="connsiteY13" fmla="*/ 63627 h 485298"/>
                  <a:gd name="connsiteX14" fmla="*/ 100701 w 460291"/>
                  <a:gd name="connsiteY14" fmla="*/ 107633 h 485298"/>
                  <a:gd name="connsiteX15" fmla="*/ 60886 w 460291"/>
                  <a:gd name="connsiteY15" fmla="*/ 84677 h 485298"/>
                  <a:gd name="connsiteX16" fmla="*/ 47837 w 460291"/>
                  <a:gd name="connsiteY16" fmla="*/ 82963 h 485298"/>
                  <a:gd name="connsiteX17" fmla="*/ 37360 w 460291"/>
                  <a:gd name="connsiteY17" fmla="*/ 90964 h 485298"/>
                  <a:gd name="connsiteX18" fmla="*/ 2308 w 460291"/>
                  <a:gd name="connsiteY18" fmla="*/ 151733 h 485298"/>
                  <a:gd name="connsiteX19" fmla="*/ 8594 w 460291"/>
                  <a:gd name="connsiteY19" fmla="*/ 175260 h 485298"/>
                  <a:gd name="connsiteX20" fmla="*/ 48504 w 460291"/>
                  <a:gd name="connsiteY20" fmla="*/ 198311 h 485298"/>
                  <a:gd name="connsiteX21" fmla="*/ 42598 w 460291"/>
                  <a:gd name="connsiteY21" fmla="*/ 242697 h 485298"/>
                  <a:gd name="connsiteX22" fmla="*/ 48504 w 460291"/>
                  <a:gd name="connsiteY22" fmla="*/ 287084 h 485298"/>
                  <a:gd name="connsiteX23" fmla="*/ 8594 w 460291"/>
                  <a:gd name="connsiteY23" fmla="*/ 310134 h 485298"/>
                  <a:gd name="connsiteX24" fmla="*/ 2308 w 460291"/>
                  <a:gd name="connsiteY24" fmla="*/ 333661 h 485298"/>
                  <a:gd name="connsiteX25" fmla="*/ 37360 w 460291"/>
                  <a:gd name="connsiteY25" fmla="*/ 394526 h 485298"/>
                  <a:gd name="connsiteX26" fmla="*/ 47837 w 460291"/>
                  <a:gd name="connsiteY26" fmla="*/ 402527 h 485298"/>
                  <a:gd name="connsiteX27" fmla="*/ 60886 w 460291"/>
                  <a:gd name="connsiteY27" fmla="*/ 400812 h 485298"/>
                  <a:gd name="connsiteX28" fmla="*/ 100701 w 460291"/>
                  <a:gd name="connsiteY28" fmla="*/ 377762 h 485298"/>
                  <a:gd name="connsiteX29" fmla="*/ 177758 w 460291"/>
                  <a:gd name="connsiteY29" fmla="*/ 421672 h 485298"/>
                  <a:gd name="connsiteX30" fmla="*/ 177758 w 460291"/>
                  <a:gd name="connsiteY30" fmla="*/ 468154 h 485298"/>
                  <a:gd name="connsiteX31" fmla="*/ 194903 w 460291"/>
                  <a:gd name="connsiteY31" fmla="*/ 485299 h 485298"/>
                  <a:gd name="connsiteX32" fmla="*/ 265102 w 460291"/>
                  <a:gd name="connsiteY32" fmla="*/ 485299 h 485298"/>
                  <a:gd name="connsiteX33" fmla="*/ 282247 w 460291"/>
                  <a:gd name="connsiteY33" fmla="*/ 468154 h 485298"/>
                  <a:gd name="connsiteX34" fmla="*/ 282247 w 460291"/>
                  <a:gd name="connsiteY34" fmla="*/ 421672 h 485298"/>
                  <a:gd name="connsiteX35" fmla="*/ 359400 w 460291"/>
                  <a:gd name="connsiteY35" fmla="*/ 377762 h 485298"/>
                  <a:gd name="connsiteX36" fmla="*/ 399214 w 460291"/>
                  <a:gd name="connsiteY36" fmla="*/ 400717 h 485298"/>
                  <a:gd name="connsiteX37" fmla="*/ 422741 w 460291"/>
                  <a:gd name="connsiteY37" fmla="*/ 394430 h 485298"/>
                  <a:gd name="connsiteX38" fmla="*/ 457888 w 460291"/>
                  <a:gd name="connsiteY38" fmla="*/ 333661 h 485298"/>
                  <a:gd name="connsiteX39" fmla="*/ 451602 w 460291"/>
                  <a:gd name="connsiteY39" fmla="*/ 310134 h 485298"/>
                  <a:gd name="connsiteX40" fmla="*/ 411692 w 460291"/>
                  <a:gd name="connsiteY40" fmla="*/ 287084 h 485298"/>
                  <a:gd name="connsiteX41" fmla="*/ 417693 w 460291"/>
                  <a:gd name="connsiteY41" fmla="*/ 242792 h 48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60291" h="485298">
                    <a:moveTo>
                      <a:pt x="417693" y="242792"/>
                    </a:moveTo>
                    <a:cubicBezTo>
                      <a:pt x="417693" y="227457"/>
                      <a:pt x="415312" y="212693"/>
                      <a:pt x="411787" y="198406"/>
                    </a:cubicBezTo>
                    <a:lnTo>
                      <a:pt x="451697" y="175355"/>
                    </a:lnTo>
                    <a:cubicBezTo>
                      <a:pt x="459889" y="170593"/>
                      <a:pt x="462746" y="160115"/>
                      <a:pt x="457984" y="151829"/>
                    </a:cubicBezTo>
                    <a:lnTo>
                      <a:pt x="422836" y="90964"/>
                    </a:lnTo>
                    <a:cubicBezTo>
                      <a:pt x="420550" y="87058"/>
                      <a:pt x="416836" y="84106"/>
                      <a:pt x="412359" y="82963"/>
                    </a:cubicBezTo>
                    <a:cubicBezTo>
                      <a:pt x="407977" y="81725"/>
                      <a:pt x="403310" y="82391"/>
                      <a:pt x="399310" y="84677"/>
                    </a:cubicBezTo>
                    <a:lnTo>
                      <a:pt x="359495" y="107633"/>
                    </a:lnTo>
                    <a:cubicBezTo>
                      <a:pt x="338064" y="87154"/>
                      <a:pt x="311680" y="72200"/>
                      <a:pt x="282343" y="63627"/>
                    </a:cubicBezTo>
                    <a:lnTo>
                      <a:pt x="282343" y="17145"/>
                    </a:lnTo>
                    <a:cubicBezTo>
                      <a:pt x="282343" y="7620"/>
                      <a:pt x="274627" y="0"/>
                      <a:pt x="265198" y="0"/>
                    </a:cubicBezTo>
                    <a:lnTo>
                      <a:pt x="194998" y="0"/>
                    </a:lnTo>
                    <a:cubicBezTo>
                      <a:pt x="185473" y="0"/>
                      <a:pt x="177853" y="7715"/>
                      <a:pt x="177853" y="17145"/>
                    </a:cubicBezTo>
                    <a:lnTo>
                      <a:pt x="177853" y="63627"/>
                    </a:lnTo>
                    <a:cubicBezTo>
                      <a:pt x="148612" y="72200"/>
                      <a:pt x="122132" y="87154"/>
                      <a:pt x="100701" y="107633"/>
                    </a:cubicBezTo>
                    <a:lnTo>
                      <a:pt x="60886" y="84677"/>
                    </a:lnTo>
                    <a:cubicBezTo>
                      <a:pt x="56981" y="82391"/>
                      <a:pt x="52219" y="81725"/>
                      <a:pt x="47837" y="82963"/>
                    </a:cubicBezTo>
                    <a:cubicBezTo>
                      <a:pt x="43456" y="84106"/>
                      <a:pt x="39646" y="86963"/>
                      <a:pt x="37360" y="90964"/>
                    </a:cubicBezTo>
                    <a:lnTo>
                      <a:pt x="2308" y="151733"/>
                    </a:lnTo>
                    <a:cubicBezTo>
                      <a:pt x="-2455" y="159925"/>
                      <a:pt x="403" y="170498"/>
                      <a:pt x="8594" y="175260"/>
                    </a:cubicBezTo>
                    <a:lnTo>
                      <a:pt x="48504" y="198311"/>
                    </a:lnTo>
                    <a:cubicBezTo>
                      <a:pt x="44980" y="212598"/>
                      <a:pt x="42598" y="227362"/>
                      <a:pt x="42598" y="242697"/>
                    </a:cubicBezTo>
                    <a:cubicBezTo>
                      <a:pt x="42598" y="258127"/>
                      <a:pt x="44980" y="272796"/>
                      <a:pt x="48504" y="287084"/>
                    </a:cubicBezTo>
                    <a:lnTo>
                      <a:pt x="8594" y="310134"/>
                    </a:lnTo>
                    <a:cubicBezTo>
                      <a:pt x="403" y="314897"/>
                      <a:pt x="-2455" y="325374"/>
                      <a:pt x="2308" y="333661"/>
                    </a:cubicBezTo>
                    <a:lnTo>
                      <a:pt x="37360" y="394526"/>
                    </a:lnTo>
                    <a:cubicBezTo>
                      <a:pt x="39646" y="398526"/>
                      <a:pt x="43360" y="401384"/>
                      <a:pt x="47837" y="402527"/>
                    </a:cubicBezTo>
                    <a:cubicBezTo>
                      <a:pt x="52219" y="403765"/>
                      <a:pt x="56886" y="403098"/>
                      <a:pt x="60886" y="400812"/>
                    </a:cubicBezTo>
                    <a:lnTo>
                      <a:pt x="100701" y="377762"/>
                    </a:lnTo>
                    <a:cubicBezTo>
                      <a:pt x="122132" y="398240"/>
                      <a:pt x="148516" y="413099"/>
                      <a:pt x="177758" y="421672"/>
                    </a:cubicBezTo>
                    <a:lnTo>
                      <a:pt x="177758" y="468154"/>
                    </a:lnTo>
                    <a:cubicBezTo>
                      <a:pt x="177758" y="477679"/>
                      <a:pt x="185473" y="485299"/>
                      <a:pt x="194903" y="485299"/>
                    </a:cubicBezTo>
                    <a:lnTo>
                      <a:pt x="265102" y="485299"/>
                    </a:lnTo>
                    <a:cubicBezTo>
                      <a:pt x="274532" y="485299"/>
                      <a:pt x="282247" y="477584"/>
                      <a:pt x="282247" y="468154"/>
                    </a:cubicBezTo>
                    <a:lnTo>
                      <a:pt x="282247" y="421672"/>
                    </a:lnTo>
                    <a:cubicBezTo>
                      <a:pt x="311489" y="413195"/>
                      <a:pt x="337969" y="398240"/>
                      <a:pt x="359400" y="377762"/>
                    </a:cubicBezTo>
                    <a:lnTo>
                      <a:pt x="399214" y="400717"/>
                    </a:lnTo>
                    <a:cubicBezTo>
                      <a:pt x="407406" y="405479"/>
                      <a:pt x="417979" y="402622"/>
                      <a:pt x="422741" y="394430"/>
                    </a:cubicBezTo>
                    <a:lnTo>
                      <a:pt x="457888" y="333661"/>
                    </a:lnTo>
                    <a:cubicBezTo>
                      <a:pt x="462651" y="325469"/>
                      <a:pt x="459793" y="314897"/>
                      <a:pt x="451602" y="310134"/>
                    </a:cubicBezTo>
                    <a:lnTo>
                      <a:pt x="411692" y="287084"/>
                    </a:lnTo>
                    <a:cubicBezTo>
                      <a:pt x="415312" y="272891"/>
                      <a:pt x="417693" y="258127"/>
                      <a:pt x="417693" y="24279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</p:grpSp>
        <p:grpSp>
          <p:nvGrpSpPr>
            <p:cNvPr id="23" name="Рисунок 698">
              <a:extLst>
                <a:ext uri="{FF2B5EF4-FFF2-40B4-BE49-F238E27FC236}">
                  <a16:creationId xmlns:a16="http://schemas.microsoft.com/office/drawing/2014/main" id="{1F7A4179-C286-4576-A6F5-C05BD9B6529F}"/>
                </a:ext>
              </a:extLst>
            </p:cNvPr>
            <p:cNvGrpSpPr/>
            <p:nvPr/>
          </p:nvGrpSpPr>
          <p:grpSpPr>
            <a:xfrm>
              <a:off x="5562639" y="2981159"/>
              <a:ext cx="588375" cy="588689"/>
              <a:chOff x="5562639" y="2981159"/>
              <a:chExt cx="588375" cy="588689"/>
            </a:xfrm>
            <a:noFill/>
          </p:grpSpPr>
          <p:sp>
            <p:nvSpPr>
              <p:cNvPr id="27" name="Полилиния: фигура 49">
                <a:extLst>
                  <a:ext uri="{FF2B5EF4-FFF2-40B4-BE49-F238E27FC236}">
                    <a16:creationId xmlns:a16="http://schemas.microsoft.com/office/drawing/2014/main" id="{C00D3E17-7DC4-423C-8B69-64E830FB4F73}"/>
                  </a:ext>
                </a:extLst>
              </p:cNvPr>
              <p:cNvSpPr/>
              <p:nvPr/>
            </p:nvSpPr>
            <p:spPr>
              <a:xfrm>
                <a:off x="5562639" y="2981159"/>
                <a:ext cx="588375" cy="588689"/>
              </a:xfrm>
              <a:custGeom>
                <a:avLst/>
                <a:gdLst>
                  <a:gd name="connsiteX0" fmla="*/ 26249 w 588375"/>
                  <a:gd name="connsiteY0" fmla="*/ 210477 h 588689"/>
                  <a:gd name="connsiteX1" fmla="*/ 7390 w 588375"/>
                  <a:gd name="connsiteY1" fmla="*/ 226384 h 588689"/>
                  <a:gd name="connsiteX2" fmla="*/ 56 w 588375"/>
                  <a:gd name="connsiteY2" fmla="*/ 313061 h 588689"/>
                  <a:gd name="connsiteX3" fmla="*/ 15962 w 588375"/>
                  <a:gd name="connsiteY3" fmla="*/ 331921 h 588689"/>
                  <a:gd name="connsiteX4" fmla="*/ 66635 w 588375"/>
                  <a:gd name="connsiteY4" fmla="*/ 336207 h 588689"/>
                  <a:gd name="connsiteX5" fmla="*/ 92258 w 588375"/>
                  <a:gd name="connsiteY5" fmla="*/ 366497 h 588689"/>
                  <a:gd name="connsiteX6" fmla="*/ 84257 w 588375"/>
                  <a:gd name="connsiteY6" fmla="*/ 391833 h 588689"/>
                  <a:gd name="connsiteX7" fmla="*/ 45299 w 588375"/>
                  <a:gd name="connsiteY7" fmla="*/ 424694 h 588689"/>
                  <a:gd name="connsiteX8" fmla="*/ 43204 w 588375"/>
                  <a:gd name="connsiteY8" fmla="*/ 449174 h 588689"/>
                  <a:gd name="connsiteX9" fmla="*/ 99401 w 588375"/>
                  <a:gd name="connsiteY9" fmla="*/ 515658 h 588689"/>
                  <a:gd name="connsiteX10" fmla="*/ 123881 w 588375"/>
                  <a:gd name="connsiteY10" fmla="*/ 517754 h 588689"/>
                  <a:gd name="connsiteX11" fmla="*/ 162647 w 588375"/>
                  <a:gd name="connsiteY11" fmla="*/ 484988 h 588689"/>
                  <a:gd name="connsiteX12" fmla="*/ 202176 w 588375"/>
                  <a:gd name="connsiteY12" fmla="*/ 488036 h 588689"/>
                  <a:gd name="connsiteX13" fmla="*/ 214463 w 588375"/>
                  <a:gd name="connsiteY13" fmla="*/ 511658 h 588689"/>
                  <a:gd name="connsiteX14" fmla="*/ 210177 w 588375"/>
                  <a:gd name="connsiteY14" fmla="*/ 562426 h 588689"/>
                  <a:gd name="connsiteX15" fmla="*/ 226084 w 588375"/>
                  <a:gd name="connsiteY15" fmla="*/ 581285 h 588689"/>
                  <a:gd name="connsiteX16" fmla="*/ 312761 w 588375"/>
                  <a:gd name="connsiteY16" fmla="*/ 588620 h 588689"/>
                  <a:gd name="connsiteX17" fmla="*/ 331621 w 588375"/>
                  <a:gd name="connsiteY17" fmla="*/ 572713 h 588689"/>
                  <a:gd name="connsiteX18" fmla="*/ 335907 w 588375"/>
                  <a:gd name="connsiteY18" fmla="*/ 521849 h 588689"/>
                  <a:gd name="connsiteX19" fmla="*/ 366292 w 588375"/>
                  <a:gd name="connsiteY19" fmla="*/ 496227 h 588689"/>
                  <a:gd name="connsiteX20" fmla="*/ 391533 w 588375"/>
                  <a:gd name="connsiteY20" fmla="*/ 504323 h 588689"/>
                  <a:gd name="connsiteX21" fmla="*/ 424299 w 588375"/>
                  <a:gd name="connsiteY21" fmla="*/ 543185 h 588689"/>
                  <a:gd name="connsiteX22" fmla="*/ 448778 w 588375"/>
                  <a:gd name="connsiteY22" fmla="*/ 545281 h 588689"/>
                  <a:gd name="connsiteX23" fmla="*/ 515358 w 588375"/>
                  <a:gd name="connsiteY23" fmla="*/ 489179 h 588689"/>
                  <a:gd name="connsiteX24" fmla="*/ 517454 w 588375"/>
                  <a:gd name="connsiteY24" fmla="*/ 464699 h 588689"/>
                  <a:gd name="connsiteX25" fmla="*/ 484688 w 588375"/>
                  <a:gd name="connsiteY25" fmla="*/ 425742 h 588689"/>
                  <a:gd name="connsiteX26" fmla="*/ 487831 w 588375"/>
                  <a:gd name="connsiteY26" fmla="*/ 386213 h 588689"/>
                  <a:gd name="connsiteX27" fmla="*/ 511358 w 588375"/>
                  <a:gd name="connsiteY27" fmla="*/ 373926 h 588689"/>
                  <a:gd name="connsiteX28" fmla="*/ 562221 w 588375"/>
                  <a:gd name="connsiteY28" fmla="*/ 378212 h 588689"/>
                  <a:gd name="connsiteX29" fmla="*/ 580986 w 588375"/>
                  <a:gd name="connsiteY29" fmla="*/ 362306 h 588689"/>
                  <a:gd name="connsiteX30" fmla="*/ 588320 w 588375"/>
                  <a:gd name="connsiteY30" fmla="*/ 275628 h 588689"/>
                  <a:gd name="connsiteX31" fmla="*/ 572508 w 588375"/>
                  <a:gd name="connsiteY31" fmla="*/ 256769 h 588689"/>
                  <a:gd name="connsiteX32" fmla="*/ 521740 w 588375"/>
                  <a:gd name="connsiteY32" fmla="*/ 252482 h 588689"/>
                  <a:gd name="connsiteX33" fmla="*/ 496118 w 588375"/>
                  <a:gd name="connsiteY33" fmla="*/ 222193 h 588689"/>
                  <a:gd name="connsiteX34" fmla="*/ 504119 w 588375"/>
                  <a:gd name="connsiteY34" fmla="*/ 196856 h 588689"/>
                  <a:gd name="connsiteX35" fmla="*/ 543076 w 588375"/>
                  <a:gd name="connsiteY35" fmla="*/ 164090 h 588689"/>
                  <a:gd name="connsiteX36" fmla="*/ 545172 w 588375"/>
                  <a:gd name="connsiteY36" fmla="*/ 139516 h 588689"/>
                  <a:gd name="connsiteX37" fmla="*/ 488974 w 588375"/>
                  <a:gd name="connsiteY37" fmla="*/ 72936 h 588689"/>
                  <a:gd name="connsiteX38" fmla="*/ 464495 w 588375"/>
                  <a:gd name="connsiteY38" fmla="*/ 70841 h 588689"/>
                  <a:gd name="connsiteX39" fmla="*/ 425633 w 588375"/>
                  <a:gd name="connsiteY39" fmla="*/ 103702 h 588689"/>
                  <a:gd name="connsiteX40" fmla="*/ 386104 w 588375"/>
                  <a:gd name="connsiteY40" fmla="*/ 100559 h 588689"/>
                  <a:gd name="connsiteX41" fmla="*/ 373722 w 588375"/>
                  <a:gd name="connsiteY41" fmla="*/ 76937 h 588689"/>
                  <a:gd name="connsiteX42" fmla="*/ 378008 w 588375"/>
                  <a:gd name="connsiteY42" fmla="*/ 26264 h 588689"/>
                  <a:gd name="connsiteX43" fmla="*/ 362101 w 588375"/>
                  <a:gd name="connsiteY43" fmla="*/ 7404 h 588689"/>
                  <a:gd name="connsiteX44" fmla="*/ 275423 w 588375"/>
                  <a:gd name="connsiteY44" fmla="*/ 70 h 588689"/>
                  <a:gd name="connsiteX45" fmla="*/ 256564 w 588375"/>
                  <a:gd name="connsiteY45" fmla="*/ 15977 h 588689"/>
                  <a:gd name="connsiteX46" fmla="*/ 252373 w 588375"/>
                  <a:gd name="connsiteY46" fmla="*/ 66840 h 588689"/>
                  <a:gd name="connsiteX47" fmla="*/ 221988 w 588375"/>
                  <a:gd name="connsiteY47" fmla="*/ 92462 h 588689"/>
                  <a:gd name="connsiteX48" fmla="*/ 196747 w 588375"/>
                  <a:gd name="connsiteY48" fmla="*/ 84461 h 588689"/>
                  <a:gd name="connsiteX49" fmla="*/ 163981 w 588375"/>
                  <a:gd name="connsiteY49" fmla="*/ 45504 h 588689"/>
                  <a:gd name="connsiteX50" fmla="*/ 139502 w 588375"/>
                  <a:gd name="connsiteY50" fmla="*/ 43409 h 588689"/>
                  <a:gd name="connsiteX51" fmla="*/ 73017 w 588375"/>
                  <a:gd name="connsiteY51" fmla="*/ 99511 h 588689"/>
                  <a:gd name="connsiteX52" fmla="*/ 70922 w 588375"/>
                  <a:gd name="connsiteY52" fmla="*/ 124085 h 588689"/>
                  <a:gd name="connsiteX53" fmla="*/ 103688 w 588375"/>
                  <a:gd name="connsiteY53" fmla="*/ 162852 h 588689"/>
                  <a:gd name="connsiteX54" fmla="*/ 100544 w 588375"/>
                  <a:gd name="connsiteY54" fmla="*/ 202381 h 588689"/>
                  <a:gd name="connsiteX55" fmla="*/ 76922 w 588375"/>
                  <a:gd name="connsiteY55" fmla="*/ 214668 h 588689"/>
                  <a:gd name="connsiteX56" fmla="*/ 26249 w 588375"/>
                  <a:gd name="connsiteY56" fmla="*/ 210477 h 588689"/>
                  <a:gd name="connsiteX57" fmla="*/ 170648 w 588375"/>
                  <a:gd name="connsiteY57" fmla="*/ 283915 h 588689"/>
                  <a:gd name="connsiteX58" fmla="*/ 304665 w 588375"/>
                  <a:gd name="connsiteY58" fmla="*/ 170853 h 588689"/>
                  <a:gd name="connsiteX59" fmla="*/ 417822 w 588375"/>
                  <a:gd name="connsiteY59" fmla="*/ 304965 h 588689"/>
                  <a:gd name="connsiteX60" fmla="*/ 283710 w 588375"/>
                  <a:gd name="connsiteY60" fmla="*/ 418027 h 588689"/>
                  <a:gd name="connsiteX61" fmla="*/ 170648 w 588375"/>
                  <a:gd name="connsiteY61" fmla="*/ 283915 h 58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8375" h="588689">
                    <a:moveTo>
                      <a:pt x="26249" y="210477"/>
                    </a:moveTo>
                    <a:cubicBezTo>
                      <a:pt x="16724" y="209620"/>
                      <a:pt x="8152" y="216764"/>
                      <a:pt x="7390" y="226384"/>
                    </a:cubicBezTo>
                    <a:lnTo>
                      <a:pt x="56" y="313061"/>
                    </a:lnTo>
                    <a:cubicBezTo>
                      <a:pt x="-706" y="322682"/>
                      <a:pt x="6437" y="331064"/>
                      <a:pt x="15962" y="331921"/>
                    </a:cubicBezTo>
                    <a:lnTo>
                      <a:pt x="66635" y="336207"/>
                    </a:lnTo>
                    <a:cubicBezTo>
                      <a:pt x="76160" y="336969"/>
                      <a:pt x="89400" y="358877"/>
                      <a:pt x="92258" y="366497"/>
                    </a:cubicBezTo>
                    <a:cubicBezTo>
                      <a:pt x="95210" y="374212"/>
                      <a:pt x="91496" y="385642"/>
                      <a:pt x="84257" y="391833"/>
                    </a:cubicBezTo>
                    <a:lnTo>
                      <a:pt x="45299" y="424694"/>
                    </a:lnTo>
                    <a:cubicBezTo>
                      <a:pt x="37870" y="430790"/>
                      <a:pt x="37013" y="441839"/>
                      <a:pt x="43204" y="449174"/>
                    </a:cubicBezTo>
                    <a:lnTo>
                      <a:pt x="99401" y="515658"/>
                    </a:lnTo>
                    <a:cubicBezTo>
                      <a:pt x="105497" y="522992"/>
                      <a:pt x="116546" y="523945"/>
                      <a:pt x="123881" y="517754"/>
                    </a:cubicBezTo>
                    <a:lnTo>
                      <a:pt x="162647" y="484988"/>
                    </a:lnTo>
                    <a:cubicBezTo>
                      <a:pt x="169982" y="478796"/>
                      <a:pt x="194556" y="484702"/>
                      <a:pt x="202176" y="488036"/>
                    </a:cubicBezTo>
                    <a:cubicBezTo>
                      <a:pt x="209796" y="491465"/>
                      <a:pt x="215321" y="502037"/>
                      <a:pt x="214463" y="511658"/>
                    </a:cubicBezTo>
                    <a:lnTo>
                      <a:pt x="210177" y="562426"/>
                    </a:lnTo>
                    <a:cubicBezTo>
                      <a:pt x="209320" y="571951"/>
                      <a:pt x="216464" y="580428"/>
                      <a:pt x="226084" y="581285"/>
                    </a:cubicBezTo>
                    <a:lnTo>
                      <a:pt x="312761" y="588620"/>
                    </a:lnTo>
                    <a:cubicBezTo>
                      <a:pt x="322382" y="589477"/>
                      <a:pt x="330764" y="582333"/>
                      <a:pt x="331621" y="572713"/>
                    </a:cubicBezTo>
                    <a:lnTo>
                      <a:pt x="335907" y="521849"/>
                    </a:lnTo>
                    <a:cubicBezTo>
                      <a:pt x="336764" y="512324"/>
                      <a:pt x="358577" y="499085"/>
                      <a:pt x="366292" y="496227"/>
                    </a:cubicBezTo>
                    <a:cubicBezTo>
                      <a:pt x="373912" y="493274"/>
                      <a:pt x="385342" y="497084"/>
                      <a:pt x="391533" y="504323"/>
                    </a:cubicBezTo>
                    <a:lnTo>
                      <a:pt x="424299" y="543185"/>
                    </a:lnTo>
                    <a:cubicBezTo>
                      <a:pt x="430490" y="550520"/>
                      <a:pt x="441539" y="551472"/>
                      <a:pt x="448778" y="545281"/>
                    </a:cubicBezTo>
                    <a:lnTo>
                      <a:pt x="515358" y="489179"/>
                    </a:lnTo>
                    <a:cubicBezTo>
                      <a:pt x="522692" y="482987"/>
                      <a:pt x="523645" y="471938"/>
                      <a:pt x="517454" y="464699"/>
                    </a:cubicBezTo>
                    <a:lnTo>
                      <a:pt x="484688" y="425742"/>
                    </a:lnTo>
                    <a:cubicBezTo>
                      <a:pt x="478497" y="418408"/>
                      <a:pt x="484497" y="393929"/>
                      <a:pt x="487831" y="386213"/>
                    </a:cubicBezTo>
                    <a:cubicBezTo>
                      <a:pt x="491260" y="378689"/>
                      <a:pt x="501833" y="373069"/>
                      <a:pt x="511358" y="373926"/>
                    </a:cubicBezTo>
                    <a:lnTo>
                      <a:pt x="562221" y="378212"/>
                    </a:lnTo>
                    <a:cubicBezTo>
                      <a:pt x="571651" y="379070"/>
                      <a:pt x="580223" y="371926"/>
                      <a:pt x="580986" y="362306"/>
                    </a:cubicBezTo>
                    <a:lnTo>
                      <a:pt x="588320" y="275628"/>
                    </a:lnTo>
                    <a:cubicBezTo>
                      <a:pt x="589082" y="266103"/>
                      <a:pt x="581938" y="257626"/>
                      <a:pt x="572508" y="256769"/>
                    </a:cubicBezTo>
                    <a:lnTo>
                      <a:pt x="521740" y="252482"/>
                    </a:lnTo>
                    <a:cubicBezTo>
                      <a:pt x="512215" y="251720"/>
                      <a:pt x="498880" y="229813"/>
                      <a:pt x="496118" y="222193"/>
                    </a:cubicBezTo>
                    <a:cubicBezTo>
                      <a:pt x="493165" y="214478"/>
                      <a:pt x="496880" y="203048"/>
                      <a:pt x="504119" y="196856"/>
                    </a:cubicBezTo>
                    <a:lnTo>
                      <a:pt x="543076" y="164090"/>
                    </a:lnTo>
                    <a:cubicBezTo>
                      <a:pt x="550410" y="157899"/>
                      <a:pt x="551363" y="146850"/>
                      <a:pt x="545172" y="139516"/>
                    </a:cubicBezTo>
                    <a:lnTo>
                      <a:pt x="488974" y="72936"/>
                    </a:lnTo>
                    <a:cubicBezTo>
                      <a:pt x="482878" y="65697"/>
                      <a:pt x="471829" y="64745"/>
                      <a:pt x="464495" y="70841"/>
                    </a:cubicBezTo>
                    <a:lnTo>
                      <a:pt x="425633" y="103702"/>
                    </a:lnTo>
                    <a:cubicBezTo>
                      <a:pt x="418298" y="109893"/>
                      <a:pt x="393724" y="103892"/>
                      <a:pt x="386104" y="100559"/>
                    </a:cubicBezTo>
                    <a:cubicBezTo>
                      <a:pt x="378484" y="97130"/>
                      <a:pt x="372959" y="86557"/>
                      <a:pt x="373722" y="76937"/>
                    </a:cubicBezTo>
                    <a:lnTo>
                      <a:pt x="378008" y="26264"/>
                    </a:lnTo>
                    <a:cubicBezTo>
                      <a:pt x="378865" y="16739"/>
                      <a:pt x="371721" y="8261"/>
                      <a:pt x="362101" y="7404"/>
                    </a:cubicBezTo>
                    <a:lnTo>
                      <a:pt x="275423" y="70"/>
                    </a:lnTo>
                    <a:cubicBezTo>
                      <a:pt x="265803" y="-787"/>
                      <a:pt x="257421" y="6356"/>
                      <a:pt x="256564" y="15977"/>
                    </a:cubicBezTo>
                    <a:lnTo>
                      <a:pt x="252373" y="66840"/>
                    </a:lnTo>
                    <a:cubicBezTo>
                      <a:pt x="251611" y="76365"/>
                      <a:pt x="229703" y="89605"/>
                      <a:pt x="221988" y="92462"/>
                    </a:cubicBezTo>
                    <a:cubicBezTo>
                      <a:pt x="214273" y="95415"/>
                      <a:pt x="202938" y="91605"/>
                      <a:pt x="196747" y="84461"/>
                    </a:cubicBezTo>
                    <a:lnTo>
                      <a:pt x="163981" y="45504"/>
                    </a:lnTo>
                    <a:cubicBezTo>
                      <a:pt x="157790" y="38265"/>
                      <a:pt x="146836" y="37313"/>
                      <a:pt x="139502" y="43409"/>
                    </a:cubicBezTo>
                    <a:lnTo>
                      <a:pt x="73017" y="99511"/>
                    </a:lnTo>
                    <a:cubicBezTo>
                      <a:pt x="65683" y="105702"/>
                      <a:pt x="64730" y="116846"/>
                      <a:pt x="70922" y="124085"/>
                    </a:cubicBezTo>
                    <a:lnTo>
                      <a:pt x="103688" y="162852"/>
                    </a:lnTo>
                    <a:cubicBezTo>
                      <a:pt x="109784" y="170186"/>
                      <a:pt x="103878" y="194856"/>
                      <a:pt x="100544" y="202381"/>
                    </a:cubicBezTo>
                    <a:cubicBezTo>
                      <a:pt x="97020" y="209906"/>
                      <a:pt x="86543" y="215525"/>
                      <a:pt x="76922" y="214668"/>
                    </a:cubicBezTo>
                    <a:lnTo>
                      <a:pt x="26249" y="210477"/>
                    </a:lnTo>
                    <a:close/>
                    <a:moveTo>
                      <a:pt x="170648" y="283915"/>
                    </a:moveTo>
                    <a:cubicBezTo>
                      <a:pt x="176459" y="215716"/>
                      <a:pt x="236657" y="165043"/>
                      <a:pt x="304665" y="170853"/>
                    </a:cubicBezTo>
                    <a:cubicBezTo>
                      <a:pt x="372864" y="176663"/>
                      <a:pt x="423632" y="236766"/>
                      <a:pt x="417822" y="304965"/>
                    </a:cubicBezTo>
                    <a:cubicBezTo>
                      <a:pt x="412012" y="373069"/>
                      <a:pt x="351814" y="423837"/>
                      <a:pt x="283710" y="418027"/>
                    </a:cubicBezTo>
                    <a:cubicBezTo>
                      <a:pt x="215606" y="412217"/>
                      <a:pt x="164838" y="352019"/>
                      <a:pt x="170648" y="28391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  <p:sp>
            <p:nvSpPr>
              <p:cNvPr id="28" name="Полилиния: фигура 50">
                <a:extLst>
                  <a:ext uri="{FF2B5EF4-FFF2-40B4-BE49-F238E27FC236}">
                    <a16:creationId xmlns:a16="http://schemas.microsoft.com/office/drawing/2014/main" id="{C4050977-C53B-4A7D-8856-94177A4A0EDE}"/>
                  </a:ext>
                </a:extLst>
              </p:cNvPr>
              <p:cNvSpPr/>
              <p:nvPr/>
            </p:nvSpPr>
            <p:spPr>
              <a:xfrm>
                <a:off x="5785415" y="3204127"/>
                <a:ext cx="142918" cy="142931"/>
              </a:xfrm>
              <a:custGeom>
                <a:avLst/>
                <a:gdLst>
                  <a:gd name="connsiteX0" fmla="*/ 260 w 142918"/>
                  <a:gd name="connsiteY0" fmla="*/ 65424 h 142931"/>
                  <a:gd name="connsiteX1" fmla="*/ 65411 w 142918"/>
                  <a:gd name="connsiteY1" fmla="*/ 142672 h 142931"/>
                  <a:gd name="connsiteX2" fmla="*/ 142658 w 142918"/>
                  <a:gd name="connsiteY2" fmla="*/ 77521 h 142931"/>
                  <a:gd name="connsiteX3" fmla="*/ 77412 w 142918"/>
                  <a:gd name="connsiteY3" fmla="*/ 273 h 142931"/>
                  <a:gd name="connsiteX4" fmla="*/ 260 w 142918"/>
                  <a:gd name="connsiteY4" fmla="*/ 65424 h 14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18" h="142931">
                    <a:moveTo>
                      <a:pt x="260" y="65424"/>
                    </a:moveTo>
                    <a:cubicBezTo>
                      <a:pt x="-3074" y="104763"/>
                      <a:pt x="26072" y="139338"/>
                      <a:pt x="65411" y="142672"/>
                    </a:cubicBezTo>
                    <a:cubicBezTo>
                      <a:pt x="104749" y="146006"/>
                      <a:pt x="139325" y="116859"/>
                      <a:pt x="142658" y="77521"/>
                    </a:cubicBezTo>
                    <a:cubicBezTo>
                      <a:pt x="145992" y="38183"/>
                      <a:pt x="116846" y="3607"/>
                      <a:pt x="77412" y="273"/>
                    </a:cubicBezTo>
                    <a:cubicBezTo>
                      <a:pt x="38074" y="-3156"/>
                      <a:pt x="3593" y="26086"/>
                      <a:pt x="260" y="65424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</p:grpSp>
        <p:grpSp>
          <p:nvGrpSpPr>
            <p:cNvPr id="24" name="Рисунок 698">
              <a:extLst>
                <a:ext uri="{FF2B5EF4-FFF2-40B4-BE49-F238E27FC236}">
                  <a16:creationId xmlns:a16="http://schemas.microsoft.com/office/drawing/2014/main" id="{E3D2AA8C-DEFE-4231-A8F4-5A0D17113690}"/>
                </a:ext>
              </a:extLst>
            </p:cNvPr>
            <p:cNvGrpSpPr/>
            <p:nvPr/>
          </p:nvGrpSpPr>
          <p:grpSpPr>
            <a:xfrm>
              <a:off x="5983586" y="3478229"/>
              <a:ext cx="420947" cy="398079"/>
              <a:chOff x="5983586" y="3478229"/>
              <a:chExt cx="420947" cy="398079"/>
            </a:xfrm>
            <a:noFill/>
          </p:grpSpPr>
          <p:sp>
            <p:nvSpPr>
              <p:cNvPr id="25" name="Полилиния: фигура 47">
                <a:extLst>
                  <a:ext uri="{FF2B5EF4-FFF2-40B4-BE49-F238E27FC236}">
                    <a16:creationId xmlns:a16="http://schemas.microsoft.com/office/drawing/2014/main" id="{A03FC06F-E179-4E45-9890-6B13FB040116}"/>
                  </a:ext>
                </a:extLst>
              </p:cNvPr>
              <p:cNvSpPr/>
              <p:nvPr/>
            </p:nvSpPr>
            <p:spPr>
              <a:xfrm>
                <a:off x="5983586" y="3478229"/>
                <a:ext cx="420947" cy="398079"/>
              </a:xfrm>
              <a:custGeom>
                <a:avLst/>
                <a:gdLst>
                  <a:gd name="connsiteX0" fmla="*/ 329298 w 420947"/>
                  <a:gd name="connsiteY0" fmla="*/ 123173 h 398079"/>
                  <a:gd name="connsiteX1" fmla="*/ 319392 w 420947"/>
                  <a:gd name="connsiteY1" fmla="*/ 109933 h 398079"/>
                  <a:gd name="connsiteX2" fmla="*/ 315772 w 420947"/>
                  <a:gd name="connsiteY2" fmla="*/ 78406 h 398079"/>
                  <a:gd name="connsiteX3" fmla="*/ 334822 w 420947"/>
                  <a:gd name="connsiteY3" fmla="*/ 41734 h 398079"/>
                  <a:gd name="connsiteX4" fmla="*/ 335680 w 420947"/>
                  <a:gd name="connsiteY4" fmla="*/ 32019 h 398079"/>
                  <a:gd name="connsiteX5" fmla="*/ 329393 w 420947"/>
                  <a:gd name="connsiteY5" fmla="*/ 24589 h 398079"/>
                  <a:gd name="connsiteX6" fmla="*/ 284721 w 420947"/>
                  <a:gd name="connsiteY6" fmla="*/ 1444 h 398079"/>
                  <a:gd name="connsiteX7" fmla="*/ 267576 w 420947"/>
                  <a:gd name="connsiteY7" fmla="*/ 6873 h 398079"/>
                  <a:gd name="connsiteX8" fmla="*/ 248526 w 420947"/>
                  <a:gd name="connsiteY8" fmla="*/ 43639 h 398079"/>
                  <a:gd name="connsiteX9" fmla="*/ 221380 w 420947"/>
                  <a:gd name="connsiteY9" fmla="*/ 58879 h 398079"/>
                  <a:gd name="connsiteX10" fmla="*/ 187661 w 420947"/>
                  <a:gd name="connsiteY10" fmla="*/ 60689 h 398079"/>
                  <a:gd name="connsiteX11" fmla="*/ 158896 w 420947"/>
                  <a:gd name="connsiteY11" fmla="*/ 47926 h 398079"/>
                  <a:gd name="connsiteX12" fmla="*/ 136512 w 420947"/>
                  <a:gd name="connsiteY12" fmla="*/ 12778 h 398079"/>
                  <a:gd name="connsiteX13" fmla="*/ 128511 w 420947"/>
                  <a:gd name="connsiteY13" fmla="*/ 7159 h 398079"/>
                  <a:gd name="connsiteX14" fmla="*/ 118891 w 420947"/>
                  <a:gd name="connsiteY14" fmla="*/ 8873 h 398079"/>
                  <a:gd name="connsiteX15" fmla="*/ 76504 w 420947"/>
                  <a:gd name="connsiteY15" fmla="*/ 35924 h 398079"/>
                  <a:gd name="connsiteX16" fmla="*/ 70885 w 420947"/>
                  <a:gd name="connsiteY16" fmla="*/ 43925 h 398079"/>
                  <a:gd name="connsiteX17" fmla="*/ 72599 w 420947"/>
                  <a:gd name="connsiteY17" fmla="*/ 53545 h 398079"/>
                  <a:gd name="connsiteX18" fmla="*/ 95078 w 420947"/>
                  <a:gd name="connsiteY18" fmla="*/ 88693 h 398079"/>
                  <a:gd name="connsiteX19" fmla="*/ 94507 w 420947"/>
                  <a:gd name="connsiteY19" fmla="*/ 120125 h 398079"/>
                  <a:gd name="connsiteX20" fmla="*/ 78695 w 420947"/>
                  <a:gd name="connsiteY20" fmla="*/ 149938 h 398079"/>
                  <a:gd name="connsiteX21" fmla="*/ 53454 w 420947"/>
                  <a:gd name="connsiteY21" fmla="*/ 168131 h 398079"/>
                  <a:gd name="connsiteX22" fmla="*/ 12115 w 420947"/>
                  <a:gd name="connsiteY22" fmla="*/ 170036 h 398079"/>
                  <a:gd name="connsiteX23" fmla="*/ 19 w 420947"/>
                  <a:gd name="connsiteY23" fmla="*/ 183276 h 398079"/>
                  <a:gd name="connsiteX24" fmla="*/ 2305 w 420947"/>
                  <a:gd name="connsiteY24" fmla="*/ 233473 h 398079"/>
                  <a:gd name="connsiteX25" fmla="*/ 15544 w 420947"/>
                  <a:gd name="connsiteY25" fmla="*/ 245569 h 398079"/>
                  <a:gd name="connsiteX26" fmla="*/ 56883 w 420947"/>
                  <a:gd name="connsiteY26" fmla="*/ 243760 h 398079"/>
                  <a:gd name="connsiteX27" fmla="*/ 83934 w 420947"/>
                  <a:gd name="connsiteY27" fmla="*/ 260238 h 398079"/>
                  <a:gd name="connsiteX28" fmla="*/ 91840 w 420947"/>
                  <a:gd name="connsiteY28" fmla="*/ 274811 h 398079"/>
                  <a:gd name="connsiteX29" fmla="*/ 101746 w 420947"/>
                  <a:gd name="connsiteY29" fmla="*/ 288146 h 398079"/>
                  <a:gd name="connsiteX30" fmla="*/ 105365 w 420947"/>
                  <a:gd name="connsiteY30" fmla="*/ 319579 h 398079"/>
                  <a:gd name="connsiteX31" fmla="*/ 86315 w 420947"/>
                  <a:gd name="connsiteY31" fmla="*/ 356345 h 398079"/>
                  <a:gd name="connsiteX32" fmla="*/ 85458 w 420947"/>
                  <a:gd name="connsiteY32" fmla="*/ 366061 h 398079"/>
                  <a:gd name="connsiteX33" fmla="*/ 91744 w 420947"/>
                  <a:gd name="connsiteY33" fmla="*/ 373490 h 398079"/>
                  <a:gd name="connsiteX34" fmla="*/ 136321 w 420947"/>
                  <a:gd name="connsiteY34" fmla="*/ 396636 h 398079"/>
                  <a:gd name="connsiteX35" fmla="*/ 153466 w 420947"/>
                  <a:gd name="connsiteY35" fmla="*/ 391207 h 398079"/>
                  <a:gd name="connsiteX36" fmla="*/ 172612 w 420947"/>
                  <a:gd name="connsiteY36" fmla="*/ 354440 h 398079"/>
                  <a:gd name="connsiteX37" fmla="*/ 199758 w 420947"/>
                  <a:gd name="connsiteY37" fmla="*/ 339200 h 398079"/>
                  <a:gd name="connsiteX38" fmla="*/ 233381 w 420947"/>
                  <a:gd name="connsiteY38" fmla="*/ 337486 h 398079"/>
                  <a:gd name="connsiteX39" fmla="*/ 262147 w 420947"/>
                  <a:gd name="connsiteY39" fmla="*/ 350154 h 398079"/>
                  <a:gd name="connsiteX40" fmla="*/ 284626 w 420947"/>
                  <a:gd name="connsiteY40" fmla="*/ 385396 h 398079"/>
                  <a:gd name="connsiteX41" fmla="*/ 292531 w 420947"/>
                  <a:gd name="connsiteY41" fmla="*/ 391016 h 398079"/>
                  <a:gd name="connsiteX42" fmla="*/ 302152 w 420947"/>
                  <a:gd name="connsiteY42" fmla="*/ 389302 h 398079"/>
                  <a:gd name="connsiteX43" fmla="*/ 344538 w 420947"/>
                  <a:gd name="connsiteY43" fmla="*/ 362251 h 398079"/>
                  <a:gd name="connsiteX44" fmla="*/ 348443 w 420947"/>
                  <a:gd name="connsiteY44" fmla="*/ 344725 h 398079"/>
                  <a:gd name="connsiteX45" fmla="*/ 325964 w 420947"/>
                  <a:gd name="connsiteY45" fmla="*/ 309482 h 398079"/>
                  <a:gd name="connsiteX46" fmla="*/ 326536 w 420947"/>
                  <a:gd name="connsiteY46" fmla="*/ 278050 h 398079"/>
                  <a:gd name="connsiteX47" fmla="*/ 342347 w 420947"/>
                  <a:gd name="connsiteY47" fmla="*/ 248236 h 398079"/>
                  <a:gd name="connsiteX48" fmla="*/ 367588 w 420947"/>
                  <a:gd name="connsiteY48" fmla="*/ 230044 h 398079"/>
                  <a:gd name="connsiteX49" fmla="*/ 408832 w 420947"/>
                  <a:gd name="connsiteY49" fmla="*/ 228234 h 398079"/>
                  <a:gd name="connsiteX50" fmla="*/ 420928 w 420947"/>
                  <a:gd name="connsiteY50" fmla="*/ 214994 h 398079"/>
                  <a:gd name="connsiteX51" fmla="*/ 418738 w 420947"/>
                  <a:gd name="connsiteY51" fmla="*/ 164797 h 398079"/>
                  <a:gd name="connsiteX52" fmla="*/ 414547 w 420947"/>
                  <a:gd name="connsiteY52" fmla="*/ 155939 h 398079"/>
                  <a:gd name="connsiteX53" fmla="*/ 405403 w 420947"/>
                  <a:gd name="connsiteY53" fmla="*/ 152605 h 398079"/>
                  <a:gd name="connsiteX54" fmla="*/ 364159 w 420947"/>
                  <a:gd name="connsiteY54" fmla="*/ 154415 h 398079"/>
                  <a:gd name="connsiteX55" fmla="*/ 337108 w 420947"/>
                  <a:gd name="connsiteY55" fmla="*/ 137937 h 398079"/>
                  <a:gd name="connsiteX56" fmla="*/ 329298 w 420947"/>
                  <a:gd name="connsiteY56" fmla="*/ 123173 h 39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20947" h="398079">
                    <a:moveTo>
                      <a:pt x="329298" y="123173"/>
                    </a:moveTo>
                    <a:cubicBezTo>
                      <a:pt x="326250" y="118411"/>
                      <a:pt x="322916" y="114029"/>
                      <a:pt x="319392" y="109933"/>
                    </a:cubicBezTo>
                    <a:cubicBezTo>
                      <a:pt x="311867" y="101170"/>
                      <a:pt x="310438" y="88693"/>
                      <a:pt x="315772" y="78406"/>
                    </a:cubicBezTo>
                    <a:lnTo>
                      <a:pt x="334822" y="41734"/>
                    </a:lnTo>
                    <a:cubicBezTo>
                      <a:pt x="336346" y="38782"/>
                      <a:pt x="336632" y="35257"/>
                      <a:pt x="335680" y="32019"/>
                    </a:cubicBezTo>
                    <a:cubicBezTo>
                      <a:pt x="334727" y="28876"/>
                      <a:pt x="332441" y="26113"/>
                      <a:pt x="329393" y="24589"/>
                    </a:cubicBezTo>
                    <a:lnTo>
                      <a:pt x="284721" y="1444"/>
                    </a:lnTo>
                    <a:cubicBezTo>
                      <a:pt x="278530" y="-1795"/>
                      <a:pt x="270814" y="586"/>
                      <a:pt x="267576" y="6873"/>
                    </a:cubicBezTo>
                    <a:lnTo>
                      <a:pt x="248526" y="43639"/>
                    </a:lnTo>
                    <a:cubicBezTo>
                      <a:pt x="243287" y="53641"/>
                      <a:pt x="232619" y="59641"/>
                      <a:pt x="221380" y="58879"/>
                    </a:cubicBezTo>
                    <a:cubicBezTo>
                      <a:pt x="210235" y="58117"/>
                      <a:pt x="198901" y="58689"/>
                      <a:pt x="187661" y="60689"/>
                    </a:cubicBezTo>
                    <a:cubicBezTo>
                      <a:pt x="176422" y="62594"/>
                      <a:pt x="165087" y="57641"/>
                      <a:pt x="158896" y="47926"/>
                    </a:cubicBezTo>
                    <a:lnTo>
                      <a:pt x="136512" y="12778"/>
                    </a:lnTo>
                    <a:cubicBezTo>
                      <a:pt x="134702" y="9921"/>
                      <a:pt x="131845" y="7921"/>
                      <a:pt x="128511" y="7159"/>
                    </a:cubicBezTo>
                    <a:cubicBezTo>
                      <a:pt x="125177" y="6397"/>
                      <a:pt x="121748" y="7063"/>
                      <a:pt x="118891" y="8873"/>
                    </a:cubicBezTo>
                    <a:lnTo>
                      <a:pt x="76504" y="35924"/>
                    </a:lnTo>
                    <a:cubicBezTo>
                      <a:pt x="73647" y="37734"/>
                      <a:pt x="71647" y="40591"/>
                      <a:pt x="70885" y="43925"/>
                    </a:cubicBezTo>
                    <a:cubicBezTo>
                      <a:pt x="70123" y="47259"/>
                      <a:pt x="70789" y="50688"/>
                      <a:pt x="72599" y="53545"/>
                    </a:cubicBezTo>
                    <a:lnTo>
                      <a:pt x="95078" y="88693"/>
                    </a:lnTo>
                    <a:cubicBezTo>
                      <a:pt x="101269" y="98313"/>
                      <a:pt x="100984" y="110695"/>
                      <a:pt x="94507" y="120125"/>
                    </a:cubicBezTo>
                    <a:cubicBezTo>
                      <a:pt x="88030" y="129460"/>
                      <a:pt x="82696" y="139461"/>
                      <a:pt x="78695" y="149938"/>
                    </a:cubicBezTo>
                    <a:cubicBezTo>
                      <a:pt x="74695" y="160511"/>
                      <a:pt x="64789" y="167655"/>
                      <a:pt x="53454" y="168131"/>
                    </a:cubicBezTo>
                    <a:lnTo>
                      <a:pt x="12115" y="170036"/>
                    </a:lnTo>
                    <a:cubicBezTo>
                      <a:pt x="5162" y="170322"/>
                      <a:pt x="-362" y="176323"/>
                      <a:pt x="19" y="183276"/>
                    </a:cubicBezTo>
                    <a:lnTo>
                      <a:pt x="2305" y="233473"/>
                    </a:lnTo>
                    <a:cubicBezTo>
                      <a:pt x="2590" y="240426"/>
                      <a:pt x="8591" y="245950"/>
                      <a:pt x="15544" y="245569"/>
                    </a:cubicBezTo>
                    <a:lnTo>
                      <a:pt x="56883" y="243760"/>
                    </a:lnTo>
                    <a:cubicBezTo>
                      <a:pt x="68408" y="243283"/>
                      <a:pt x="79171" y="249760"/>
                      <a:pt x="83934" y="260238"/>
                    </a:cubicBezTo>
                    <a:cubicBezTo>
                      <a:pt x="86220" y="265191"/>
                      <a:pt x="88792" y="270049"/>
                      <a:pt x="91840" y="274811"/>
                    </a:cubicBezTo>
                    <a:cubicBezTo>
                      <a:pt x="94888" y="279574"/>
                      <a:pt x="98221" y="283955"/>
                      <a:pt x="101746" y="288146"/>
                    </a:cubicBezTo>
                    <a:cubicBezTo>
                      <a:pt x="109270" y="296909"/>
                      <a:pt x="110699" y="309387"/>
                      <a:pt x="105365" y="319579"/>
                    </a:cubicBezTo>
                    <a:lnTo>
                      <a:pt x="86315" y="356345"/>
                    </a:lnTo>
                    <a:cubicBezTo>
                      <a:pt x="84791" y="359298"/>
                      <a:pt x="84505" y="362822"/>
                      <a:pt x="85458" y="366061"/>
                    </a:cubicBezTo>
                    <a:cubicBezTo>
                      <a:pt x="86410" y="369299"/>
                      <a:pt x="88696" y="371966"/>
                      <a:pt x="91744" y="373490"/>
                    </a:cubicBezTo>
                    <a:lnTo>
                      <a:pt x="136321" y="396636"/>
                    </a:lnTo>
                    <a:cubicBezTo>
                      <a:pt x="142513" y="399874"/>
                      <a:pt x="150228" y="397493"/>
                      <a:pt x="153466" y="391207"/>
                    </a:cubicBezTo>
                    <a:lnTo>
                      <a:pt x="172612" y="354440"/>
                    </a:lnTo>
                    <a:cubicBezTo>
                      <a:pt x="177755" y="344439"/>
                      <a:pt x="188518" y="338438"/>
                      <a:pt x="199758" y="339200"/>
                    </a:cubicBezTo>
                    <a:cubicBezTo>
                      <a:pt x="210902" y="339962"/>
                      <a:pt x="222237" y="339391"/>
                      <a:pt x="233381" y="337486"/>
                    </a:cubicBezTo>
                    <a:cubicBezTo>
                      <a:pt x="244621" y="335485"/>
                      <a:pt x="255955" y="340534"/>
                      <a:pt x="262147" y="350154"/>
                    </a:cubicBezTo>
                    <a:lnTo>
                      <a:pt x="284626" y="385396"/>
                    </a:lnTo>
                    <a:cubicBezTo>
                      <a:pt x="286435" y="388254"/>
                      <a:pt x="289293" y="390254"/>
                      <a:pt x="292531" y="391016"/>
                    </a:cubicBezTo>
                    <a:cubicBezTo>
                      <a:pt x="295865" y="391778"/>
                      <a:pt x="299294" y="391111"/>
                      <a:pt x="302152" y="389302"/>
                    </a:cubicBezTo>
                    <a:lnTo>
                      <a:pt x="344538" y="362251"/>
                    </a:lnTo>
                    <a:cubicBezTo>
                      <a:pt x="350443" y="358441"/>
                      <a:pt x="352158" y="350630"/>
                      <a:pt x="348443" y="344725"/>
                    </a:cubicBezTo>
                    <a:lnTo>
                      <a:pt x="325964" y="309482"/>
                    </a:lnTo>
                    <a:cubicBezTo>
                      <a:pt x="319868" y="299862"/>
                      <a:pt x="320059" y="287479"/>
                      <a:pt x="326536" y="278050"/>
                    </a:cubicBezTo>
                    <a:cubicBezTo>
                      <a:pt x="333013" y="268715"/>
                      <a:pt x="338347" y="258714"/>
                      <a:pt x="342347" y="248236"/>
                    </a:cubicBezTo>
                    <a:cubicBezTo>
                      <a:pt x="346348" y="237664"/>
                      <a:pt x="356349" y="230520"/>
                      <a:pt x="367588" y="230044"/>
                    </a:cubicBezTo>
                    <a:lnTo>
                      <a:pt x="408832" y="228234"/>
                    </a:lnTo>
                    <a:cubicBezTo>
                      <a:pt x="415880" y="227948"/>
                      <a:pt x="421309" y="222043"/>
                      <a:pt x="420928" y="214994"/>
                    </a:cubicBezTo>
                    <a:lnTo>
                      <a:pt x="418738" y="164797"/>
                    </a:lnTo>
                    <a:cubicBezTo>
                      <a:pt x="418547" y="161368"/>
                      <a:pt x="417118" y="158225"/>
                      <a:pt x="414547" y="155939"/>
                    </a:cubicBezTo>
                    <a:cubicBezTo>
                      <a:pt x="412070" y="153653"/>
                      <a:pt x="408832" y="152510"/>
                      <a:pt x="405403" y="152605"/>
                    </a:cubicBezTo>
                    <a:lnTo>
                      <a:pt x="364159" y="154415"/>
                    </a:lnTo>
                    <a:cubicBezTo>
                      <a:pt x="352634" y="154987"/>
                      <a:pt x="341871" y="148414"/>
                      <a:pt x="337108" y="137937"/>
                    </a:cubicBezTo>
                    <a:cubicBezTo>
                      <a:pt x="334918" y="132793"/>
                      <a:pt x="332346" y="127840"/>
                      <a:pt x="329298" y="123173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  <p:sp>
            <p:nvSpPr>
              <p:cNvPr id="26" name="Полилиния: фигура 48">
                <a:extLst>
                  <a:ext uri="{FF2B5EF4-FFF2-40B4-BE49-F238E27FC236}">
                    <a16:creationId xmlns:a16="http://schemas.microsoft.com/office/drawing/2014/main" id="{A0C8F056-69EC-4A51-A6A5-8AFE42656545}"/>
                  </a:ext>
                </a:extLst>
              </p:cNvPr>
              <p:cNvSpPr/>
              <p:nvPr/>
            </p:nvSpPr>
            <p:spPr>
              <a:xfrm>
                <a:off x="6112234" y="3595252"/>
                <a:ext cx="163848" cy="163841"/>
              </a:xfrm>
              <a:custGeom>
                <a:avLst/>
                <a:gdLst>
                  <a:gd name="connsiteX0" fmla="*/ 163788 w 163848"/>
                  <a:gd name="connsiteY0" fmla="*/ 84921 h 163841"/>
                  <a:gd name="connsiteX1" fmla="*/ 78920 w 163848"/>
                  <a:gd name="connsiteY1" fmla="*/ 163788 h 163841"/>
                  <a:gd name="connsiteX2" fmla="*/ 53 w 163848"/>
                  <a:gd name="connsiteY2" fmla="*/ 78920 h 163841"/>
                  <a:gd name="connsiteX3" fmla="*/ 84921 w 163848"/>
                  <a:gd name="connsiteY3" fmla="*/ 53 h 163841"/>
                  <a:gd name="connsiteX4" fmla="*/ 163788 w 163848"/>
                  <a:gd name="connsiteY4" fmla="*/ 84921 h 16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48" h="163841">
                    <a:moveTo>
                      <a:pt x="163788" y="84921"/>
                    </a:moveTo>
                    <a:cubicBezTo>
                      <a:pt x="162169" y="130070"/>
                      <a:pt x="124164" y="165408"/>
                      <a:pt x="78920" y="163788"/>
                    </a:cubicBezTo>
                    <a:cubicBezTo>
                      <a:pt x="33772" y="162169"/>
                      <a:pt x="-1566" y="124164"/>
                      <a:pt x="53" y="78920"/>
                    </a:cubicBezTo>
                    <a:cubicBezTo>
                      <a:pt x="1673" y="33772"/>
                      <a:pt x="39677" y="-1566"/>
                      <a:pt x="84921" y="53"/>
                    </a:cubicBezTo>
                    <a:cubicBezTo>
                      <a:pt x="130165" y="1673"/>
                      <a:pt x="165503" y="39773"/>
                      <a:pt x="163788" y="84921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 sz="1350"/>
              </a:p>
            </p:txBody>
          </p:sp>
        </p:grp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71EC13D-8154-4149-871B-85805C92AD05}"/>
              </a:ext>
            </a:extLst>
          </p:cNvPr>
          <p:cNvSpPr/>
          <p:nvPr/>
        </p:nvSpPr>
        <p:spPr>
          <a:xfrm>
            <a:off x="7551787" y="3040663"/>
            <a:ext cx="3551684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</a:p>
          <a:p>
            <a:pPr defTabSz="68580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соответствуют учебникам по финансовой грамотности Банка России и Минфина России,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позволяет легко встроить уроки в школьную программу</a:t>
            </a:r>
          </a:p>
        </p:txBody>
      </p:sp>
      <p:grpSp>
        <p:nvGrpSpPr>
          <p:cNvPr id="32" name="Рисунок 793">
            <a:extLst>
              <a:ext uri="{FF2B5EF4-FFF2-40B4-BE49-F238E27FC236}">
                <a16:creationId xmlns:a16="http://schemas.microsoft.com/office/drawing/2014/main" id="{D4A3170A-F2E1-475C-A339-B0D5222FE9DB}"/>
              </a:ext>
            </a:extLst>
          </p:cNvPr>
          <p:cNvGrpSpPr>
            <a:grpSpLocks noChangeAspect="1"/>
          </p:cNvGrpSpPr>
          <p:nvPr/>
        </p:nvGrpSpPr>
        <p:grpSpPr>
          <a:xfrm>
            <a:off x="6458666" y="5011308"/>
            <a:ext cx="818469" cy="884931"/>
            <a:chOff x="5691187" y="2990848"/>
            <a:chExt cx="811720" cy="877634"/>
          </a:xfrm>
          <a:noFill/>
        </p:grpSpPr>
        <p:sp>
          <p:nvSpPr>
            <p:cNvPr id="33" name="Полилиния: фигура 54">
              <a:extLst>
                <a:ext uri="{FF2B5EF4-FFF2-40B4-BE49-F238E27FC236}">
                  <a16:creationId xmlns:a16="http://schemas.microsoft.com/office/drawing/2014/main" id="{E8403691-6B25-4C6D-8852-81C932057389}"/>
                </a:ext>
              </a:extLst>
            </p:cNvPr>
            <p:cNvSpPr/>
            <p:nvPr/>
          </p:nvSpPr>
          <p:spPr>
            <a:xfrm>
              <a:off x="5691187" y="3681031"/>
              <a:ext cx="811720" cy="187452"/>
            </a:xfrm>
            <a:custGeom>
              <a:avLst/>
              <a:gdLst>
                <a:gd name="connsiteX0" fmla="*/ 511874 w 811720"/>
                <a:gd name="connsiteY0" fmla="*/ 0 h 187452"/>
                <a:gd name="connsiteX1" fmla="*/ 624269 w 811720"/>
                <a:gd name="connsiteY1" fmla="*/ 0 h 187452"/>
                <a:gd name="connsiteX2" fmla="*/ 811721 w 811720"/>
                <a:gd name="connsiteY2" fmla="*/ 187452 h 187452"/>
                <a:gd name="connsiteX3" fmla="*/ 0 w 811720"/>
                <a:gd name="connsiteY3" fmla="*/ 187452 h 187452"/>
                <a:gd name="connsiteX4" fmla="*/ 187547 w 811720"/>
                <a:gd name="connsiteY4" fmla="*/ 0 h 187452"/>
                <a:gd name="connsiteX5" fmla="*/ 300228 w 811720"/>
                <a:gd name="connsiteY5" fmla="*/ 0 h 18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720" h="187452">
                  <a:moveTo>
                    <a:pt x="511874" y="0"/>
                  </a:moveTo>
                  <a:lnTo>
                    <a:pt x="624269" y="0"/>
                  </a:lnTo>
                  <a:cubicBezTo>
                    <a:pt x="727805" y="0"/>
                    <a:pt x="811721" y="83915"/>
                    <a:pt x="811721" y="187452"/>
                  </a:cubicBezTo>
                  <a:lnTo>
                    <a:pt x="0" y="187452"/>
                  </a:lnTo>
                  <a:cubicBezTo>
                    <a:pt x="0" y="83915"/>
                    <a:pt x="83915" y="0"/>
                    <a:pt x="187547" y="0"/>
                  </a:cubicBezTo>
                  <a:lnTo>
                    <a:pt x="300228" y="0"/>
                  </a:ln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4" name="Полилиния: фигура 55">
              <a:extLst>
                <a:ext uri="{FF2B5EF4-FFF2-40B4-BE49-F238E27FC236}">
                  <a16:creationId xmlns:a16="http://schemas.microsoft.com/office/drawing/2014/main" id="{EBD30F7F-A30F-4B40-8362-7C3C25B80476}"/>
                </a:ext>
              </a:extLst>
            </p:cNvPr>
            <p:cNvSpPr/>
            <p:nvPr/>
          </p:nvSpPr>
          <p:spPr>
            <a:xfrm>
              <a:off x="5988557" y="3570446"/>
              <a:ext cx="217265" cy="148161"/>
            </a:xfrm>
            <a:custGeom>
              <a:avLst/>
              <a:gdLst>
                <a:gd name="connsiteX0" fmla="*/ 217265 w 217265"/>
                <a:gd name="connsiteY0" fmla="*/ 0 h 148161"/>
                <a:gd name="connsiteX1" fmla="*/ 217265 w 217265"/>
                <a:gd name="connsiteY1" fmla="*/ 96583 h 148161"/>
                <a:gd name="connsiteX2" fmla="*/ 191643 w 217265"/>
                <a:gd name="connsiteY2" fmla="*/ 133160 h 148161"/>
                <a:gd name="connsiteX3" fmla="*/ 25241 w 217265"/>
                <a:gd name="connsiteY3" fmla="*/ 133160 h 148161"/>
                <a:gd name="connsiteX4" fmla="*/ 0 w 217265"/>
                <a:gd name="connsiteY4" fmla="*/ 96583 h 148161"/>
                <a:gd name="connsiteX5" fmla="*/ 0 w 217265"/>
                <a:gd name="connsiteY5" fmla="*/ 0 h 14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65" h="148161">
                  <a:moveTo>
                    <a:pt x="217265" y="0"/>
                  </a:moveTo>
                  <a:cubicBezTo>
                    <a:pt x="217265" y="32290"/>
                    <a:pt x="217265" y="64294"/>
                    <a:pt x="217265" y="96583"/>
                  </a:cubicBezTo>
                  <a:cubicBezTo>
                    <a:pt x="217265" y="112776"/>
                    <a:pt x="207073" y="127540"/>
                    <a:pt x="191643" y="133160"/>
                  </a:cubicBezTo>
                  <a:cubicBezTo>
                    <a:pt x="137922" y="153162"/>
                    <a:pt x="78962" y="153162"/>
                    <a:pt x="25241" y="133160"/>
                  </a:cubicBezTo>
                  <a:cubicBezTo>
                    <a:pt x="10192" y="127540"/>
                    <a:pt x="0" y="112776"/>
                    <a:pt x="0" y="96583"/>
                  </a:cubicBezTo>
                  <a:cubicBezTo>
                    <a:pt x="0" y="64294"/>
                    <a:pt x="0" y="3229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5" name="Полилиния: фигура 56">
              <a:extLst>
                <a:ext uri="{FF2B5EF4-FFF2-40B4-BE49-F238E27FC236}">
                  <a16:creationId xmlns:a16="http://schemas.microsoft.com/office/drawing/2014/main" id="{59A8857A-2973-4516-BA01-482AF342836C}"/>
                </a:ext>
              </a:extLst>
            </p:cNvPr>
            <p:cNvSpPr/>
            <p:nvPr/>
          </p:nvSpPr>
          <p:spPr>
            <a:xfrm>
              <a:off x="5833395" y="3265691"/>
              <a:ext cx="527304" cy="334282"/>
            </a:xfrm>
            <a:custGeom>
              <a:avLst/>
              <a:gdLst>
                <a:gd name="connsiteX0" fmla="*/ 506254 w 527304"/>
                <a:gd name="connsiteY0" fmla="*/ 7766 h 334282"/>
                <a:gd name="connsiteX1" fmla="*/ 506254 w 527304"/>
                <a:gd name="connsiteY1" fmla="*/ 7385 h 334282"/>
                <a:gd name="connsiteX2" fmla="*/ 508730 w 527304"/>
                <a:gd name="connsiteY2" fmla="*/ 4241 h 334282"/>
                <a:gd name="connsiteX3" fmla="*/ 519589 w 527304"/>
                <a:gd name="connsiteY3" fmla="*/ 336 h 334282"/>
                <a:gd name="connsiteX4" fmla="*/ 526923 w 527304"/>
                <a:gd name="connsiteY4" fmla="*/ 9480 h 334282"/>
                <a:gd name="connsiteX5" fmla="*/ 527304 w 527304"/>
                <a:gd name="connsiteY5" fmla="*/ 24244 h 334282"/>
                <a:gd name="connsiteX6" fmla="*/ 263652 w 527304"/>
                <a:gd name="connsiteY6" fmla="*/ 334283 h 334282"/>
                <a:gd name="connsiteX7" fmla="*/ 0 w 527304"/>
                <a:gd name="connsiteY7" fmla="*/ 24244 h 334282"/>
                <a:gd name="connsiteX8" fmla="*/ 6953 w 527304"/>
                <a:gd name="connsiteY8" fmla="*/ 14719 h 334282"/>
                <a:gd name="connsiteX9" fmla="*/ 17145 w 527304"/>
                <a:gd name="connsiteY9" fmla="*/ 16814 h 33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7304" h="334282">
                  <a:moveTo>
                    <a:pt x="506254" y="7766"/>
                  </a:moveTo>
                  <a:cubicBezTo>
                    <a:pt x="506254" y="7385"/>
                    <a:pt x="506254" y="7385"/>
                    <a:pt x="506254" y="7385"/>
                  </a:cubicBezTo>
                  <a:cubicBezTo>
                    <a:pt x="507302" y="6337"/>
                    <a:pt x="507968" y="5289"/>
                    <a:pt x="508730" y="4241"/>
                  </a:cubicBezTo>
                  <a:cubicBezTo>
                    <a:pt x="511207" y="717"/>
                    <a:pt x="515398" y="-712"/>
                    <a:pt x="519589" y="336"/>
                  </a:cubicBezTo>
                  <a:cubicBezTo>
                    <a:pt x="523780" y="1384"/>
                    <a:pt x="526637" y="5289"/>
                    <a:pt x="526923" y="9480"/>
                  </a:cubicBezTo>
                  <a:cubicBezTo>
                    <a:pt x="527304" y="14338"/>
                    <a:pt x="527304" y="19291"/>
                    <a:pt x="527304" y="24244"/>
                  </a:cubicBezTo>
                  <a:cubicBezTo>
                    <a:pt x="527304" y="182930"/>
                    <a:pt x="409289" y="334283"/>
                    <a:pt x="263652" y="334283"/>
                  </a:cubicBezTo>
                  <a:cubicBezTo>
                    <a:pt x="118301" y="334283"/>
                    <a:pt x="0" y="182930"/>
                    <a:pt x="0" y="24244"/>
                  </a:cubicBezTo>
                  <a:cubicBezTo>
                    <a:pt x="0" y="19672"/>
                    <a:pt x="2762" y="15767"/>
                    <a:pt x="6953" y="14719"/>
                  </a:cubicBezTo>
                  <a:cubicBezTo>
                    <a:pt x="10478" y="13385"/>
                    <a:pt x="14288" y="14052"/>
                    <a:pt x="17145" y="16814"/>
                  </a:cubicBez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6" name="Полилиния: фигура 57">
              <a:extLst>
                <a:ext uri="{FF2B5EF4-FFF2-40B4-BE49-F238E27FC236}">
                  <a16:creationId xmlns:a16="http://schemas.microsoft.com/office/drawing/2014/main" id="{6A278637-14A2-460D-8385-49F87D603514}"/>
                </a:ext>
              </a:extLst>
            </p:cNvPr>
            <p:cNvSpPr/>
            <p:nvPr/>
          </p:nvSpPr>
          <p:spPr>
            <a:xfrm>
              <a:off x="5841568" y="2990848"/>
              <a:ext cx="500397" cy="350330"/>
            </a:xfrm>
            <a:custGeom>
              <a:avLst/>
              <a:gdLst>
                <a:gd name="connsiteX0" fmla="*/ 34403 w 500397"/>
                <a:gd name="connsiteY0" fmla="*/ 350331 h 350330"/>
                <a:gd name="connsiteX1" fmla="*/ 251002 w 500397"/>
                <a:gd name="connsiteY1" fmla="*/ 1335 h 350330"/>
                <a:gd name="connsiteX2" fmla="*/ 493604 w 500397"/>
                <a:gd name="connsiteY2" fmla="*/ 309469 h 350330"/>
                <a:gd name="connsiteX3" fmla="*/ 462647 w 500397"/>
                <a:gd name="connsiteY3" fmla="*/ 190692 h 350330"/>
                <a:gd name="connsiteX4" fmla="*/ 431691 w 500397"/>
                <a:gd name="connsiteY4" fmla="*/ 214219 h 350330"/>
                <a:gd name="connsiteX5" fmla="*/ 413498 w 500397"/>
                <a:gd name="connsiteY5" fmla="*/ 153925 h 350330"/>
                <a:gd name="connsiteX6" fmla="*/ 364921 w 500397"/>
                <a:gd name="connsiteY6" fmla="*/ 117635 h 350330"/>
                <a:gd name="connsiteX7" fmla="*/ 267099 w 500397"/>
                <a:gd name="connsiteY7" fmla="*/ 190692 h 350330"/>
                <a:gd name="connsiteX8" fmla="*/ 252240 w 500397"/>
                <a:gd name="connsiteY8" fmla="*/ 128779 h 350330"/>
                <a:gd name="connsiteX9" fmla="*/ 227475 w 500397"/>
                <a:gd name="connsiteY9" fmla="*/ 206789 h 350330"/>
                <a:gd name="connsiteX10" fmla="*/ 140893 w 500397"/>
                <a:gd name="connsiteY10" fmla="*/ 247651 h 350330"/>
                <a:gd name="connsiteX11" fmla="*/ 137178 w 500397"/>
                <a:gd name="connsiteY11" fmla="*/ 210504 h 350330"/>
                <a:gd name="connsiteX12" fmla="*/ 116128 w 500397"/>
                <a:gd name="connsiteY12" fmla="*/ 258796 h 350330"/>
                <a:gd name="connsiteX13" fmla="*/ 97554 w 500397"/>
                <a:gd name="connsiteY13" fmla="*/ 279846 h 350330"/>
                <a:gd name="connsiteX14" fmla="*/ 40595 w 500397"/>
                <a:gd name="connsiteY14" fmla="*/ 277369 h 350330"/>
                <a:gd name="connsiteX15" fmla="*/ 34403 w 500397"/>
                <a:gd name="connsiteY15" fmla="*/ 350331 h 35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397" h="350330">
                  <a:moveTo>
                    <a:pt x="34403" y="350331"/>
                  </a:moveTo>
                  <a:cubicBezTo>
                    <a:pt x="-68276" y="178309"/>
                    <a:pt x="75075" y="-18096"/>
                    <a:pt x="251002" y="1335"/>
                  </a:cubicBezTo>
                  <a:cubicBezTo>
                    <a:pt x="564089" y="36006"/>
                    <a:pt x="493604" y="309469"/>
                    <a:pt x="493604" y="309469"/>
                  </a:cubicBezTo>
                  <a:lnTo>
                    <a:pt x="462647" y="190692"/>
                  </a:lnTo>
                  <a:lnTo>
                    <a:pt x="431691" y="214219"/>
                  </a:lnTo>
                  <a:lnTo>
                    <a:pt x="413498" y="153925"/>
                  </a:lnTo>
                  <a:lnTo>
                    <a:pt x="364921" y="117635"/>
                  </a:lnTo>
                  <a:lnTo>
                    <a:pt x="267099" y="190692"/>
                  </a:lnTo>
                  <a:lnTo>
                    <a:pt x="252240" y="128779"/>
                  </a:lnTo>
                  <a:lnTo>
                    <a:pt x="227475" y="206789"/>
                  </a:lnTo>
                  <a:lnTo>
                    <a:pt x="140893" y="247651"/>
                  </a:lnTo>
                  <a:lnTo>
                    <a:pt x="137178" y="210504"/>
                  </a:lnTo>
                  <a:lnTo>
                    <a:pt x="116128" y="258796"/>
                  </a:lnTo>
                  <a:lnTo>
                    <a:pt x="97554" y="279846"/>
                  </a:lnTo>
                  <a:lnTo>
                    <a:pt x="40595" y="277369"/>
                  </a:lnTo>
                  <a:lnTo>
                    <a:pt x="34403" y="350331"/>
                  </a:ln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7" name="Полилиния: фигура 58">
              <a:extLst>
                <a:ext uri="{FF2B5EF4-FFF2-40B4-BE49-F238E27FC236}">
                  <a16:creationId xmlns:a16="http://schemas.microsoft.com/office/drawing/2014/main" id="{8E548B9A-DD94-409E-B898-AED082C87B14}"/>
                </a:ext>
              </a:extLst>
            </p:cNvPr>
            <p:cNvSpPr/>
            <p:nvPr/>
          </p:nvSpPr>
          <p:spPr>
            <a:xfrm>
              <a:off x="6206013" y="3291268"/>
              <a:ext cx="52196" cy="52196"/>
            </a:xfrm>
            <a:custGeom>
              <a:avLst/>
              <a:gdLst>
                <a:gd name="connsiteX0" fmla="*/ 52197 w 52196"/>
                <a:gd name="connsiteY0" fmla="*/ 26098 h 52196"/>
                <a:gd name="connsiteX1" fmla="*/ 26099 w 52196"/>
                <a:gd name="connsiteY1" fmla="*/ 52197 h 52196"/>
                <a:gd name="connsiteX2" fmla="*/ 0 w 52196"/>
                <a:gd name="connsiteY2" fmla="*/ 26098 h 52196"/>
                <a:gd name="connsiteX3" fmla="*/ 26099 w 52196"/>
                <a:gd name="connsiteY3" fmla="*/ 0 h 52196"/>
                <a:gd name="connsiteX4" fmla="*/ 52197 w 52196"/>
                <a:gd name="connsiteY4" fmla="*/ 26098 h 5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96" h="52196">
                  <a:moveTo>
                    <a:pt x="52197" y="26098"/>
                  </a:moveTo>
                  <a:cubicBezTo>
                    <a:pt x="52197" y="40576"/>
                    <a:pt x="40577" y="52197"/>
                    <a:pt x="26099" y="52197"/>
                  </a:cubicBezTo>
                  <a:cubicBezTo>
                    <a:pt x="11716" y="52197"/>
                    <a:pt x="0" y="40576"/>
                    <a:pt x="0" y="26098"/>
                  </a:cubicBezTo>
                  <a:cubicBezTo>
                    <a:pt x="0" y="11716"/>
                    <a:pt x="11716" y="0"/>
                    <a:pt x="26099" y="0"/>
                  </a:cubicBezTo>
                  <a:cubicBezTo>
                    <a:pt x="40577" y="0"/>
                    <a:pt x="52197" y="11716"/>
                    <a:pt x="52197" y="26098"/>
                  </a:cubicBez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8" name="Полилиния: фигура 59">
              <a:extLst>
                <a:ext uri="{FF2B5EF4-FFF2-40B4-BE49-F238E27FC236}">
                  <a16:creationId xmlns:a16="http://schemas.microsoft.com/office/drawing/2014/main" id="{6A0D3D95-2B64-4054-9D7A-8EB2BEEAF337}"/>
                </a:ext>
              </a:extLst>
            </p:cNvPr>
            <p:cNvSpPr/>
            <p:nvPr/>
          </p:nvSpPr>
          <p:spPr>
            <a:xfrm>
              <a:off x="5979604" y="3291268"/>
              <a:ext cx="52196" cy="52196"/>
            </a:xfrm>
            <a:custGeom>
              <a:avLst/>
              <a:gdLst>
                <a:gd name="connsiteX0" fmla="*/ 52197 w 52196"/>
                <a:gd name="connsiteY0" fmla="*/ 26098 h 52196"/>
                <a:gd name="connsiteX1" fmla="*/ 26098 w 52196"/>
                <a:gd name="connsiteY1" fmla="*/ 52197 h 52196"/>
                <a:gd name="connsiteX2" fmla="*/ 0 w 52196"/>
                <a:gd name="connsiteY2" fmla="*/ 26098 h 52196"/>
                <a:gd name="connsiteX3" fmla="*/ 26098 w 52196"/>
                <a:gd name="connsiteY3" fmla="*/ 0 h 52196"/>
                <a:gd name="connsiteX4" fmla="*/ 52197 w 52196"/>
                <a:gd name="connsiteY4" fmla="*/ 26098 h 5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96" h="52196">
                  <a:moveTo>
                    <a:pt x="52197" y="26098"/>
                  </a:moveTo>
                  <a:cubicBezTo>
                    <a:pt x="52197" y="40576"/>
                    <a:pt x="40481" y="52197"/>
                    <a:pt x="26098" y="52197"/>
                  </a:cubicBezTo>
                  <a:cubicBezTo>
                    <a:pt x="11620" y="52197"/>
                    <a:pt x="0" y="40576"/>
                    <a:pt x="0" y="26098"/>
                  </a:cubicBezTo>
                  <a:cubicBezTo>
                    <a:pt x="0" y="11716"/>
                    <a:pt x="11620" y="0"/>
                    <a:pt x="26098" y="0"/>
                  </a:cubicBezTo>
                  <a:cubicBezTo>
                    <a:pt x="40577" y="0"/>
                    <a:pt x="52197" y="11716"/>
                    <a:pt x="52197" y="26098"/>
                  </a:cubicBez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39" name="Полилиния: фигура 60">
              <a:extLst>
                <a:ext uri="{FF2B5EF4-FFF2-40B4-BE49-F238E27FC236}">
                  <a16:creationId xmlns:a16="http://schemas.microsoft.com/office/drawing/2014/main" id="{42351B30-35D9-4068-AF8E-C80CBEDB4283}"/>
                </a:ext>
              </a:extLst>
            </p:cNvPr>
            <p:cNvSpPr/>
            <p:nvPr/>
          </p:nvSpPr>
          <p:spPr>
            <a:xfrm>
              <a:off x="6027325" y="3479146"/>
              <a:ext cx="148397" cy="33293"/>
            </a:xfrm>
            <a:custGeom>
              <a:avLst/>
              <a:gdLst>
                <a:gd name="connsiteX0" fmla="*/ 148017 w 148397"/>
                <a:gd name="connsiteY0" fmla="*/ 1098 h 33293"/>
                <a:gd name="connsiteX1" fmla="*/ 74199 w 148397"/>
                <a:gd name="connsiteY1" fmla="*/ 33292 h 33293"/>
                <a:gd name="connsiteX2" fmla="*/ 380 w 148397"/>
                <a:gd name="connsiteY2" fmla="*/ 1098 h 33293"/>
                <a:gd name="connsiteX3" fmla="*/ 74199 w 148397"/>
                <a:gd name="connsiteY3" fmla="*/ 10623 h 33293"/>
                <a:gd name="connsiteX4" fmla="*/ 148017 w 148397"/>
                <a:gd name="connsiteY4" fmla="*/ 1098 h 3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97" h="33293">
                  <a:moveTo>
                    <a:pt x="148017" y="1098"/>
                  </a:moveTo>
                  <a:cubicBezTo>
                    <a:pt x="152208" y="5670"/>
                    <a:pt x="121347" y="33483"/>
                    <a:pt x="74199" y="33292"/>
                  </a:cubicBezTo>
                  <a:cubicBezTo>
                    <a:pt x="27050" y="33387"/>
                    <a:pt x="-3811" y="5670"/>
                    <a:pt x="380" y="1098"/>
                  </a:cubicBezTo>
                  <a:cubicBezTo>
                    <a:pt x="3904" y="-4046"/>
                    <a:pt x="35146" y="11194"/>
                    <a:pt x="74199" y="10623"/>
                  </a:cubicBezTo>
                  <a:cubicBezTo>
                    <a:pt x="113156" y="11099"/>
                    <a:pt x="144493" y="-4141"/>
                    <a:pt x="148017" y="1098"/>
                  </a:cubicBezTo>
                  <a:close/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40" name="Полилиния: фигура 61">
              <a:extLst>
                <a:ext uri="{FF2B5EF4-FFF2-40B4-BE49-F238E27FC236}">
                  <a16:creationId xmlns:a16="http://schemas.microsoft.com/office/drawing/2014/main" id="{1B9099B6-E7FA-4DFF-A945-EC3B4AB6BB9C}"/>
                </a:ext>
              </a:extLst>
            </p:cNvPr>
            <p:cNvSpPr/>
            <p:nvPr/>
          </p:nvSpPr>
          <p:spPr>
            <a:xfrm>
              <a:off x="6087522" y="3338703"/>
              <a:ext cx="20955" cy="81819"/>
            </a:xfrm>
            <a:custGeom>
              <a:avLst/>
              <a:gdLst>
                <a:gd name="connsiteX0" fmla="*/ 20955 w 20955"/>
                <a:gd name="connsiteY0" fmla="*/ 0 h 81819"/>
                <a:gd name="connsiteX1" fmla="*/ 20955 w 20955"/>
                <a:gd name="connsiteY1" fmla="*/ 76105 h 81819"/>
                <a:gd name="connsiteX2" fmla="*/ 0 w 20955"/>
                <a:gd name="connsiteY2" fmla="*/ 8182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81819">
                  <a:moveTo>
                    <a:pt x="20955" y="0"/>
                  </a:moveTo>
                  <a:lnTo>
                    <a:pt x="20955" y="76105"/>
                  </a:lnTo>
                  <a:lnTo>
                    <a:pt x="0" y="81820"/>
                  </a:lnTo>
                </a:path>
              </a:pathLst>
            </a:custGeom>
            <a:noFill/>
            <a:ln w="1905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57B3E34-D045-486F-BF19-BAD8EB823E6C}"/>
              </a:ext>
            </a:extLst>
          </p:cNvPr>
          <p:cNvSpPr/>
          <p:nvPr/>
        </p:nvSpPr>
        <p:spPr>
          <a:xfrm>
            <a:off x="7598587" y="4785059"/>
            <a:ext cx="316341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«ЖИВЫЕ КОММУНИКАЦИИ»</a:t>
            </a:r>
          </a:p>
          <a:p>
            <a:pPr defTabSz="68580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задать вопрос и получить ответ профессионала в прямом эфире</a:t>
            </a:r>
          </a:p>
        </p:txBody>
      </p:sp>
    </p:spTree>
    <p:extLst>
      <p:ext uri="{BB962C8B-B14F-4D97-AF65-F5344CB8AC3E}">
        <p14:creationId xmlns:p14="http://schemas.microsoft.com/office/powerpoint/2010/main" val="331555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545211" y="141627"/>
            <a:ext cx="11353370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1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РЕЙТИНГ РЕГИОНОВ ЮФО ПО ОНЛАЙН-УРОКАМ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1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ФИНАНСОВОЙ ГРАМОТНОСТИ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27744"/>
              </p:ext>
            </p:extLst>
          </p:nvPr>
        </p:nvGraphicFramePr>
        <p:xfrm>
          <a:off x="398145" y="954158"/>
          <a:ext cx="6052351" cy="551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738251"/>
              </p:ext>
            </p:extLst>
          </p:nvPr>
        </p:nvGraphicFramePr>
        <p:xfrm>
          <a:off x="6221896" y="954158"/>
          <a:ext cx="5432549" cy="551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891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6813" y="2309"/>
            <a:ext cx="9899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Статистика участия в онлайн-уроках образовательных организаций Республики Крым с 2017 по 2020 год</a:t>
            </a:r>
          </a:p>
        </p:txBody>
      </p:sp>
      <p:pic>
        <p:nvPicPr>
          <p:cNvPr id="9" name="Изображение 11" descr="scho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466975"/>
            <a:ext cx="3924300" cy="4184434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289631"/>
              </p:ext>
            </p:extLst>
          </p:nvPr>
        </p:nvGraphicFramePr>
        <p:xfrm>
          <a:off x="497270" y="919987"/>
          <a:ext cx="8494329" cy="5731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280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2258892" y="61043"/>
            <a:ext cx="9448913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РЕЙТИНГ РЕГИОНОВ Республики Крым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охвату школ-участников </a:t>
            </a:r>
            <a:r>
              <a:rPr kumimoji="0" lang="ru-RU" sz="2600" b="1" i="0" u="none" strike="noStrike" kern="1200" cap="none" spc="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онлайн-уроков по финансовой грамотности</a:t>
            </a:r>
            <a:endParaRPr kumimoji="0" lang="ru-RU" sz="26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35nikolenkoni\Desktop\Крым-администрация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2" y="932985"/>
            <a:ext cx="8934450" cy="584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4043524" y="2089052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795921" y="5613699"/>
            <a:ext cx="49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363592" y="3200103"/>
            <a:ext cx="64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63%</a:t>
            </a:r>
          </a:p>
        </p:txBody>
      </p:sp>
      <p:pic>
        <p:nvPicPr>
          <p:cNvPr id="15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70" y="3200103"/>
            <a:ext cx="361726" cy="423783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4538730" y="3990365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281358" y="1704846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8244715" y="3320962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224353" y="4487645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910044" y="2936312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1677194" y="2861549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610002" y="4077822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233753" y="2372668"/>
            <a:ext cx="6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3114796" y="4826199"/>
            <a:ext cx="49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1873212" y="4077822"/>
            <a:ext cx="615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769397" y="4252973"/>
            <a:ext cx="60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2258985" y="3375731"/>
            <a:ext cx="60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2181120" y="2328735"/>
            <a:ext cx="49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029837" y="2767035"/>
            <a:ext cx="49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33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33" y="2859325"/>
            <a:ext cx="361726" cy="423783"/>
          </a:xfrm>
          <a:prstGeom prst="rect">
            <a:avLst/>
          </a:prstGeom>
          <a:noFill/>
        </p:spPr>
      </p:pic>
      <p:pic>
        <p:nvPicPr>
          <p:cNvPr id="34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84" y="3947750"/>
            <a:ext cx="361726" cy="423783"/>
          </a:xfrm>
          <a:prstGeom prst="rect">
            <a:avLst/>
          </a:prstGeom>
          <a:noFill/>
        </p:spPr>
      </p:pic>
      <p:pic>
        <p:nvPicPr>
          <p:cNvPr id="35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01" y="1653706"/>
            <a:ext cx="361726" cy="423783"/>
          </a:xfrm>
          <a:prstGeom prst="rect">
            <a:avLst/>
          </a:prstGeom>
          <a:noFill/>
        </p:spPr>
      </p:pic>
      <p:pic>
        <p:nvPicPr>
          <p:cNvPr id="36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36" y="3191144"/>
            <a:ext cx="361726" cy="423783"/>
          </a:xfrm>
          <a:prstGeom prst="rect">
            <a:avLst/>
          </a:prstGeom>
          <a:noFill/>
        </p:spPr>
      </p:pic>
      <p:pic>
        <p:nvPicPr>
          <p:cNvPr id="37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37" y="4440437"/>
            <a:ext cx="361726" cy="423783"/>
          </a:xfrm>
          <a:prstGeom prst="rect">
            <a:avLst/>
          </a:prstGeom>
          <a:noFill/>
        </p:spPr>
      </p:pic>
      <p:pic>
        <p:nvPicPr>
          <p:cNvPr id="38" name="Изображение 16" descr="yandeks-karty-poisk-mest-i-navigator-c.jpg.png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7667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82" y="1281063"/>
            <a:ext cx="361726" cy="423783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9017286" y="1128043"/>
            <a:ext cx="2776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Регионы Республики Крым с наибольшим количеством школ - участников онлайн-уроков Банка России:</a:t>
            </a:r>
          </a:p>
          <a:p>
            <a:pPr marL="285750" marR="0" lvl="0" indent="-2857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район;</a:t>
            </a:r>
          </a:p>
          <a:p>
            <a:pPr marL="285750" marR="0" lvl="0" indent="-2857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Белогорский район;</a:t>
            </a:r>
          </a:p>
          <a:p>
            <a:pPr marL="285750" marR="0" lvl="0" indent="-2857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Красноперекопский</a:t>
            </a:r>
            <a:r>
              <a:rPr kumimoji="0" lang="ru-RU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район;</a:t>
            </a:r>
          </a:p>
          <a:p>
            <a:pPr marL="285750" marR="0" lvl="0" indent="-2857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Судак и Керчь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9060872" y="4154685"/>
            <a:ext cx="29883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Регионы Республики Крым, школы которых не приняли участие в весенней сессии онлайн – уроков Банка России: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район,</a:t>
            </a:r>
          </a:p>
          <a:p>
            <a:pPr marL="285750" indent="-285750" defTabSz="685800">
              <a:buFontTx/>
              <a:buChar char="-"/>
              <a:defRPr/>
            </a:pPr>
            <a:r>
              <a:rPr kumimoji="0" lang="ru-RU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район,</a:t>
            </a:r>
          </a:p>
          <a:p>
            <a:pPr marL="285750" indent="-285750" defTabSz="685800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Алушта,</a:t>
            </a:r>
          </a:p>
          <a:p>
            <a:pPr marL="285750" indent="-285750" defTabSz="685800">
              <a:buFontTx/>
              <a:buChar char="-"/>
              <a:defRPr/>
            </a:pPr>
            <a:r>
              <a:rPr kumimoji="0" lang="ru-RU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Армянск</a:t>
            </a:r>
          </a:p>
        </p:txBody>
      </p:sp>
      <p:sp>
        <p:nvSpPr>
          <p:cNvPr id="2" name="Знак запрета 1"/>
          <p:cNvSpPr/>
          <p:nvPr/>
        </p:nvSpPr>
        <p:spPr>
          <a:xfrm>
            <a:off x="8738185" y="4222315"/>
            <a:ext cx="314343" cy="265330"/>
          </a:xfrm>
          <a:prstGeom prst="noSmoking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Знак запрета 30"/>
          <p:cNvSpPr/>
          <p:nvPr/>
        </p:nvSpPr>
        <p:spPr>
          <a:xfrm>
            <a:off x="6498472" y="3590691"/>
            <a:ext cx="314343" cy="265330"/>
          </a:xfrm>
          <a:prstGeom prst="noSmoking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Знак запрета 31"/>
          <p:cNvSpPr/>
          <p:nvPr/>
        </p:nvSpPr>
        <p:spPr>
          <a:xfrm>
            <a:off x="5853646" y="3840232"/>
            <a:ext cx="314343" cy="265330"/>
          </a:xfrm>
          <a:prstGeom prst="noSmoking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Знак запрета 40"/>
          <p:cNvSpPr/>
          <p:nvPr/>
        </p:nvSpPr>
        <p:spPr>
          <a:xfrm>
            <a:off x="4106249" y="5090999"/>
            <a:ext cx="314343" cy="265330"/>
          </a:xfrm>
          <a:prstGeom prst="noSmoking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Знак запрета 41"/>
          <p:cNvSpPr/>
          <p:nvPr/>
        </p:nvSpPr>
        <p:spPr>
          <a:xfrm>
            <a:off x="2561538" y="1304109"/>
            <a:ext cx="314343" cy="265330"/>
          </a:xfrm>
          <a:prstGeom prst="noSmoking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6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2042133" y="34027"/>
            <a:ext cx="9759342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spc="12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Рейтинг 15 наиболее активных школ-участников онлайн-уроков Банка России </a:t>
            </a:r>
            <a:r>
              <a:rPr kumimoji="0" lang="ru-RU" sz="16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(по количеству уроков)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614432"/>
              </p:ext>
            </p:extLst>
          </p:nvPr>
        </p:nvGraphicFramePr>
        <p:xfrm>
          <a:off x="447675" y="971549"/>
          <a:ext cx="2905125" cy="5652973"/>
        </p:xfrm>
        <a:graphic>
          <a:graphicData uri="http://schemas.openxmlformats.org/drawingml/2006/table">
            <a:tbl>
              <a:tblPr/>
              <a:tblGrid>
                <a:gridCol w="2614612">
                  <a:extLst>
                    <a:ext uri="{9D8B030D-6E8A-4147-A177-3AD203B41FA5}">
                      <a16:colId xmlns:a16="http://schemas.microsoft.com/office/drawing/2014/main" val="3200525929"/>
                    </a:ext>
                  </a:extLst>
                </a:gridCol>
                <a:gridCol w="290513">
                  <a:extLst>
                    <a:ext uri="{9D8B030D-6E8A-4147-A177-3AD203B41FA5}">
                      <a16:colId xmlns:a16="http://schemas.microsoft.com/office/drawing/2014/main" val="2977502800"/>
                    </a:ext>
                  </a:extLst>
                </a:gridCol>
              </a:tblGrid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«Фрунзенская средняя школа» Сакского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120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77004"/>
                  </a:ext>
                </a:extLst>
              </a:tr>
              <a:tr h="244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CC00FF"/>
                          </a:solidFill>
                          <a:effectLst/>
                          <a:latin typeface="Times New Roman" panose="02020603050405020304" pitchFamily="18" charset="0"/>
                        </a:rPr>
                        <a:t>«Курская средняя школа» Белогорского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76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589272"/>
                  </a:ext>
                </a:extLst>
              </a:tr>
              <a:tr h="478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«Новосельская средняя школа» Черноморского р-на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30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888382"/>
                  </a:ext>
                </a:extLst>
              </a:tr>
              <a:tr h="478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</a:rPr>
                        <a:t>«Криничненская средняя школа» Белогорского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21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39371"/>
                  </a:ext>
                </a:extLst>
              </a:tr>
              <a:tr h="244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</a:rPr>
                        <a:t>«Партизанская школа» Симферопольского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20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661111"/>
                  </a:ext>
                </a:extLst>
              </a:tr>
              <a:tr h="478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«Зеленогорская средняя школа» Белогорского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16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37105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Ильинская средняя школа </a:t>
                      </a:r>
                      <a:r>
                        <a:rPr lang="ru-RU" sz="1200" b="1" i="0" u="none" strike="noStrike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Сакского</a:t>
                      </a:r>
                      <a:r>
                        <a:rPr lang="ru-RU" sz="12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16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945825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школа № 4 г. Джанкой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16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823875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</a:rPr>
                        <a:t>«Школа № 2» г. Керчь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15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195685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Школа-гимназия № 1 г. Судак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13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06795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</a:rPr>
                        <a:t>«Школа № 12» г.Феодосия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12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664597"/>
                  </a:ext>
                </a:extLst>
              </a:tr>
              <a:tr h="258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</a:rPr>
                        <a:t>«Школа №4» г. Бахчисарай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11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047581"/>
                  </a:ext>
                </a:extLst>
              </a:tr>
              <a:tr h="478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</a:rPr>
                        <a:t>«Цветочненская средняя школа» Белогорского р-на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11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654357"/>
                  </a:ext>
                </a:extLst>
              </a:tr>
              <a:tr h="478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«Мельничновская средняя школа» Белогорского р-на 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10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469749"/>
                  </a:ext>
                </a:extLst>
              </a:tr>
              <a:tr h="482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«Красногвардейская школа №2» Красногвардейского р-на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1" i="0" u="none" strike="noStrike" dirty="0">
                          <a:solidFill>
                            <a:srgbClr val="0000FF"/>
                          </a:solidFill>
                          <a:effectLst/>
                          <a:latin typeface="Bodoni MT" panose="02070603080606020203" pitchFamily="18" charset="0"/>
                        </a:rPr>
                        <a:t>10</a:t>
                      </a:r>
                    </a:p>
                  </a:txBody>
                  <a:tcPr marL="5994" marR="5994" marT="5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4920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876940"/>
              </p:ext>
            </p:extLst>
          </p:nvPr>
        </p:nvGraphicFramePr>
        <p:xfrm>
          <a:off x="3876675" y="971549"/>
          <a:ext cx="8134349" cy="561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805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2042133" y="34027"/>
            <a:ext cx="8273823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spc="12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Участники проекта Банка России «ДОЛ-игра» в разрезе регионов Республики Крым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582443"/>
              </p:ext>
            </p:extLst>
          </p:nvPr>
        </p:nvGraphicFramePr>
        <p:xfrm>
          <a:off x="180973" y="733246"/>
          <a:ext cx="9067802" cy="605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24975" y="3971895"/>
            <a:ext cx="2576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Лагерь на базе образовательной организации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446642" y="4067221"/>
            <a:ext cx="161925" cy="2095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446643" y="2324038"/>
            <a:ext cx="161925" cy="209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608567" y="2179645"/>
            <a:ext cx="170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Slab" pitchFamily="2" charset="0"/>
                <a:ea typeface="Roboto Slab" pitchFamily="2" charset="0"/>
              </a:rPr>
              <a:t>Загородный лагерь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80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62223" y="1093820"/>
            <a:ext cx="1798924" cy="83383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«ОНЛАЙН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УРОКИ ФИНАНСОВОЙ ГРАМОТНОСТИ»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57956AA7-32F0-4117-BF35-5F3AFCF942CF}"/>
              </a:ext>
            </a:extLst>
          </p:cNvPr>
          <p:cNvSpPr txBox="1">
            <a:spLocks/>
          </p:cNvSpPr>
          <p:nvPr/>
        </p:nvSpPr>
        <p:spPr>
          <a:xfrm>
            <a:off x="3465701" y="404032"/>
            <a:ext cx="5617884" cy="42209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7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 ПРИНЯТЬ УЧАСТИЕ?</a:t>
            </a:r>
          </a:p>
        </p:txBody>
      </p:sp>
      <p:grpSp>
        <p:nvGrpSpPr>
          <p:cNvPr id="44" name="Рисунок 22">
            <a:extLst>
              <a:ext uri="{FF2B5EF4-FFF2-40B4-BE49-F238E27FC236}">
                <a16:creationId xmlns:a16="http://schemas.microsoft.com/office/drawing/2014/main" id="{AB49B79E-3C4C-4163-9E0D-E66ED60C2813}"/>
              </a:ext>
            </a:extLst>
          </p:cNvPr>
          <p:cNvGrpSpPr>
            <a:grpSpLocks noChangeAspect="1"/>
          </p:cNvGrpSpPr>
          <p:nvPr/>
        </p:nvGrpSpPr>
        <p:grpSpPr>
          <a:xfrm>
            <a:off x="1812757" y="1350222"/>
            <a:ext cx="1331272" cy="1201165"/>
            <a:chOff x="5657850" y="3033759"/>
            <a:chExt cx="877728" cy="790241"/>
          </a:xfrm>
          <a:noFill/>
        </p:grpSpPr>
        <p:grpSp>
          <p:nvGrpSpPr>
            <p:cNvPr id="45" name="Рисунок 22">
              <a:extLst>
                <a:ext uri="{FF2B5EF4-FFF2-40B4-BE49-F238E27FC236}">
                  <a16:creationId xmlns:a16="http://schemas.microsoft.com/office/drawing/2014/main" id="{0704D813-FE17-44CE-9B71-14486663AA28}"/>
                </a:ext>
              </a:extLst>
            </p:cNvPr>
            <p:cNvGrpSpPr/>
            <p:nvPr/>
          </p:nvGrpSpPr>
          <p:grpSpPr>
            <a:xfrm>
              <a:off x="5747765" y="3033759"/>
              <a:ext cx="787813" cy="767286"/>
              <a:chOff x="5747765" y="3033759"/>
              <a:chExt cx="787813" cy="767286"/>
            </a:xfrm>
            <a:noFill/>
          </p:grpSpPr>
          <p:sp>
            <p:nvSpPr>
              <p:cNvPr id="49" name="Полилиния: фигура 88">
                <a:extLst>
                  <a:ext uri="{FF2B5EF4-FFF2-40B4-BE49-F238E27FC236}">
                    <a16:creationId xmlns:a16="http://schemas.microsoft.com/office/drawing/2014/main" id="{8C814592-FC9C-461D-B534-CFB133961C05}"/>
                  </a:ext>
                </a:extLst>
              </p:cNvPr>
              <p:cNvSpPr/>
              <p:nvPr/>
            </p:nvSpPr>
            <p:spPr>
              <a:xfrm>
                <a:off x="5909024" y="3033759"/>
                <a:ext cx="50577" cy="107346"/>
              </a:xfrm>
              <a:custGeom>
                <a:avLst/>
                <a:gdLst>
                  <a:gd name="connsiteX0" fmla="*/ 50578 w 50577"/>
                  <a:gd name="connsiteY0" fmla="*/ 82058 h 107346"/>
                  <a:gd name="connsiteX1" fmla="*/ 0 w 50577"/>
                  <a:gd name="connsiteY1" fmla="*/ 82058 h 107346"/>
                  <a:gd name="connsiteX2" fmla="*/ 0 w 50577"/>
                  <a:gd name="connsiteY2" fmla="*/ 25289 h 107346"/>
                  <a:gd name="connsiteX3" fmla="*/ 50578 w 50577"/>
                  <a:gd name="connsiteY3" fmla="*/ 25289 h 107346"/>
                  <a:gd name="connsiteX4" fmla="*/ 50578 w 50577"/>
                  <a:gd name="connsiteY4" fmla="*/ 82058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77" h="107346">
                    <a:moveTo>
                      <a:pt x="50578" y="82058"/>
                    </a:moveTo>
                    <a:cubicBezTo>
                      <a:pt x="50578" y="115776"/>
                      <a:pt x="0" y="115776"/>
                      <a:pt x="0" y="82058"/>
                    </a:cubicBezTo>
                    <a:cubicBezTo>
                      <a:pt x="0" y="63103"/>
                      <a:pt x="0" y="44244"/>
                      <a:pt x="0" y="25289"/>
                    </a:cubicBezTo>
                    <a:cubicBezTo>
                      <a:pt x="0" y="-8430"/>
                      <a:pt x="50578" y="-8430"/>
                      <a:pt x="50578" y="25289"/>
                    </a:cubicBezTo>
                    <a:cubicBezTo>
                      <a:pt x="50578" y="44148"/>
                      <a:pt x="50578" y="63103"/>
                      <a:pt x="50578" y="82058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Полилиния: фигура 89">
                <a:extLst>
                  <a:ext uri="{FF2B5EF4-FFF2-40B4-BE49-F238E27FC236}">
                    <a16:creationId xmlns:a16="http://schemas.microsoft.com/office/drawing/2014/main" id="{D0097BB7-E3AB-42A2-8784-66254B5D9646}"/>
                  </a:ext>
                </a:extLst>
              </p:cNvPr>
              <p:cNvSpPr/>
              <p:nvPr/>
            </p:nvSpPr>
            <p:spPr>
              <a:xfrm>
                <a:off x="6312408" y="3034188"/>
                <a:ext cx="50768" cy="107561"/>
              </a:xfrm>
              <a:custGeom>
                <a:avLst/>
                <a:gdLst>
                  <a:gd name="connsiteX0" fmla="*/ 50768 w 50768"/>
                  <a:gd name="connsiteY0" fmla="*/ 82201 h 107561"/>
                  <a:gd name="connsiteX1" fmla="*/ 0 w 50768"/>
                  <a:gd name="connsiteY1" fmla="*/ 82201 h 107561"/>
                  <a:gd name="connsiteX2" fmla="*/ 0 w 50768"/>
                  <a:gd name="connsiteY2" fmla="*/ 25432 h 107561"/>
                  <a:gd name="connsiteX3" fmla="*/ 50768 w 50768"/>
                  <a:gd name="connsiteY3" fmla="*/ 25432 h 107561"/>
                  <a:gd name="connsiteX4" fmla="*/ 50768 w 50768"/>
                  <a:gd name="connsiteY4" fmla="*/ 82201 h 10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68" h="107561">
                    <a:moveTo>
                      <a:pt x="50768" y="82201"/>
                    </a:moveTo>
                    <a:cubicBezTo>
                      <a:pt x="50768" y="116014"/>
                      <a:pt x="0" y="116014"/>
                      <a:pt x="0" y="82201"/>
                    </a:cubicBezTo>
                    <a:cubicBezTo>
                      <a:pt x="0" y="63246"/>
                      <a:pt x="0" y="44291"/>
                      <a:pt x="0" y="25432"/>
                    </a:cubicBezTo>
                    <a:cubicBezTo>
                      <a:pt x="0" y="-8477"/>
                      <a:pt x="50768" y="-8477"/>
                      <a:pt x="50768" y="25432"/>
                    </a:cubicBezTo>
                    <a:cubicBezTo>
                      <a:pt x="50768" y="44291"/>
                      <a:pt x="50768" y="63341"/>
                      <a:pt x="50768" y="8220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Полилиния: фигура 90">
                <a:extLst>
                  <a:ext uri="{FF2B5EF4-FFF2-40B4-BE49-F238E27FC236}">
                    <a16:creationId xmlns:a16="http://schemas.microsoft.com/office/drawing/2014/main" id="{92E045C3-DE0D-48E1-ACA0-74C6E6792D08}"/>
                  </a:ext>
                </a:extLst>
              </p:cNvPr>
              <p:cNvSpPr/>
              <p:nvPr/>
            </p:nvSpPr>
            <p:spPr>
              <a:xfrm>
                <a:off x="5753290" y="3283267"/>
                <a:ext cx="767619" cy="9525"/>
              </a:xfrm>
              <a:custGeom>
                <a:avLst/>
                <a:gdLst>
                  <a:gd name="connsiteX0" fmla="*/ 0 w 767619"/>
                  <a:gd name="connsiteY0" fmla="*/ 0 h 9525"/>
                  <a:gd name="connsiteX1" fmla="*/ 767620 w 76761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619" h="9525">
                    <a:moveTo>
                      <a:pt x="0" y="0"/>
                    </a:moveTo>
                    <a:lnTo>
                      <a:pt x="767620" y="0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Полилиния: фигура 91">
                <a:extLst>
                  <a:ext uri="{FF2B5EF4-FFF2-40B4-BE49-F238E27FC236}">
                    <a16:creationId xmlns:a16="http://schemas.microsoft.com/office/drawing/2014/main" id="{B1932A9A-5A08-4263-A8AD-ECEEE0AAAD7B}"/>
                  </a:ext>
                </a:extLst>
              </p:cNvPr>
              <p:cNvSpPr/>
              <p:nvPr/>
            </p:nvSpPr>
            <p:spPr>
              <a:xfrm>
                <a:off x="5931503" y="3629405"/>
                <a:ext cx="604075" cy="171640"/>
              </a:xfrm>
              <a:custGeom>
                <a:avLst/>
                <a:gdLst>
                  <a:gd name="connsiteX0" fmla="*/ 0 w 604075"/>
                  <a:gd name="connsiteY0" fmla="*/ 171640 h 171640"/>
                  <a:gd name="connsiteX1" fmla="*/ 604076 w 604075"/>
                  <a:gd name="connsiteY1" fmla="*/ 171640 h 171640"/>
                  <a:gd name="connsiteX2" fmla="*/ 604076 w 604075"/>
                  <a:gd name="connsiteY2" fmla="*/ 0 h 17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075" h="171640">
                    <a:moveTo>
                      <a:pt x="0" y="171640"/>
                    </a:moveTo>
                    <a:lnTo>
                      <a:pt x="604076" y="171640"/>
                    </a:lnTo>
                    <a:lnTo>
                      <a:pt x="604076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53" name="Рисунок 22">
                <a:extLst>
                  <a:ext uri="{FF2B5EF4-FFF2-40B4-BE49-F238E27FC236}">
                    <a16:creationId xmlns:a16="http://schemas.microsoft.com/office/drawing/2014/main" id="{60836E42-035F-43AD-954E-EE8CC0C6E2B4}"/>
                  </a:ext>
                </a:extLst>
              </p:cNvPr>
              <p:cNvGrpSpPr/>
              <p:nvPr/>
            </p:nvGrpSpPr>
            <p:grpSpPr>
              <a:xfrm>
                <a:off x="5947124" y="3351275"/>
                <a:ext cx="463676" cy="310801"/>
                <a:chOff x="5947124" y="3351275"/>
                <a:chExt cx="463676" cy="310801"/>
              </a:xfrm>
              <a:noFill/>
            </p:grpSpPr>
            <p:sp>
              <p:nvSpPr>
                <p:cNvPr id="56" name="Полилиния: фигура 95">
                  <a:extLst>
                    <a:ext uri="{FF2B5EF4-FFF2-40B4-BE49-F238E27FC236}">
                      <a16:creationId xmlns:a16="http://schemas.microsoft.com/office/drawing/2014/main" id="{D654D16B-7B20-4F3D-B652-7341D7E6EA4C}"/>
                    </a:ext>
                  </a:extLst>
                </p:cNvPr>
                <p:cNvSpPr/>
                <p:nvPr/>
              </p:nvSpPr>
              <p:spPr>
                <a:xfrm>
                  <a:off x="6074854" y="3351275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Полилиния: фигура 96">
                  <a:extLst>
                    <a:ext uri="{FF2B5EF4-FFF2-40B4-BE49-F238E27FC236}">
                      <a16:creationId xmlns:a16="http://schemas.microsoft.com/office/drawing/2014/main" id="{675AC4E1-88C1-4295-A02D-4F8BA9DE3740}"/>
                    </a:ext>
                  </a:extLst>
                </p:cNvPr>
                <p:cNvSpPr/>
                <p:nvPr/>
              </p:nvSpPr>
              <p:spPr>
                <a:xfrm>
                  <a:off x="6206680" y="3351275"/>
                  <a:ext cx="72294" cy="72104"/>
                </a:xfrm>
                <a:custGeom>
                  <a:avLst/>
                  <a:gdLst>
                    <a:gd name="connsiteX0" fmla="*/ 0 w 72294"/>
                    <a:gd name="connsiteY0" fmla="*/ 0 h 72104"/>
                    <a:gd name="connsiteX1" fmla="*/ 72295 w 72294"/>
                    <a:gd name="connsiteY1" fmla="*/ 0 h 72104"/>
                    <a:gd name="connsiteX2" fmla="*/ 72295 w 72294"/>
                    <a:gd name="connsiteY2" fmla="*/ 72104 h 72104"/>
                    <a:gd name="connsiteX3" fmla="*/ 0 w 7229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294" h="72104">
                      <a:moveTo>
                        <a:pt x="0" y="0"/>
                      </a:moveTo>
                      <a:lnTo>
                        <a:pt x="72295" y="0"/>
                      </a:lnTo>
                      <a:lnTo>
                        <a:pt x="72295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Полилиния: фигура 97">
                  <a:extLst>
                    <a:ext uri="{FF2B5EF4-FFF2-40B4-BE49-F238E27FC236}">
                      <a16:creationId xmlns:a16="http://schemas.microsoft.com/office/drawing/2014/main" id="{321C3BC7-B0B3-42A1-B4B5-DF591AE83543}"/>
                    </a:ext>
                  </a:extLst>
                </p:cNvPr>
                <p:cNvSpPr/>
                <p:nvPr/>
              </p:nvSpPr>
              <p:spPr>
                <a:xfrm>
                  <a:off x="6338601" y="3351275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Полилиния: фигура 98">
                  <a:extLst>
                    <a:ext uri="{FF2B5EF4-FFF2-40B4-BE49-F238E27FC236}">
                      <a16:creationId xmlns:a16="http://schemas.microsoft.com/office/drawing/2014/main" id="{DB680F37-0FC6-4A5F-95A8-01CB2DB3F62B}"/>
                    </a:ext>
                  </a:extLst>
                </p:cNvPr>
                <p:cNvSpPr/>
                <p:nvPr/>
              </p:nvSpPr>
              <p:spPr>
                <a:xfrm>
                  <a:off x="6084570" y="3589972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Полилиния: фигура 99">
                  <a:extLst>
                    <a:ext uri="{FF2B5EF4-FFF2-40B4-BE49-F238E27FC236}">
                      <a16:creationId xmlns:a16="http://schemas.microsoft.com/office/drawing/2014/main" id="{9CF11EDF-88F7-44F6-92E1-6584733E133A}"/>
                    </a:ext>
                  </a:extLst>
                </p:cNvPr>
                <p:cNvSpPr/>
                <p:nvPr/>
              </p:nvSpPr>
              <p:spPr>
                <a:xfrm>
                  <a:off x="6216396" y="3589972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Полилиния: фигура 100">
                  <a:extLst>
                    <a:ext uri="{FF2B5EF4-FFF2-40B4-BE49-F238E27FC236}">
                      <a16:creationId xmlns:a16="http://schemas.microsoft.com/office/drawing/2014/main" id="{67D3AB8D-901D-4C86-94A1-E631E5D7647D}"/>
                    </a:ext>
                  </a:extLst>
                </p:cNvPr>
                <p:cNvSpPr/>
                <p:nvPr/>
              </p:nvSpPr>
              <p:spPr>
                <a:xfrm>
                  <a:off x="5947124" y="3476148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Полилиния: фигура 101">
                  <a:extLst>
                    <a:ext uri="{FF2B5EF4-FFF2-40B4-BE49-F238E27FC236}">
                      <a16:creationId xmlns:a16="http://schemas.microsoft.com/office/drawing/2014/main" id="{EDDE2897-B908-4BBA-8D4D-66C27386AE25}"/>
                    </a:ext>
                  </a:extLst>
                </p:cNvPr>
                <p:cNvSpPr/>
                <p:nvPr/>
              </p:nvSpPr>
              <p:spPr>
                <a:xfrm>
                  <a:off x="6077616" y="3476148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Полилиния: фигура 102">
                  <a:extLst>
                    <a:ext uri="{FF2B5EF4-FFF2-40B4-BE49-F238E27FC236}">
                      <a16:creationId xmlns:a16="http://schemas.microsoft.com/office/drawing/2014/main" id="{5B13312B-5283-4B13-A449-AEB11D036642}"/>
                    </a:ext>
                  </a:extLst>
                </p:cNvPr>
                <p:cNvSpPr/>
                <p:nvPr/>
              </p:nvSpPr>
              <p:spPr>
                <a:xfrm>
                  <a:off x="6208109" y="3476148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199 w 72199"/>
                    <a:gd name="connsiteY1" fmla="*/ 0 h 72104"/>
                    <a:gd name="connsiteX2" fmla="*/ 72199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199" y="0"/>
                      </a:lnTo>
                      <a:lnTo>
                        <a:pt x="72199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Полилиния: фигура 103">
                  <a:extLst>
                    <a:ext uri="{FF2B5EF4-FFF2-40B4-BE49-F238E27FC236}">
                      <a16:creationId xmlns:a16="http://schemas.microsoft.com/office/drawing/2014/main" id="{62C91546-3DC1-43B8-B1BE-C292E6247DE4}"/>
                    </a:ext>
                  </a:extLst>
                </p:cNvPr>
                <p:cNvSpPr/>
                <p:nvPr/>
              </p:nvSpPr>
              <p:spPr>
                <a:xfrm>
                  <a:off x="6338601" y="3476148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4" name="Полилиния: фигура 93">
                <a:extLst>
                  <a:ext uri="{FF2B5EF4-FFF2-40B4-BE49-F238E27FC236}">
                    <a16:creationId xmlns:a16="http://schemas.microsoft.com/office/drawing/2014/main" id="{4FC0C835-3B73-4630-8F93-23CE3ACFF6FB}"/>
                  </a:ext>
                </a:extLst>
              </p:cNvPr>
              <p:cNvSpPr/>
              <p:nvPr/>
            </p:nvSpPr>
            <p:spPr>
              <a:xfrm>
                <a:off x="5747765" y="3101244"/>
                <a:ext cx="777144" cy="657129"/>
              </a:xfrm>
              <a:custGeom>
                <a:avLst/>
                <a:gdLst>
                  <a:gd name="connsiteX0" fmla="*/ 225647 w 777144"/>
                  <a:gd name="connsiteY0" fmla="*/ 657130 h 657129"/>
                  <a:gd name="connsiteX1" fmla="*/ 615791 w 777144"/>
                  <a:gd name="connsiteY1" fmla="*/ 657130 h 657129"/>
                  <a:gd name="connsiteX2" fmla="*/ 615791 w 777144"/>
                  <a:gd name="connsiteY2" fmla="*/ 522256 h 657129"/>
                  <a:gd name="connsiteX3" fmla="*/ 638461 w 777144"/>
                  <a:gd name="connsiteY3" fmla="*/ 499586 h 657129"/>
                  <a:gd name="connsiteX4" fmla="*/ 777145 w 777144"/>
                  <a:gd name="connsiteY4" fmla="*/ 499586 h 657129"/>
                  <a:gd name="connsiteX5" fmla="*/ 777145 w 777144"/>
                  <a:gd name="connsiteY5" fmla="*/ 56483 h 657129"/>
                  <a:gd name="connsiteX6" fmla="*/ 720757 w 777144"/>
                  <a:gd name="connsiteY6" fmla="*/ 95 h 657129"/>
                  <a:gd name="connsiteX7" fmla="*/ 650748 w 777144"/>
                  <a:gd name="connsiteY7" fmla="*/ 95 h 657129"/>
                  <a:gd name="connsiteX8" fmla="*/ 642271 w 777144"/>
                  <a:gd name="connsiteY8" fmla="*/ 8287 h 657129"/>
                  <a:gd name="connsiteX9" fmla="*/ 642271 w 777144"/>
                  <a:gd name="connsiteY9" fmla="*/ 43910 h 657129"/>
                  <a:gd name="connsiteX10" fmla="*/ 539115 w 777144"/>
                  <a:gd name="connsiteY10" fmla="*/ 43910 h 657129"/>
                  <a:gd name="connsiteX11" fmla="*/ 539115 w 777144"/>
                  <a:gd name="connsiteY11" fmla="*/ 8191 h 657129"/>
                  <a:gd name="connsiteX12" fmla="*/ 530924 w 777144"/>
                  <a:gd name="connsiteY12" fmla="*/ 0 h 657129"/>
                  <a:gd name="connsiteX13" fmla="*/ 246031 w 777144"/>
                  <a:gd name="connsiteY13" fmla="*/ 0 h 657129"/>
                  <a:gd name="connsiteX14" fmla="*/ 237839 w 777144"/>
                  <a:gd name="connsiteY14" fmla="*/ 8191 h 657129"/>
                  <a:gd name="connsiteX15" fmla="*/ 237839 w 777144"/>
                  <a:gd name="connsiteY15" fmla="*/ 43815 h 657129"/>
                  <a:gd name="connsiteX16" fmla="*/ 134779 w 777144"/>
                  <a:gd name="connsiteY16" fmla="*/ 43815 h 657129"/>
                  <a:gd name="connsiteX17" fmla="*/ 134779 w 777144"/>
                  <a:gd name="connsiteY17" fmla="*/ 8191 h 657129"/>
                  <a:gd name="connsiteX18" fmla="*/ 126302 w 777144"/>
                  <a:gd name="connsiteY18" fmla="*/ 0 h 657129"/>
                  <a:gd name="connsiteX19" fmla="*/ 56388 w 777144"/>
                  <a:gd name="connsiteY19" fmla="*/ 0 h 657129"/>
                  <a:gd name="connsiteX20" fmla="*/ 0 w 777144"/>
                  <a:gd name="connsiteY20" fmla="*/ 56388 h 657129"/>
                  <a:gd name="connsiteX21" fmla="*/ 0 w 777144"/>
                  <a:gd name="connsiteY21" fmla="*/ 392906 h 65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7144" h="657129">
                    <a:moveTo>
                      <a:pt x="225647" y="657130"/>
                    </a:moveTo>
                    <a:lnTo>
                      <a:pt x="615791" y="657130"/>
                    </a:lnTo>
                    <a:lnTo>
                      <a:pt x="615791" y="522256"/>
                    </a:lnTo>
                    <a:cubicBezTo>
                      <a:pt x="615791" y="509969"/>
                      <a:pt x="625793" y="499586"/>
                      <a:pt x="638461" y="499586"/>
                    </a:cubicBezTo>
                    <a:lnTo>
                      <a:pt x="777145" y="499586"/>
                    </a:lnTo>
                    <a:lnTo>
                      <a:pt x="777145" y="56483"/>
                    </a:lnTo>
                    <a:cubicBezTo>
                      <a:pt x="777145" y="25241"/>
                      <a:pt x="751904" y="95"/>
                      <a:pt x="720757" y="95"/>
                    </a:cubicBezTo>
                    <a:lnTo>
                      <a:pt x="650748" y="95"/>
                    </a:lnTo>
                    <a:cubicBezTo>
                      <a:pt x="646081" y="95"/>
                      <a:pt x="642271" y="3524"/>
                      <a:pt x="642271" y="8287"/>
                    </a:cubicBezTo>
                    <a:lnTo>
                      <a:pt x="642271" y="43910"/>
                    </a:lnTo>
                    <a:cubicBezTo>
                      <a:pt x="642271" y="112871"/>
                      <a:pt x="539115" y="112871"/>
                      <a:pt x="539115" y="43910"/>
                    </a:cubicBezTo>
                    <a:lnTo>
                      <a:pt x="539115" y="8191"/>
                    </a:lnTo>
                    <a:cubicBezTo>
                      <a:pt x="539115" y="3429"/>
                      <a:pt x="535400" y="0"/>
                      <a:pt x="530924" y="0"/>
                    </a:cubicBezTo>
                    <a:lnTo>
                      <a:pt x="246031" y="0"/>
                    </a:lnTo>
                    <a:cubicBezTo>
                      <a:pt x="241649" y="0"/>
                      <a:pt x="237839" y="3429"/>
                      <a:pt x="237839" y="8191"/>
                    </a:cubicBezTo>
                    <a:lnTo>
                      <a:pt x="237839" y="43815"/>
                    </a:lnTo>
                    <a:cubicBezTo>
                      <a:pt x="237839" y="112776"/>
                      <a:pt x="134779" y="112776"/>
                      <a:pt x="134779" y="43815"/>
                    </a:cubicBezTo>
                    <a:lnTo>
                      <a:pt x="134779" y="8191"/>
                    </a:lnTo>
                    <a:cubicBezTo>
                      <a:pt x="134779" y="3429"/>
                      <a:pt x="130969" y="0"/>
                      <a:pt x="126302" y="0"/>
                    </a:cubicBezTo>
                    <a:lnTo>
                      <a:pt x="56388" y="0"/>
                    </a:lnTo>
                    <a:cubicBezTo>
                      <a:pt x="25146" y="0"/>
                      <a:pt x="0" y="25146"/>
                      <a:pt x="0" y="56388"/>
                    </a:cubicBezTo>
                    <a:lnTo>
                      <a:pt x="0" y="392906"/>
                    </a:ln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Полилиния: фигура 94">
                <a:extLst>
                  <a:ext uri="{FF2B5EF4-FFF2-40B4-BE49-F238E27FC236}">
                    <a16:creationId xmlns:a16="http://schemas.microsoft.com/office/drawing/2014/main" id="{18B900E6-0518-44CF-8E53-FDB582D74CA8}"/>
                  </a:ext>
                </a:extLst>
              </p:cNvPr>
              <p:cNvSpPr/>
              <p:nvPr/>
            </p:nvSpPr>
            <p:spPr>
              <a:xfrm>
                <a:off x="6363462" y="3600925"/>
                <a:ext cx="161544" cy="157448"/>
              </a:xfrm>
              <a:custGeom>
                <a:avLst/>
                <a:gdLst>
                  <a:gd name="connsiteX0" fmla="*/ 0 w 161544"/>
                  <a:gd name="connsiteY0" fmla="*/ 157448 h 157448"/>
                  <a:gd name="connsiteX1" fmla="*/ 161544 w 161544"/>
                  <a:gd name="connsiteY1" fmla="*/ 0 h 1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544" h="157448">
                    <a:moveTo>
                      <a:pt x="0" y="157448"/>
                    </a:moveTo>
                    <a:lnTo>
                      <a:pt x="161544" y="0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Рисунок 22">
              <a:extLst>
                <a:ext uri="{FF2B5EF4-FFF2-40B4-BE49-F238E27FC236}">
                  <a16:creationId xmlns:a16="http://schemas.microsoft.com/office/drawing/2014/main" id="{59981BDF-AA06-4D47-9DC5-1E2A5F156EA7}"/>
                </a:ext>
              </a:extLst>
            </p:cNvPr>
            <p:cNvGrpSpPr/>
            <p:nvPr/>
          </p:nvGrpSpPr>
          <p:grpSpPr>
            <a:xfrm>
              <a:off x="5657850" y="3510533"/>
              <a:ext cx="313467" cy="313467"/>
              <a:chOff x="5657850" y="3510533"/>
              <a:chExt cx="313467" cy="313467"/>
            </a:xfrm>
            <a:noFill/>
          </p:grpSpPr>
          <p:sp>
            <p:nvSpPr>
              <p:cNvPr id="47" name="Полилиния: фигура 86">
                <a:extLst>
                  <a:ext uri="{FF2B5EF4-FFF2-40B4-BE49-F238E27FC236}">
                    <a16:creationId xmlns:a16="http://schemas.microsoft.com/office/drawing/2014/main" id="{89687B32-9D90-4B5B-A57A-FC5EE6B48F2F}"/>
                  </a:ext>
                </a:extLst>
              </p:cNvPr>
              <p:cNvSpPr/>
              <p:nvPr/>
            </p:nvSpPr>
            <p:spPr>
              <a:xfrm>
                <a:off x="5657850" y="3510533"/>
                <a:ext cx="313467" cy="313467"/>
              </a:xfrm>
              <a:custGeom>
                <a:avLst/>
                <a:gdLst>
                  <a:gd name="connsiteX0" fmla="*/ 313468 w 313467"/>
                  <a:gd name="connsiteY0" fmla="*/ 156781 h 313467"/>
                  <a:gd name="connsiteX1" fmla="*/ 156686 w 313467"/>
                  <a:gd name="connsiteY1" fmla="*/ 313468 h 313467"/>
                  <a:gd name="connsiteX2" fmla="*/ 0 w 313467"/>
                  <a:gd name="connsiteY2" fmla="*/ 156781 h 313467"/>
                  <a:gd name="connsiteX3" fmla="*/ 156781 w 313467"/>
                  <a:gd name="connsiteY3" fmla="*/ 0 h 313467"/>
                  <a:gd name="connsiteX4" fmla="*/ 313468 w 313467"/>
                  <a:gd name="connsiteY4" fmla="*/ 156781 h 313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467" h="313467">
                    <a:moveTo>
                      <a:pt x="313468" y="156781"/>
                    </a:moveTo>
                    <a:cubicBezTo>
                      <a:pt x="313468" y="243364"/>
                      <a:pt x="243269" y="313468"/>
                      <a:pt x="156686" y="313468"/>
                    </a:cubicBezTo>
                    <a:cubicBezTo>
                      <a:pt x="70104" y="313468"/>
                      <a:pt x="0" y="243364"/>
                      <a:pt x="0" y="156781"/>
                    </a:cubicBezTo>
                    <a:cubicBezTo>
                      <a:pt x="0" y="70294"/>
                      <a:pt x="70104" y="0"/>
                      <a:pt x="156781" y="0"/>
                    </a:cubicBezTo>
                    <a:cubicBezTo>
                      <a:pt x="243269" y="0"/>
                      <a:pt x="313468" y="70199"/>
                      <a:pt x="313468" y="15678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Полилиния: фигура 87">
                <a:extLst>
                  <a:ext uri="{FF2B5EF4-FFF2-40B4-BE49-F238E27FC236}">
                    <a16:creationId xmlns:a16="http://schemas.microsoft.com/office/drawing/2014/main" id="{9C62B513-46DF-441C-A5BF-F9A50CD35262}"/>
                  </a:ext>
                </a:extLst>
              </p:cNvPr>
              <p:cNvSpPr/>
              <p:nvPr/>
            </p:nvSpPr>
            <p:spPr>
              <a:xfrm>
                <a:off x="5724334" y="3604545"/>
                <a:ext cx="180498" cy="123825"/>
              </a:xfrm>
              <a:custGeom>
                <a:avLst/>
                <a:gdLst>
                  <a:gd name="connsiteX0" fmla="*/ 0 w 180498"/>
                  <a:gd name="connsiteY0" fmla="*/ 62294 h 123825"/>
                  <a:gd name="connsiteX1" fmla="*/ 62579 w 180498"/>
                  <a:gd name="connsiteY1" fmla="*/ 123825 h 123825"/>
                  <a:gd name="connsiteX2" fmla="*/ 180499 w 180498"/>
                  <a:gd name="connsiteY2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498" h="123825">
                    <a:moveTo>
                      <a:pt x="0" y="62294"/>
                    </a:moveTo>
                    <a:lnTo>
                      <a:pt x="62579" y="123825"/>
                    </a:lnTo>
                    <a:lnTo>
                      <a:pt x="180499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1138200" y="2560909"/>
            <a:ext cx="24583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ВЫБРАТЬ ТЕМУ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b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дату и время урока на сайте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http://d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ni-fg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endParaRPr kumimoji="0" lang="ru-RU" sz="2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Рисунок 530">
            <a:extLst>
              <a:ext uri="{FF2B5EF4-FFF2-40B4-BE49-F238E27FC236}">
                <a16:creationId xmlns:a16="http://schemas.microsoft.com/office/drawing/2014/main" id="{B8D8F195-B56F-4623-B91D-01D51C1CFA4A}"/>
              </a:ext>
            </a:extLst>
          </p:cNvPr>
          <p:cNvGrpSpPr>
            <a:grpSpLocks noChangeAspect="1"/>
          </p:cNvGrpSpPr>
          <p:nvPr/>
        </p:nvGrpSpPr>
        <p:grpSpPr>
          <a:xfrm>
            <a:off x="3974271" y="1406749"/>
            <a:ext cx="1139508" cy="1109746"/>
            <a:chOff x="5657850" y="3024187"/>
            <a:chExt cx="877919" cy="808100"/>
          </a:xfrm>
          <a:noFill/>
        </p:grpSpPr>
        <p:sp>
          <p:nvSpPr>
            <p:cNvPr id="67" name="Полилиния: фигура 105">
              <a:extLst>
                <a:ext uri="{FF2B5EF4-FFF2-40B4-BE49-F238E27FC236}">
                  <a16:creationId xmlns:a16="http://schemas.microsoft.com/office/drawing/2014/main" id="{1B9FC560-CF4B-4F75-81E6-2722D5B0558D}"/>
                </a:ext>
              </a:extLst>
            </p:cNvPr>
            <p:cNvSpPr/>
            <p:nvPr/>
          </p:nvSpPr>
          <p:spPr>
            <a:xfrm>
              <a:off x="5657850" y="3204685"/>
              <a:ext cx="171735" cy="585918"/>
            </a:xfrm>
            <a:custGeom>
              <a:avLst/>
              <a:gdLst>
                <a:gd name="connsiteX0" fmla="*/ 156591 w 171735"/>
                <a:gd name="connsiteY0" fmla="*/ 560642 h 585918"/>
                <a:gd name="connsiteX1" fmla="*/ 154115 w 171735"/>
                <a:gd name="connsiteY1" fmla="*/ 563118 h 585918"/>
                <a:gd name="connsiteX2" fmla="*/ 0 w 171735"/>
                <a:gd name="connsiteY2" fmla="*/ 494633 h 585918"/>
                <a:gd name="connsiteX3" fmla="*/ 0 w 171735"/>
                <a:gd name="connsiteY3" fmla="*/ 64579 h 585918"/>
                <a:gd name="connsiteX4" fmla="*/ 64961 w 171735"/>
                <a:gd name="connsiteY4" fmla="*/ 0 h 585918"/>
                <a:gd name="connsiteX5" fmla="*/ 171736 w 171735"/>
                <a:gd name="connsiteY5" fmla="*/ 0 h 58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35" h="585918">
                  <a:moveTo>
                    <a:pt x="156591" y="560642"/>
                  </a:moveTo>
                  <a:cubicBezTo>
                    <a:pt x="155924" y="561689"/>
                    <a:pt x="154781" y="562832"/>
                    <a:pt x="154115" y="563118"/>
                  </a:cubicBezTo>
                  <a:cubicBezTo>
                    <a:pt x="102489" y="608743"/>
                    <a:pt x="0" y="585883"/>
                    <a:pt x="0" y="494633"/>
                  </a:cubicBezTo>
                  <a:lnTo>
                    <a:pt x="0" y="64579"/>
                  </a:lnTo>
                  <a:cubicBezTo>
                    <a:pt x="0" y="28670"/>
                    <a:pt x="29147" y="0"/>
                    <a:pt x="64961" y="0"/>
                  </a:cubicBezTo>
                  <a:lnTo>
                    <a:pt x="171736" y="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Полилиния: фигура 106">
              <a:extLst>
                <a:ext uri="{FF2B5EF4-FFF2-40B4-BE49-F238E27FC236}">
                  <a16:creationId xmlns:a16="http://schemas.microsoft.com/office/drawing/2014/main" id="{5DC802D5-247C-401C-8625-76C95D8AF640}"/>
                </a:ext>
              </a:extLst>
            </p:cNvPr>
            <p:cNvSpPr/>
            <p:nvPr/>
          </p:nvSpPr>
          <p:spPr>
            <a:xfrm>
              <a:off x="5775197" y="3024187"/>
              <a:ext cx="645890" cy="763524"/>
            </a:xfrm>
            <a:custGeom>
              <a:avLst/>
              <a:gdLst>
                <a:gd name="connsiteX0" fmla="*/ 645890 w 645890"/>
                <a:gd name="connsiteY0" fmla="*/ 360236 h 763524"/>
                <a:gd name="connsiteX1" fmla="*/ 645890 w 645890"/>
                <a:gd name="connsiteY1" fmla="*/ 52959 h 763524"/>
                <a:gd name="connsiteX2" fmla="*/ 592931 w 645890"/>
                <a:gd name="connsiteY2" fmla="*/ 0 h 763524"/>
                <a:gd name="connsiteX3" fmla="*/ 107347 w 645890"/>
                <a:gd name="connsiteY3" fmla="*/ 0 h 763524"/>
                <a:gd name="connsiteX4" fmla="*/ 54388 w 645890"/>
                <a:gd name="connsiteY4" fmla="*/ 52959 h 763524"/>
                <a:gd name="connsiteX5" fmla="*/ 54388 w 645890"/>
                <a:gd name="connsiteY5" fmla="*/ 180404 h 763524"/>
                <a:gd name="connsiteX6" fmla="*/ 54388 w 645890"/>
                <a:gd name="connsiteY6" fmla="*/ 696087 h 763524"/>
                <a:gd name="connsiteX7" fmla="*/ 39338 w 645890"/>
                <a:gd name="connsiteY7" fmla="*/ 741045 h 763524"/>
                <a:gd name="connsiteX8" fmla="*/ 36862 w 645890"/>
                <a:gd name="connsiteY8" fmla="*/ 743522 h 763524"/>
                <a:gd name="connsiteX9" fmla="*/ 0 w 645890"/>
                <a:gd name="connsiteY9" fmla="*/ 763524 h 763524"/>
                <a:gd name="connsiteX10" fmla="*/ 373571 w 645890"/>
                <a:gd name="connsiteY10" fmla="*/ 763524 h 7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890" h="763524">
                  <a:moveTo>
                    <a:pt x="645890" y="360236"/>
                  </a:moveTo>
                  <a:lnTo>
                    <a:pt x="645890" y="52959"/>
                  </a:lnTo>
                  <a:cubicBezTo>
                    <a:pt x="645890" y="23813"/>
                    <a:pt x="621983" y="0"/>
                    <a:pt x="592931" y="0"/>
                  </a:cubicBezTo>
                  <a:lnTo>
                    <a:pt x="107347" y="0"/>
                  </a:lnTo>
                  <a:cubicBezTo>
                    <a:pt x="78200" y="0"/>
                    <a:pt x="54388" y="23908"/>
                    <a:pt x="54388" y="52959"/>
                  </a:cubicBezTo>
                  <a:lnTo>
                    <a:pt x="54388" y="180404"/>
                  </a:lnTo>
                  <a:lnTo>
                    <a:pt x="54388" y="696087"/>
                  </a:lnTo>
                  <a:cubicBezTo>
                    <a:pt x="54388" y="715042"/>
                    <a:pt x="48387" y="730187"/>
                    <a:pt x="39338" y="741045"/>
                  </a:cubicBezTo>
                  <a:cubicBezTo>
                    <a:pt x="38671" y="742093"/>
                    <a:pt x="37529" y="743236"/>
                    <a:pt x="36862" y="743522"/>
                  </a:cubicBezTo>
                  <a:cubicBezTo>
                    <a:pt x="27051" y="754475"/>
                    <a:pt x="14002" y="760762"/>
                    <a:pt x="0" y="763524"/>
                  </a:cubicBezTo>
                  <a:lnTo>
                    <a:pt x="373571" y="763524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Полилиния: фигура 107">
              <a:extLst>
                <a:ext uri="{FF2B5EF4-FFF2-40B4-BE49-F238E27FC236}">
                  <a16:creationId xmlns:a16="http://schemas.microsoft.com/office/drawing/2014/main" id="{0BDA25ED-ABD5-4D74-BF80-40F448F519BA}"/>
                </a:ext>
              </a:extLst>
            </p:cNvPr>
            <p:cNvSpPr/>
            <p:nvPr/>
          </p:nvSpPr>
          <p:spPr>
            <a:xfrm>
              <a:off x="5927502" y="322821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Полилиния: фигура 108">
              <a:extLst>
                <a:ext uri="{FF2B5EF4-FFF2-40B4-BE49-F238E27FC236}">
                  <a16:creationId xmlns:a16="http://schemas.microsoft.com/office/drawing/2014/main" id="{4127A850-65DD-4612-A04D-8274945C6D17}"/>
                </a:ext>
              </a:extLst>
            </p:cNvPr>
            <p:cNvSpPr/>
            <p:nvPr/>
          </p:nvSpPr>
          <p:spPr>
            <a:xfrm>
              <a:off x="5927502" y="335394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Полилиния: фигура 109">
              <a:extLst>
                <a:ext uri="{FF2B5EF4-FFF2-40B4-BE49-F238E27FC236}">
                  <a16:creationId xmlns:a16="http://schemas.microsoft.com/office/drawing/2014/main" id="{2ED81E4E-6C21-462C-94A1-910FEC9DF42A}"/>
                </a:ext>
              </a:extLst>
            </p:cNvPr>
            <p:cNvSpPr/>
            <p:nvPr/>
          </p:nvSpPr>
          <p:spPr>
            <a:xfrm>
              <a:off x="5927502" y="3479577"/>
              <a:ext cx="196310" cy="9525"/>
            </a:xfrm>
            <a:custGeom>
              <a:avLst/>
              <a:gdLst>
                <a:gd name="connsiteX0" fmla="*/ 196310 w 196310"/>
                <a:gd name="connsiteY0" fmla="*/ 0 h 9525"/>
                <a:gd name="connsiteX1" fmla="*/ 0 w 19631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10" h="9525">
                  <a:moveTo>
                    <a:pt x="196310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Полилиния: фигура 110">
              <a:extLst>
                <a:ext uri="{FF2B5EF4-FFF2-40B4-BE49-F238E27FC236}">
                  <a16:creationId xmlns:a16="http://schemas.microsoft.com/office/drawing/2014/main" id="{78AB55E7-31BA-4300-9D1D-65A418A60D9E}"/>
                </a:ext>
              </a:extLst>
            </p:cNvPr>
            <p:cNvSpPr/>
            <p:nvPr/>
          </p:nvSpPr>
          <p:spPr>
            <a:xfrm>
              <a:off x="5927502" y="3605212"/>
              <a:ext cx="151637" cy="9525"/>
            </a:xfrm>
            <a:custGeom>
              <a:avLst/>
              <a:gdLst>
                <a:gd name="connsiteX0" fmla="*/ 151638 w 151637"/>
                <a:gd name="connsiteY0" fmla="*/ 0 h 9525"/>
                <a:gd name="connsiteX1" fmla="*/ 0 w 1516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37" h="9525">
                  <a:moveTo>
                    <a:pt x="151638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Полилиния: фигура 111">
              <a:extLst>
                <a:ext uri="{FF2B5EF4-FFF2-40B4-BE49-F238E27FC236}">
                  <a16:creationId xmlns:a16="http://schemas.microsoft.com/office/drawing/2014/main" id="{7421C2B3-A238-4636-A832-057D35D1508A}"/>
                </a:ext>
              </a:extLst>
            </p:cNvPr>
            <p:cNvSpPr/>
            <p:nvPr/>
          </p:nvSpPr>
          <p:spPr>
            <a:xfrm>
              <a:off x="6096285" y="3392804"/>
              <a:ext cx="439483" cy="439483"/>
            </a:xfrm>
            <a:custGeom>
              <a:avLst/>
              <a:gdLst>
                <a:gd name="connsiteX0" fmla="*/ 439484 w 439483"/>
                <a:gd name="connsiteY0" fmla="*/ 219742 h 439483"/>
                <a:gd name="connsiteX1" fmla="*/ 219742 w 439483"/>
                <a:gd name="connsiteY1" fmla="*/ 439483 h 439483"/>
                <a:gd name="connsiteX2" fmla="*/ 0 w 439483"/>
                <a:gd name="connsiteY2" fmla="*/ 219742 h 439483"/>
                <a:gd name="connsiteX3" fmla="*/ 219742 w 439483"/>
                <a:gd name="connsiteY3" fmla="*/ 0 h 439483"/>
                <a:gd name="connsiteX4" fmla="*/ 439484 w 439483"/>
                <a:gd name="connsiteY4" fmla="*/ 219742 h 4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83" h="439483">
                  <a:moveTo>
                    <a:pt x="439484" y="219742"/>
                  </a:moveTo>
                  <a:cubicBezTo>
                    <a:pt x="439484" y="340995"/>
                    <a:pt x="341090" y="439483"/>
                    <a:pt x="219742" y="439483"/>
                  </a:cubicBezTo>
                  <a:cubicBezTo>
                    <a:pt x="98393" y="439483"/>
                    <a:pt x="0" y="340995"/>
                    <a:pt x="0" y="219742"/>
                  </a:cubicBezTo>
                  <a:cubicBezTo>
                    <a:pt x="0" y="98298"/>
                    <a:pt x="98393" y="0"/>
                    <a:pt x="219742" y="0"/>
                  </a:cubicBezTo>
                  <a:cubicBezTo>
                    <a:pt x="341090" y="0"/>
                    <a:pt x="439484" y="98298"/>
                    <a:pt x="439484" y="219742"/>
                  </a:cubicBez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4" name="Рисунок 530">
              <a:extLst>
                <a:ext uri="{FF2B5EF4-FFF2-40B4-BE49-F238E27FC236}">
                  <a16:creationId xmlns:a16="http://schemas.microsoft.com/office/drawing/2014/main" id="{00732B32-D0A1-4187-B4AE-79CF84D8AE83}"/>
                </a:ext>
              </a:extLst>
            </p:cNvPr>
            <p:cNvGrpSpPr/>
            <p:nvPr/>
          </p:nvGrpSpPr>
          <p:grpSpPr>
            <a:xfrm>
              <a:off x="6239446" y="3493864"/>
              <a:ext cx="153161" cy="237172"/>
              <a:chOff x="6239446" y="3493864"/>
              <a:chExt cx="153161" cy="237172"/>
            </a:xfrm>
            <a:noFill/>
          </p:grpSpPr>
          <p:sp>
            <p:nvSpPr>
              <p:cNvPr id="75" name="Полилиния: фигура 113">
                <a:extLst>
                  <a:ext uri="{FF2B5EF4-FFF2-40B4-BE49-F238E27FC236}">
                    <a16:creationId xmlns:a16="http://schemas.microsoft.com/office/drawing/2014/main" id="{6C43844C-CD6B-4AF2-9F69-34D6F29010A1}"/>
                  </a:ext>
                </a:extLst>
              </p:cNvPr>
              <p:cNvSpPr/>
              <p:nvPr/>
            </p:nvSpPr>
            <p:spPr>
              <a:xfrm>
                <a:off x="6316027" y="3493864"/>
                <a:ext cx="9525" cy="236029"/>
              </a:xfrm>
              <a:custGeom>
                <a:avLst/>
                <a:gdLst>
                  <a:gd name="connsiteX0" fmla="*/ 0 w 9525"/>
                  <a:gd name="connsiteY0" fmla="*/ 0 h 236029"/>
                  <a:gd name="connsiteX1" fmla="*/ 0 w 9525"/>
                  <a:gd name="connsiteY1" fmla="*/ 236029 h 2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36029">
                    <a:moveTo>
                      <a:pt x="0" y="0"/>
                    </a:moveTo>
                    <a:lnTo>
                      <a:pt x="0" y="236029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Полилиния: фигура 114">
                <a:extLst>
                  <a:ext uri="{FF2B5EF4-FFF2-40B4-BE49-F238E27FC236}">
                    <a16:creationId xmlns:a16="http://schemas.microsoft.com/office/drawing/2014/main" id="{82D25AFF-0DD1-4323-9688-3961491151AC}"/>
                  </a:ext>
                </a:extLst>
              </p:cNvPr>
              <p:cNvSpPr/>
              <p:nvPr/>
            </p:nvSpPr>
            <p:spPr>
              <a:xfrm>
                <a:off x="6239446" y="3654551"/>
                <a:ext cx="153161" cy="76485"/>
              </a:xfrm>
              <a:custGeom>
                <a:avLst/>
                <a:gdLst>
                  <a:gd name="connsiteX0" fmla="*/ 153162 w 153161"/>
                  <a:gd name="connsiteY0" fmla="*/ 0 h 76485"/>
                  <a:gd name="connsiteX1" fmla="*/ 76581 w 153161"/>
                  <a:gd name="connsiteY1" fmla="*/ 76486 h 76485"/>
                  <a:gd name="connsiteX2" fmla="*/ 0 w 153161"/>
                  <a:gd name="connsiteY2" fmla="*/ 0 h 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161" h="76485">
                    <a:moveTo>
                      <a:pt x="153162" y="0"/>
                    </a:moveTo>
                    <a:lnTo>
                      <a:pt x="76581" y="76486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80C5F38-C64B-4796-B1E9-968BD61652B6}"/>
              </a:ext>
            </a:extLst>
          </p:cNvPr>
          <p:cNvSpPr txBox="1"/>
          <p:nvPr/>
        </p:nvSpPr>
        <p:spPr>
          <a:xfrm flipH="1">
            <a:off x="3637772" y="2596332"/>
            <a:ext cx="189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ПОДАТЬ ЗАЯВКУ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предварительной регистрации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8" name="Рисунок 334">
            <a:extLst>
              <a:ext uri="{FF2B5EF4-FFF2-40B4-BE49-F238E27FC236}">
                <a16:creationId xmlns:a16="http://schemas.microsoft.com/office/drawing/2014/main" id="{32F4128C-3D3B-4CE0-9DCE-5D8AF8BEE543}"/>
              </a:ext>
            </a:extLst>
          </p:cNvPr>
          <p:cNvGrpSpPr>
            <a:grpSpLocks noChangeAspect="1"/>
          </p:cNvGrpSpPr>
          <p:nvPr/>
        </p:nvGrpSpPr>
        <p:grpSpPr>
          <a:xfrm>
            <a:off x="6021640" y="1423692"/>
            <a:ext cx="1248689" cy="1041995"/>
            <a:chOff x="5657850" y="3048000"/>
            <a:chExt cx="877728" cy="760856"/>
          </a:xfrm>
          <a:noFill/>
        </p:grpSpPr>
        <p:sp>
          <p:nvSpPr>
            <p:cNvPr id="79" name="Полилиния: фигура 118">
              <a:extLst>
                <a:ext uri="{FF2B5EF4-FFF2-40B4-BE49-F238E27FC236}">
                  <a16:creationId xmlns:a16="http://schemas.microsoft.com/office/drawing/2014/main" id="{A6CCEB3E-1CCC-46E0-AF37-1547C9B04DA0}"/>
                </a:ext>
              </a:extLst>
            </p:cNvPr>
            <p:cNvSpPr/>
            <p:nvPr/>
          </p:nvSpPr>
          <p:spPr>
            <a:xfrm>
              <a:off x="5657850" y="3048000"/>
              <a:ext cx="877728" cy="614743"/>
            </a:xfrm>
            <a:custGeom>
              <a:avLst/>
              <a:gdLst>
                <a:gd name="connsiteX0" fmla="*/ 877729 w 877728"/>
                <a:gd name="connsiteY0" fmla="*/ 596360 h 614743"/>
                <a:gd name="connsiteX1" fmla="*/ 859346 w 877728"/>
                <a:gd name="connsiteY1" fmla="*/ 614744 h 614743"/>
                <a:gd name="connsiteX2" fmla="*/ 18383 w 877728"/>
                <a:gd name="connsiteY2" fmla="*/ 614744 h 614743"/>
                <a:gd name="connsiteX3" fmla="*/ 0 w 877728"/>
                <a:gd name="connsiteY3" fmla="*/ 596360 h 614743"/>
                <a:gd name="connsiteX4" fmla="*/ 0 w 877728"/>
                <a:gd name="connsiteY4" fmla="*/ 18383 h 614743"/>
                <a:gd name="connsiteX5" fmla="*/ 18383 w 877728"/>
                <a:gd name="connsiteY5" fmla="*/ 0 h 614743"/>
                <a:gd name="connsiteX6" fmla="*/ 859346 w 877728"/>
                <a:gd name="connsiteY6" fmla="*/ 0 h 614743"/>
                <a:gd name="connsiteX7" fmla="*/ 877729 w 877728"/>
                <a:gd name="connsiteY7" fmla="*/ 18383 h 614743"/>
                <a:gd name="connsiteX8" fmla="*/ 877729 w 877728"/>
                <a:gd name="connsiteY8" fmla="*/ 596360 h 61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7728" h="614743">
                  <a:moveTo>
                    <a:pt x="877729" y="596360"/>
                  </a:moveTo>
                  <a:cubicBezTo>
                    <a:pt x="877729" y="606457"/>
                    <a:pt x="869537" y="614744"/>
                    <a:pt x="859346" y="614744"/>
                  </a:cubicBezTo>
                  <a:lnTo>
                    <a:pt x="18383" y="614744"/>
                  </a:lnTo>
                  <a:cubicBezTo>
                    <a:pt x="8192" y="614648"/>
                    <a:pt x="0" y="606457"/>
                    <a:pt x="0" y="596360"/>
                  </a:cubicBezTo>
                  <a:lnTo>
                    <a:pt x="0" y="18383"/>
                  </a:lnTo>
                  <a:cubicBezTo>
                    <a:pt x="0" y="8192"/>
                    <a:pt x="8192" y="0"/>
                    <a:pt x="18383" y="0"/>
                  </a:cubicBezTo>
                  <a:lnTo>
                    <a:pt x="859346" y="0"/>
                  </a:lnTo>
                  <a:cubicBezTo>
                    <a:pt x="869442" y="0"/>
                    <a:pt x="877729" y="8192"/>
                    <a:pt x="877729" y="18383"/>
                  </a:cubicBezTo>
                  <a:lnTo>
                    <a:pt x="877729" y="59636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Полилиния: фигура 119">
              <a:extLst>
                <a:ext uri="{FF2B5EF4-FFF2-40B4-BE49-F238E27FC236}">
                  <a16:creationId xmlns:a16="http://schemas.microsoft.com/office/drawing/2014/main" id="{F52B6E85-DB44-45C9-97D0-B12505A3E8D1}"/>
                </a:ext>
              </a:extLst>
            </p:cNvPr>
            <p:cNvSpPr/>
            <p:nvPr/>
          </p:nvSpPr>
          <p:spPr>
            <a:xfrm>
              <a:off x="5690806" y="3079051"/>
              <a:ext cx="811815" cy="489870"/>
            </a:xfrm>
            <a:custGeom>
              <a:avLst/>
              <a:gdLst>
                <a:gd name="connsiteX0" fmla="*/ 0 w 811815"/>
                <a:gd name="connsiteY0" fmla="*/ 0 h 489870"/>
                <a:gd name="connsiteX1" fmla="*/ 811816 w 811815"/>
                <a:gd name="connsiteY1" fmla="*/ 0 h 489870"/>
                <a:gd name="connsiteX2" fmla="*/ 811816 w 811815"/>
                <a:gd name="connsiteY2" fmla="*/ 489871 h 489870"/>
                <a:gd name="connsiteX3" fmla="*/ 0 w 811815"/>
                <a:gd name="connsiteY3" fmla="*/ 489871 h 48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815" h="489870">
                  <a:moveTo>
                    <a:pt x="0" y="0"/>
                  </a:moveTo>
                  <a:lnTo>
                    <a:pt x="811816" y="0"/>
                  </a:lnTo>
                  <a:lnTo>
                    <a:pt x="811816" y="489871"/>
                  </a:lnTo>
                  <a:lnTo>
                    <a:pt x="0" y="489871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Полилиния: фигура 120">
              <a:extLst>
                <a:ext uri="{FF2B5EF4-FFF2-40B4-BE49-F238E27FC236}">
                  <a16:creationId xmlns:a16="http://schemas.microsoft.com/office/drawing/2014/main" id="{0F7BEE24-AAD9-4E3B-A160-F3F49B45C2F2}"/>
                </a:ext>
              </a:extLst>
            </p:cNvPr>
            <p:cNvSpPr/>
            <p:nvPr/>
          </p:nvSpPr>
          <p:spPr>
            <a:xfrm>
              <a:off x="5920740" y="3662457"/>
              <a:ext cx="351948" cy="146399"/>
            </a:xfrm>
            <a:custGeom>
              <a:avLst/>
              <a:gdLst>
                <a:gd name="connsiteX0" fmla="*/ 341757 w 351948"/>
                <a:gd name="connsiteY0" fmla="*/ 108680 h 146399"/>
                <a:gd name="connsiteX1" fmla="*/ 233077 w 351948"/>
                <a:gd name="connsiteY1" fmla="*/ 0 h 146399"/>
                <a:gd name="connsiteX2" fmla="*/ 118777 w 351948"/>
                <a:gd name="connsiteY2" fmla="*/ 0 h 146399"/>
                <a:gd name="connsiteX3" fmla="*/ 10096 w 351948"/>
                <a:gd name="connsiteY3" fmla="*/ 108680 h 146399"/>
                <a:gd name="connsiteX4" fmla="*/ 0 w 351948"/>
                <a:gd name="connsiteY4" fmla="*/ 108680 h 146399"/>
                <a:gd name="connsiteX5" fmla="*/ 0 w 351948"/>
                <a:gd name="connsiteY5" fmla="*/ 146399 h 146399"/>
                <a:gd name="connsiteX6" fmla="*/ 351949 w 351948"/>
                <a:gd name="connsiteY6" fmla="*/ 146399 h 146399"/>
                <a:gd name="connsiteX7" fmla="*/ 351949 w 351948"/>
                <a:gd name="connsiteY7" fmla="*/ 108680 h 146399"/>
                <a:gd name="connsiteX8" fmla="*/ 341757 w 351948"/>
                <a:gd name="connsiteY8" fmla="*/ 108680 h 14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48" h="146399">
                  <a:moveTo>
                    <a:pt x="341757" y="108680"/>
                  </a:moveTo>
                  <a:cubicBezTo>
                    <a:pt x="281750" y="108680"/>
                    <a:pt x="233077" y="60007"/>
                    <a:pt x="233077" y="0"/>
                  </a:cubicBezTo>
                  <a:lnTo>
                    <a:pt x="118777" y="0"/>
                  </a:lnTo>
                  <a:cubicBezTo>
                    <a:pt x="118777" y="60007"/>
                    <a:pt x="70104" y="108680"/>
                    <a:pt x="10096" y="108680"/>
                  </a:cubicBezTo>
                  <a:lnTo>
                    <a:pt x="0" y="108680"/>
                  </a:lnTo>
                  <a:lnTo>
                    <a:pt x="0" y="146399"/>
                  </a:lnTo>
                  <a:lnTo>
                    <a:pt x="351949" y="146399"/>
                  </a:lnTo>
                  <a:lnTo>
                    <a:pt x="351949" y="108680"/>
                  </a:lnTo>
                  <a:lnTo>
                    <a:pt x="341757" y="10868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705A50E-96F3-4507-B587-3DC66D5E5B3A}"/>
              </a:ext>
            </a:extLst>
          </p:cNvPr>
          <p:cNvSpPr txBox="1"/>
          <p:nvPr/>
        </p:nvSpPr>
        <p:spPr>
          <a:xfrm flipH="1">
            <a:off x="5621366" y="2604274"/>
            <a:ext cx="217818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ПРИНЯТЬ УЧАСТИЕ</a:t>
            </a:r>
            <a:b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онлайн-уроке, накануне проверить оборудование</a:t>
            </a:r>
          </a:p>
        </p:txBody>
      </p:sp>
      <p:grpSp>
        <p:nvGrpSpPr>
          <p:cNvPr id="83" name="Рисунок 647">
            <a:extLst>
              <a:ext uri="{FF2B5EF4-FFF2-40B4-BE49-F238E27FC236}">
                <a16:creationId xmlns:a16="http://schemas.microsoft.com/office/drawing/2014/main" id="{41C3A1CB-E67A-429E-9E69-E2087CB5F792}"/>
              </a:ext>
            </a:extLst>
          </p:cNvPr>
          <p:cNvGrpSpPr>
            <a:grpSpLocks noChangeAspect="1"/>
          </p:cNvGrpSpPr>
          <p:nvPr/>
        </p:nvGrpSpPr>
        <p:grpSpPr>
          <a:xfrm>
            <a:off x="8198674" y="1376460"/>
            <a:ext cx="1282209" cy="1076661"/>
            <a:chOff x="5681662" y="2990850"/>
            <a:chExt cx="829707" cy="878776"/>
          </a:xfrm>
          <a:noFill/>
        </p:grpSpPr>
        <p:sp>
          <p:nvSpPr>
            <p:cNvPr id="84" name="Полилиния: фигура 122">
              <a:extLst>
                <a:ext uri="{FF2B5EF4-FFF2-40B4-BE49-F238E27FC236}">
                  <a16:creationId xmlns:a16="http://schemas.microsoft.com/office/drawing/2014/main" id="{CB8FAB81-A1AC-4911-9E1E-A601BEFD0D69}"/>
                </a:ext>
              </a:extLst>
            </p:cNvPr>
            <p:cNvSpPr/>
            <p:nvPr/>
          </p:nvSpPr>
          <p:spPr>
            <a:xfrm>
              <a:off x="5681662" y="2990850"/>
              <a:ext cx="670464" cy="878776"/>
            </a:xfrm>
            <a:custGeom>
              <a:avLst/>
              <a:gdLst>
                <a:gd name="connsiteX0" fmla="*/ 669608 w 670464"/>
                <a:gd name="connsiteY0" fmla="*/ 536924 h 878776"/>
                <a:gd name="connsiteX1" fmla="*/ 669036 w 670464"/>
                <a:gd name="connsiteY1" fmla="*/ 878777 h 878776"/>
                <a:gd name="connsiteX2" fmla="*/ 0 w 670464"/>
                <a:gd name="connsiteY2" fmla="*/ 877729 h 878776"/>
                <a:gd name="connsiteX3" fmla="*/ 1429 w 670464"/>
                <a:gd name="connsiteY3" fmla="*/ 0 h 878776"/>
                <a:gd name="connsiteX4" fmla="*/ 670465 w 670464"/>
                <a:gd name="connsiteY4" fmla="*/ 1048 h 878776"/>
                <a:gd name="connsiteX5" fmla="*/ 670084 w 670464"/>
                <a:gd name="connsiteY5" fmla="*/ 283750 h 8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464" h="878776">
                  <a:moveTo>
                    <a:pt x="669608" y="536924"/>
                  </a:moveTo>
                  <a:lnTo>
                    <a:pt x="669036" y="878777"/>
                  </a:lnTo>
                  <a:lnTo>
                    <a:pt x="0" y="877729"/>
                  </a:lnTo>
                  <a:lnTo>
                    <a:pt x="1429" y="0"/>
                  </a:lnTo>
                  <a:lnTo>
                    <a:pt x="670465" y="1048"/>
                  </a:lnTo>
                  <a:lnTo>
                    <a:pt x="670084" y="28375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Полилиния: фигура 123">
              <a:extLst>
                <a:ext uri="{FF2B5EF4-FFF2-40B4-BE49-F238E27FC236}">
                  <a16:creationId xmlns:a16="http://schemas.microsoft.com/office/drawing/2014/main" id="{AAA7C054-45BA-4F4F-8C73-5F3AE51C5045}"/>
                </a:ext>
              </a:extLst>
            </p:cNvPr>
            <p:cNvSpPr/>
            <p:nvPr/>
          </p:nvSpPr>
          <p:spPr>
            <a:xfrm>
              <a:off x="5803201" y="3173158"/>
              <a:ext cx="431292" cy="761"/>
            </a:xfrm>
            <a:custGeom>
              <a:avLst/>
              <a:gdLst>
                <a:gd name="connsiteX0" fmla="*/ 0 w 431292"/>
                <a:gd name="connsiteY0" fmla="*/ 0 h 761"/>
                <a:gd name="connsiteX1" fmla="*/ 431292 w 43129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292" h="761">
                  <a:moveTo>
                    <a:pt x="0" y="0"/>
                  </a:moveTo>
                  <a:lnTo>
                    <a:pt x="431292" y="762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Полилиния: фигура 124">
              <a:extLst>
                <a:ext uri="{FF2B5EF4-FFF2-40B4-BE49-F238E27FC236}">
                  <a16:creationId xmlns:a16="http://schemas.microsoft.com/office/drawing/2014/main" id="{5465D79F-03E7-4A76-BD39-39E5B35379B1}"/>
                </a:ext>
              </a:extLst>
            </p:cNvPr>
            <p:cNvSpPr/>
            <p:nvPr/>
          </p:nvSpPr>
          <p:spPr>
            <a:xfrm>
              <a:off x="5803010" y="3286696"/>
              <a:ext cx="399383" cy="666"/>
            </a:xfrm>
            <a:custGeom>
              <a:avLst/>
              <a:gdLst>
                <a:gd name="connsiteX0" fmla="*/ 0 w 399383"/>
                <a:gd name="connsiteY0" fmla="*/ 0 h 666"/>
                <a:gd name="connsiteX1" fmla="*/ 399383 w 399383"/>
                <a:gd name="connsiteY1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383" h="666">
                  <a:moveTo>
                    <a:pt x="0" y="0"/>
                  </a:moveTo>
                  <a:lnTo>
                    <a:pt x="399383" y="667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Полилиния: фигура 125">
              <a:extLst>
                <a:ext uri="{FF2B5EF4-FFF2-40B4-BE49-F238E27FC236}">
                  <a16:creationId xmlns:a16="http://schemas.microsoft.com/office/drawing/2014/main" id="{CF9B83AE-284F-4B1E-87C8-54080DE38B8E}"/>
                </a:ext>
              </a:extLst>
            </p:cNvPr>
            <p:cNvSpPr/>
            <p:nvPr/>
          </p:nvSpPr>
          <p:spPr>
            <a:xfrm>
              <a:off x="5802820" y="3400139"/>
              <a:ext cx="291465" cy="476"/>
            </a:xfrm>
            <a:custGeom>
              <a:avLst/>
              <a:gdLst>
                <a:gd name="connsiteX0" fmla="*/ 0 w 291465"/>
                <a:gd name="connsiteY0" fmla="*/ 0 h 476"/>
                <a:gd name="connsiteX1" fmla="*/ 291465 w 29146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465" h="476">
                  <a:moveTo>
                    <a:pt x="0" y="0"/>
                  </a:moveTo>
                  <a:lnTo>
                    <a:pt x="291465" y="476"/>
                  </a:lnTo>
                </a:path>
              </a:pathLst>
            </a:custGeom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8" name="Рисунок 647">
              <a:extLst>
                <a:ext uri="{FF2B5EF4-FFF2-40B4-BE49-F238E27FC236}">
                  <a16:creationId xmlns:a16="http://schemas.microsoft.com/office/drawing/2014/main" id="{3A523438-B478-473B-B0AE-14C626C8E2C4}"/>
                </a:ext>
              </a:extLst>
            </p:cNvPr>
            <p:cNvGrpSpPr/>
            <p:nvPr/>
          </p:nvGrpSpPr>
          <p:grpSpPr>
            <a:xfrm>
              <a:off x="5921025" y="3238069"/>
              <a:ext cx="590344" cy="588599"/>
              <a:chOff x="5921025" y="3238069"/>
              <a:chExt cx="590344" cy="588599"/>
            </a:xfrm>
            <a:noFill/>
          </p:grpSpPr>
          <p:sp>
            <p:nvSpPr>
              <p:cNvPr id="90" name="Полилиния: фигура 128">
                <a:extLst>
                  <a:ext uri="{FF2B5EF4-FFF2-40B4-BE49-F238E27FC236}">
                    <a16:creationId xmlns:a16="http://schemas.microsoft.com/office/drawing/2014/main" id="{B2B46A65-0CF8-4BFD-ACD5-705420365ECC}"/>
                  </a:ext>
                </a:extLst>
              </p:cNvPr>
              <p:cNvSpPr/>
              <p:nvPr/>
            </p:nvSpPr>
            <p:spPr>
              <a:xfrm>
                <a:off x="6073640" y="3238069"/>
                <a:ext cx="437729" cy="436743"/>
              </a:xfrm>
              <a:custGeom>
                <a:avLst/>
                <a:gdLst>
                  <a:gd name="connsiteX0" fmla="*/ 15597 w 437729"/>
                  <a:gd name="connsiteY0" fmla="*/ 318566 h 436743"/>
                  <a:gd name="connsiteX1" fmla="*/ 14073 w 437729"/>
                  <a:gd name="connsiteY1" fmla="*/ 387336 h 436743"/>
                  <a:gd name="connsiteX2" fmla="*/ 49220 w 437729"/>
                  <a:gd name="connsiteY2" fmla="*/ 422579 h 436743"/>
                  <a:gd name="connsiteX3" fmla="*/ 118086 w 437729"/>
                  <a:gd name="connsiteY3" fmla="*/ 421245 h 436743"/>
                  <a:gd name="connsiteX4" fmla="*/ 424219 w 437729"/>
                  <a:gd name="connsiteY4" fmla="*/ 89585 h 436743"/>
                  <a:gd name="connsiteX5" fmla="*/ 422790 w 437729"/>
                  <a:gd name="connsiteY5" fmla="*/ 17766 h 436743"/>
                  <a:gd name="connsiteX6" fmla="*/ 420123 w 437729"/>
                  <a:gd name="connsiteY6" fmla="*/ 15004 h 436743"/>
                  <a:gd name="connsiteX7" fmla="*/ 348305 w 437729"/>
                  <a:gd name="connsiteY7" fmla="*/ 13385 h 436743"/>
                  <a:gd name="connsiteX8" fmla="*/ 15597 w 437729"/>
                  <a:gd name="connsiteY8" fmla="*/ 318566 h 43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729" h="436743">
                    <a:moveTo>
                      <a:pt x="15597" y="318566"/>
                    </a:moveTo>
                    <a:cubicBezTo>
                      <a:pt x="-4596" y="337044"/>
                      <a:pt x="-5263" y="368096"/>
                      <a:pt x="14073" y="387336"/>
                    </a:cubicBezTo>
                    <a:lnTo>
                      <a:pt x="49220" y="422579"/>
                    </a:lnTo>
                    <a:cubicBezTo>
                      <a:pt x="68556" y="441915"/>
                      <a:pt x="99512" y="441438"/>
                      <a:pt x="118086" y="421245"/>
                    </a:cubicBezTo>
                    <a:lnTo>
                      <a:pt x="424219" y="89585"/>
                    </a:lnTo>
                    <a:cubicBezTo>
                      <a:pt x="442698" y="69487"/>
                      <a:pt x="442221" y="37197"/>
                      <a:pt x="422790" y="17766"/>
                    </a:cubicBezTo>
                    <a:lnTo>
                      <a:pt x="420123" y="15004"/>
                    </a:lnTo>
                    <a:cubicBezTo>
                      <a:pt x="400788" y="-4332"/>
                      <a:pt x="368498" y="-5094"/>
                      <a:pt x="348305" y="13385"/>
                    </a:cubicBezTo>
                    <a:lnTo>
                      <a:pt x="15597" y="318566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Полилиния: фигура 129">
                <a:extLst>
                  <a:ext uri="{FF2B5EF4-FFF2-40B4-BE49-F238E27FC236}">
                    <a16:creationId xmlns:a16="http://schemas.microsoft.com/office/drawing/2014/main" id="{69DDC7AB-6609-40E1-9614-352F068EB411}"/>
                  </a:ext>
                </a:extLst>
              </p:cNvPr>
              <p:cNvSpPr/>
              <p:nvPr/>
            </p:nvSpPr>
            <p:spPr>
              <a:xfrm>
                <a:off x="6024692" y="3600640"/>
                <a:ext cx="122932" cy="123027"/>
              </a:xfrm>
              <a:custGeom>
                <a:avLst/>
                <a:gdLst>
                  <a:gd name="connsiteX0" fmla="*/ 49780 w 122932"/>
                  <a:gd name="connsiteY0" fmla="*/ 0 h 123027"/>
                  <a:gd name="connsiteX1" fmla="*/ 7299 w 122932"/>
                  <a:gd name="connsiteY1" fmla="*/ 42386 h 123027"/>
                  <a:gd name="connsiteX2" fmla="*/ 7203 w 122932"/>
                  <a:gd name="connsiteY2" fmla="*/ 77534 h 123027"/>
                  <a:gd name="connsiteX3" fmla="*/ 45303 w 122932"/>
                  <a:gd name="connsiteY3" fmla="*/ 115729 h 123027"/>
                  <a:gd name="connsiteX4" fmla="*/ 80451 w 122932"/>
                  <a:gd name="connsiteY4" fmla="*/ 115824 h 123027"/>
                  <a:gd name="connsiteX5" fmla="*/ 122932 w 122932"/>
                  <a:gd name="connsiteY5" fmla="*/ 73438 h 12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32" h="123027">
                    <a:moveTo>
                      <a:pt x="49780" y="0"/>
                    </a:moveTo>
                    <a:lnTo>
                      <a:pt x="7299" y="42386"/>
                    </a:lnTo>
                    <a:cubicBezTo>
                      <a:pt x="-2417" y="52102"/>
                      <a:pt x="-2417" y="67913"/>
                      <a:pt x="7203" y="77534"/>
                    </a:cubicBezTo>
                    <a:lnTo>
                      <a:pt x="45303" y="115729"/>
                    </a:lnTo>
                    <a:cubicBezTo>
                      <a:pt x="55019" y="125444"/>
                      <a:pt x="70735" y="125444"/>
                      <a:pt x="80451" y="115824"/>
                    </a:cubicBezTo>
                    <a:lnTo>
                      <a:pt x="122932" y="73438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Полилиния: фигура 130">
                <a:extLst>
                  <a:ext uri="{FF2B5EF4-FFF2-40B4-BE49-F238E27FC236}">
                    <a16:creationId xmlns:a16="http://schemas.microsoft.com/office/drawing/2014/main" id="{7D622351-73F9-467E-A5DD-C5AFB399DA8A}"/>
                  </a:ext>
                </a:extLst>
              </p:cNvPr>
              <p:cNvSpPr/>
              <p:nvPr/>
            </p:nvSpPr>
            <p:spPr>
              <a:xfrm>
                <a:off x="5921025" y="3675983"/>
                <a:ext cx="151161" cy="150685"/>
              </a:xfrm>
              <a:custGeom>
                <a:avLst/>
                <a:gdLst>
                  <a:gd name="connsiteX0" fmla="*/ 109061 w 151161"/>
                  <a:gd name="connsiteY0" fmla="*/ 0 h 150685"/>
                  <a:gd name="connsiteX1" fmla="*/ 48292 w 151161"/>
                  <a:gd name="connsiteY1" fmla="*/ 37529 h 150685"/>
                  <a:gd name="connsiteX2" fmla="*/ 12287 w 151161"/>
                  <a:gd name="connsiteY2" fmla="*/ 129350 h 150685"/>
                  <a:gd name="connsiteX3" fmla="*/ 0 w 151161"/>
                  <a:gd name="connsiteY3" fmla="*/ 150686 h 150685"/>
                  <a:gd name="connsiteX4" fmla="*/ 21431 w 151161"/>
                  <a:gd name="connsiteY4" fmla="*/ 138494 h 150685"/>
                  <a:gd name="connsiteX5" fmla="*/ 113443 w 151161"/>
                  <a:gd name="connsiteY5" fmla="*/ 102870 h 150685"/>
                  <a:gd name="connsiteX6" fmla="*/ 151162 w 151161"/>
                  <a:gd name="connsiteY6" fmla="*/ 42196 h 15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61" h="150685">
                    <a:moveTo>
                      <a:pt x="109061" y="0"/>
                    </a:moveTo>
                    <a:cubicBezTo>
                      <a:pt x="103537" y="3143"/>
                      <a:pt x="66199" y="24575"/>
                      <a:pt x="48292" y="37529"/>
                    </a:cubicBezTo>
                    <a:cubicBezTo>
                      <a:pt x="39815" y="70104"/>
                      <a:pt x="27623" y="100965"/>
                      <a:pt x="12287" y="129350"/>
                    </a:cubicBezTo>
                    <a:cubicBezTo>
                      <a:pt x="8477" y="136588"/>
                      <a:pt x="4382" y="143732"/>
                      <a:pt x="0" y="150686"/>
                    </a:cubicBezTo>
                    <a:cubicBezTo>
                      <a:pt x="6953" y="146304"/>
                      <a:pt x="14097" y="142304"/>
                      <a:pt x="21431" y="138494"/>
                    </a:cubicBezTo>
                    <a:cubicBezTo>
                      <a:pt x="49911" y="123254"/>
                      <a:pt x="80867" y="111252"/>
                      <a:pt x="113443" y="102870"/>
                    </a:cubicBezTo>
                    <a:cubicBezTo>
                      <a:pt x="126397" y="85058"/>
                      <a:pt x="147923" y="47720"/>
                      <a:pt x="151162" y="42196"/>
                    </a:cubicBez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Полилиния: фигура 131">
                <a:extLst>
                  <a:ext uri="{FF2B5EF4-FFF2-40B4-BE49-F238E27FC236}">
                    <a16:creationId xmlns:a16="http://schemas.microsoft.com/office/drawing/2014/main" id="{CA642EBE-8D91-4D6D-A43A-67A61AFFC0E3}"/>
                  </a:ext>
                </a:extLst>
              </p:cNvPr>
              <p:cNvSpPr/>
              <p:nvPr/>
            </p:nvSpPr>
            <p:spPr>
              <a:xfrm>
                <a:off x="5923216" y="3763041"/>
                <a:ext cx="61626" cy="61531"/>
              </a:xfrm>
              <a:custGeom>
                <a:avLst/>
                <a:gdLst>
                  <a:gd name="connsiteX0" fmla="*/ 61627 w 61626"/>
                  <a:gd name="connsiteY0" fmla="*/ 0 h 61531"/>
                  <a:gd name="connsiteX1" fmla="*/ 0 w 61626"/>
                  <a:gd name="connsiteY1" fmla="*/ 61531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626" h="61531">
                    <a:moveTo>
                      <a:pt x="61627" y="0"/>
                    </a:moveTo>
                    <a:lnTo>
                      <a:pt x="0" y="61531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9" name="Полилиния: фигура 127">
              <a:extLst>
                <a:ext uri="{FF2B5EF4-FFF2-40B4-BE49-F238E27FC236}">
                  <a16:creationId xmlns:a16="http://schemas.microsoft.com/office/drawing/2014/main" id="{CF2D3262-1683-4F7A-BE7A-8D310EE4F7A1}"/>
                </a:ext>
              </a:extLst>
            </p:cNvPr>
            <p:cNvSpPr/>
            <p:nvPr/>
          </p:nvSpPr>
          <p:spPr>
            <a:xfrm>
              <a:off x="5785198" y="3832002"/>
              <a:ext cx="121253" cy="190"/>
            </a:xfrm>
            <a:custGeom>
              <a:avLst/>
              <a:gdLst>
                <a:gd name="connsiteX0" fmla="*/ 0 w 121253"/>
                <a:gd name="connsiteY0" fmla="*/ 0 h 190"/>
                <a:gd name="connsiteX1" fmla="*/ 121253 w 121253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253" h="190">
                  <a:moveTo>
                    <a:pt x="0" y="0"/>
                  </a:moveTo>
                  <a:lnTo>
                    <a:pt x="121253" y="191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CE16C0F-1A32-4011-93E8-93B52A56C6E2}"/>
              </a:ext>
            </a:extLst>
          </p:cNvPr>
          <p:cNvSpPr txBox="1"/>
          <p:nvPr/>
        </p:nvSpPr>
        <p:spPr>
          <a:xfrm flipH="1">
            <a:off x="7912175" y="2595094"/>
            <a:ext cx="2027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ОТПРАВИТЬ ОТЗЫВ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организаторам</a:t>
            </a:r>
            <a:endParaRPr kumimoji="0" lang="en-US" sz="135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5" name="Рисунок 685">
            <a:extLst>
              <a:ext uri="{FF2B5EF4-FFF2-40B4-BE49-F238E27FC236}">
                <a16:creationId xmlns:a16="http://schemas.microsoft.com/office/drawing/2014/main" id="{6E652D2E-36B8-43E7-B69D-CAD11936DC89}"/>
              </a:ext>
            </a:extLst>
          </p:cNvPr>
          <p:cNvGrpSpPr>
            <a:grpSpLocks noChangeAspect="1"/>
          </p:cNvGrpSpPr>
          <p:nvPr/>
        </p:nvGrpSpPr>
        <p:grpSpPr>
          <a:xfrm>
            <a:off x="10318669" y="1399375"/>
            <a:ext cx="1244239" cy="1032451"/>
            <a:chOff x="5648325" y="3100387"/>
            <a:chExt cx="895350" cy="657225"/>
          </a:xfrm>
        </p:grpSpPr>
        <p:sp>
          <p:nvSpPr>
            <p:cNvPr id="96" name="Полилиния: фигура 72">
              <a:extLst>
                <a:ext uri="{FF2B5EF4-FFF2-40B4-BE49-F238E27FC236}">
                  <a16:creationId xmlns:a16="http://schemas.microsoft.com/office/drawing/2014/main" id="{8DB980B0-5188-4923-B50F-7C2A129A0A52}"/>
                </a:ext>
              </a:extLst>
            </p:cNvPr>
            <p:cNvSpPr/>
            <p:nvPr/>
          </p:nvSpPr>
          <p:spPr>
            <a:xfrm>
              <a:off x="5657850" y="3109912"/>
              <a:ext cx="877728" cy="633888"/>
            </a:xfrm>
            <a:custGeom>
              <a:avLst/>
              <a:gdLst>
                <a:gd name="connsiteX0" fmla="*/ 0 w 877728"/>
                <a:gd name="connsiteY0" fmla="*/ 0 h 633888"/>
                <a:gd name="connsiteX1" fmla="*/ 877729 w 877728"/>
                <a:gd name="connsiteY1" fmla="*/ 0 h 633888"/>
                <a:gd name="connsiteX2" fmla="*/ 877729 w 877728"/>
                <a:gd name="connsiteY2" fmla="*/ 633889 h 633888"/>
                <a:gd name="connsiteX3" fmla="*/ 0 w 877728"/>
                <a:gd name="connsiteY3" fmla="*/ 633889 h 6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728" h="633888">
                  <a:moveTo>
                    <a:pt x="0" y="0"/>
                  </a:moveTo>
                  <a:lnTo>
                    <a:pt x="877729" y="0"/>
                  </a:lnTo>
                  <a:lnTo>
                    <a:pt x="877729" y="633889"/>
                  </a:lnTo>
                  <a:lnTo>
                    <a:pt x="0" y="633889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Полилиния: фигура 73">
              <a:extLst>
                <a:ext uri="{FF2B5EF4-FFF2-40B4-BE49-F238E27FC236}">
                  <a16:creationId xmlns:a16="http://schemas.microsoft.com/office/drawing/2014/main" id="{058FB5CB-B826-4187-A36B-80D2FB13205E}"/>
                </a:ext>
              </a:extLst>
            </p:cNvPr>
            <p:cNvSpPr/>
            <p:nvPr/>
          </p:nvSpPr>
          <p:spPr>
            <a:xfrm>
              <a:off x="5730906" y="3183159"/>
              <a:ext cx="731615" cy="487679"/>
            </a:xfrm>
            <a:custGeom>
              <a:avLst/>
              <a:gdLst>
                <a:gd name="connsiteX0" fmla="*/ 462058 w 731615"/>
                <a:gd name="connsiteY0" fmla="*/ 487680 h 487679"/>
                <a:gd name="connsiteX1" fmla="*/ 0 w 731615"/>
                <a:gd name="connsiteY1" fmla="*/ 487680 h 487679"/>
                <a:gd name="connsiteX2" fmla="*/ 0 w 731615"/>
                <a:gd name="connsiteY2" fmla="*/ 0 h 487679"/>
                <a:gd name="connsiteX3" fmla="*/ 731615 w 731615"/>
                <a:gd name="connsiteY3" fmla="*/ 0 h 487679"/>
                <a:gd name="connsiteX4" fmla="*/ 731615 w 731615"/>
                <a:gd name="connsiteY4" fmla="*/ 487680 h 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615" h="487679">
                  <a:moveTo>
                    <a:pt x="462058" y="487680"/>
                  </a:moveTo>
                  <a:lnTo>
                    <a:pt x="0" y="487680"/>
                  </a:lnTo>
                  <a:lnTo>
                    <a:pt x="0" y="0"/>
                  </a:lnTo>
                  <a:lnTo>
                    <a:pt x="731615" y="0"/>
                  </a:lnTo>
                  <a:lnTo>
                    <a:pt x="731615" y="487680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Полилиния: фигура 74">
              <a:extLst>
                <a:ext uri="{FF2B5EF4-FFF2-40B4-BE49-F238E27FC236}">
                  <a16:creationId xmlns:a16="http://schemas.microsoft.com/office/drawing/2014/main" id="{CFADAC12-C76A-4F34-8F39-D59B690F9191}"/>
                </a:ext>
              </a:extLst>
            </p:cNvPr>
            <p:cNvSpPr/>
            <p:nvPr/>
          </p:nvSpPr>
          <p:spPr>
            <a:xfrm>
              <a:off x="5947029" y="3279933"/>
              <a:ext cx="245840" cy="40576"/>
            </a:xfrm>
            <a:custGeom>
              <a:avLst/>
              <a:gdLst>
                <a:gd name="connsiteX0" fmla="*/ 0 w 245840"/>
                <a:gd name="connsiteY0" fmla="*/ 0 h 40576"/>
                <a:gd name="connsiteX1" fmla="*/ 245840 w 245840"/>
                <a:gd name="connsiteY1" fmla="*/ 0 h 40576"/>
                <a:gd name="connsiteX2" fmla="*/ 245840 w 245840"/>
                <a:gd name="connsiteY2" fmla="*/ 40577 h 40576"/>
                <a:gd name="connsiteX3" fmla="*/ 0 w 245840"/>
                <a:gd name="connsiteY3" fmla="*/ 40577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40" h="40576">
                  <a:moveTo>
                    <a:pt x="0" y="0"/>
                  </a:moveTo>
                  <a:lnTo>
                    <a:pt x="245840" y="0"/>
                  </a:lnTo>
                  <a:lnTo>
                    <a:pt x="245840" y="40577"/>
                  </a:lnTo>
                  <a:lnTo>
                    <a:pt x="0" y="40577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Полилиния: фигура 75">
              <a:extLst>
                <a:ext uri="{FF2B5EF4-FFF2-40B4-BE49-F238E27FC236}">
                  <a16:creationId xmlns:a16="http://schemas.microsoft.com/office/drawing/2014/main" id="{26A6ED5E-D7E8-471D-8042-67FECD91AFE3}"/>
                </a:ext>
              </a:extLst>
            </p:cNvPr>
            <p:cNvSpPr/>
            <p:nvPr/>
          </p:nvSpPr>
          <p:spPr>
            <a:xfrm>
              <a:off x="6016275" y="3521106"/>
              <a:ext cx="113252" cy="38100"/>
            </a:xfrm>
            <a:custGeom>
              <a:avLst/>
              <a:gdLst>
                <a:gd name="connsiteX0" fmla="*/ 0 w 113252"/>
                <a:gd name="connsiteY0" fmla="*/ 0 h 38100"/>
                <a:gd name="connsiteX1" fmla="*/ 113252 w 113252"/>
                <a:gd name="connsiteY1" fmla="*/ 0 h 38100"/>
                <a:gd name="connsiteX2" fmla="*/ 113252 w 113252"/>
                <a:gd name="connsiteY2" fmla="*/ 38100 h 38100"/>
                <a:gd name="connsiteX3" fmla="*/ 0 w 1132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" h="38100">
                  <a:moveTo>
                    <a:pt x="0" y="0"/>
                  </a:moveTo>
                  <a:lnTo>
                    <a:pt x="113252" y="0"/>
                  </a:lnTo>
                  <a:lnTo>
                    <a:pt x="113252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Полилиния: фигура 76">
              <a:extLst>
                <a:ext uri="{FF2B5EF4-FFF2-40B4-BE49-F238E27FC236}">
                  <a16:creationId xmlns:a16="http://schemas.microsoft.com/office/drawing/2014/main" id="{1C18CBBA-12D8-49D2-B78D-0DE237C68832}"/>
                </a:ext>
              </a:extLst>
            </p:cNvPr>
            <p:cNvSpPr/>
            <p:nvPr/>
          </p:nvSpPr>
          <p:spPr>
            <a:xfrm>
              <a:off x="5874924" y="3371278"/>
              <a:ext cx="390048" cy="41148"/>
            </a:xfrm>
            <a:custGeom>
              <a:avLst/>
              <a:gdLst>
                <a:gd name="connsiteX0" fmla="*/ 0 w 390048"/>
                <a:gd name="connsiteY0" fmla="*/ 0 h 41148"/>
                <a:gd name="connsiteX1" fmla="*/ 390049 w 390048"/>
                <a:gd name="connsiteY1" fmla="*/ 0 h 41148"/>
                <a:gd name="connsiteX2" fmla="*/ 390049 w 390048"/>
                <a:gd name="connsiteY2" fmla="*/ 41148 h 41148"/>
                <a:gd name="connsiteX3" fmla="*/ 0 w 390048"/>
                <a:gd name="connsiteY3" fmla="*/ 41148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8" h="41148">
                  <a:moveTo>
                    <a:pt x="0" y="0"/>
                  </a:moveTo>
                  <a:lnTo>
                    <a:pt x="390049" y="0"/>
                  </a:lnTo>
                  <a:lnTo>
                    <a:pt x="390049" y="41148"/>
                  </a:lnTo>
                  <a:lnTo>
                    <a:pt x="0" y="41148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Полилиния: фигура 77">
              <a:extLst>
                <a:ext uri="{FF2B5EF4-FFF2-40B4-BE49-F238E27FC236}">
                  <a16:creationId xmlns:a16="http://schemas.microsoft.com/office/drawing/2014/main" id="{70C65F97-6670-4FC4-BB0A-C5E8E54DA022}"/>
                </a:ext>
              </a:extLst>
            </p:cNvPr>
            <p:cNvSpPr/>
            <p:nvPr/>
          </p:nvSpPr>
          <p:spPr>
            <a:xfrm>
              <a:off x="5956077" y="3451002"/>
              <a:ext cx="227838" cy="32099"/>
            </a:xfrm>
            <a:custGeom>
              <a:avLst/>
              <a:gdLst>
                <a:gd name="connsiteX0" fmla="*/ 0 w 227838"/>
                <a:gd name="connsiteY0" fmla="*/ 0 h 32099"/>
                <a:gd name="connsiteX1" fmla="*/ 227838 w 227838"/>
                <a:gd name="connsiteY1" fmla="*/ 0 h 32099"/>
                <a:gd name="connsiteX2" fmla="*/ 227838 w 227838"/>
                <a:gd name="connsiteY2" fmla="*/ 32099 h 32099"/>
                <a:gd name="connsiteX3" fmla="*/ 0 w 227838"/>
                <a:gd name="connsiteY3" fmla="*/ 32099 h 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38" h="32099">
                  <a:moveTo>
                    <a:pt x="0" y="0"/>
                  </a:moveTo>
                  <a:lnTo>
                    <a:pt x="227838" y="0"/>
                  </a:lnTo>
                  <a:lnTo>
                    <a:pt x="227838" y="32099"/>
                  </a:lnTo>
                  <a:lnTo>
                    <a:pt x="0" y="32099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" name="Рисунок 685">
              <a:extLst>
                <a:ext uri="{FF2B5EF4-FFF2-40B4-BE49-F238E27FC236}">
                  <a16:creationId xmlns:a16="http://schemas.microsoft.com/office/drawing/2014/main" id="{84238FCD-E232-4A74-AE0F-09BCF634EE3F}"/>
                </a:ext>
              </a:extLst>
            </p:cNvPr>
            <p:cNvGrpSpPr/>
            <p:nvPr/>
          </p:nvGrpSpPr>
          <p:grpSpPr>
            <a:xfrm>
              <a:off x="6213824" y="3453288"/>
              <a:ext cx="232124" cy="272129"/>
              <a:chOff x="6213824" y="3453288"/>
              <a:chExt cx="232124" cy="272129"/>
            </a:xfrm>
            <a:noFill/>
          </p:grpSpPr>
          <p:grpSp>
            <p:nvGrpSpPr>
              <p:cNvPr id="103" name="Рисунок 685">
                <a:extLst>
                  <a:ext uri="{FF2B5EF4-FFF2-40B4-BE49-F238E27FC236}">
                    <a16:creationId xmlns:a16="http://schemas.microsoft.com/office/drawing/2014/main" id="{8AB684D0-1F9A-458E-958B-D326811EAED9}"/>
                  </a:ext>
                </a:extLst>
              </p:cNvPr>
              <p:cNvGrpSpPr/>
              <p:nvPr/>
            </p:nvGrpSpPr>
            <p:grpSpPr>
              <a:xfrm>
                <a:off x="6213824" y="3617308"/>
                <a:ext cx="232124" cy="108108"/>
                <a:chOff x="6213824" y="3617308"/>
                <a:chExt cx="232124" cy="108108"/>
              </a:xfrm>
              <a:noFill/>
            </p:grpSpPr>
            <p:sp>
              <p:nvSpPr>
                <p:cNvPr id="105" name="Полилиния: фигура 81">
                  <a:extLst>
                    <a:ext uri="{FF2B5EF4-FFF2-40B4-BE49-F238E27FC236}">
                      <a16:creationId xmlns:a16="http://schemas.microsoft.com/office/drawing/2014/main" id="{C0E13FCD-D2A3-4C5F-9553-608E0298178E}"/>
                    </a:ext>
                  </a:extLst>
                </p:cNvPr>
                <p:cNvSpPr/>
                <p:nvPr/>
              </p:nvSpPr>
              <p:spPr>
                <a:xfrm>
                  <a:off x="6213824" y="3617308"/>
                  <a:ext cx="101822" cy="108108"/>
                </a:xfrm>
                <a:custGeom>
                  <a:avLst/>
                  <a:gdLst>
                    <a:gd name="connsiteX0" fmla="*/ 101822 w 101822"/>
                    <a:gd name="connsiteY0" fmla="*/ 23908 h 108108"/>
                    <a:gd name="connsiteX1" fmla="*/ 82201 w 101822"/>
                    <a:gd name="connsiteY1" fmla="*/ 57912 h 108108"/>
                    <a:gd name="connsiteX2" fmla="*/ 53054 w 101822"/>
                    <a:gd name="connsiteY2" fmla="*/ 108109 h 108108"/>
                    <a:gd name="connsiteX3" fmla="*/ 38957 w 101822"/>
                    <a:gd name="connsiteY3" fmla="*/ 71247 h 108108"/>
                    <a:gd name="connsiteX4" fmla="*/ 0 w 101822"/>
                    <a:gd name="connsiteY4" fmla="*/ 77533 h 108108"/>
                    <a:gd name="connsiteX5" fmla="*/ 29147 w 101822"/>
                    <a:gd name="connsiteY5" fmla="*/ 27337 h 108108"/>
                    <a:gd name="connsiteX6" fmla="*/ 44958 w 101822"/>
                    <a:gd name="connsiteY6" fmla="*/ 0 h 10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8108">
                      <a:moveTo>
                        <a:pt x="101822" y="23908"/>
                      </a:moveTo>
                      <a:lnTo>
                        <a:pt x="82201" y="57912"/>
                      </a:lnTo>
                      <a:lnTo>
                        <a:pt x="53054" y="108109"/>
                      </a:lnTo>
                      <a:lnTo>
                        <a:pt x="38957" y="71247"/>
                      </a:lnTo>
                      <a:lnTo>
                        <a:pt x="0" y="77533"/>
                      </a:lnTo>
                      <a:lnTo>
                        <a:pt x="29147" y="27337"/>
                      </a:lnTo>
                      <a:lnTo>
                        <a:pt x="44958" y="0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Полилиния: фигура 82">
                  <a:extLst>
                    <a:ext uri="{FF2B5EF4-FFF2-40B4-BE49-F238E27FC236}">
                      <a16:creationId xmlns:a16="http://schemas.microsoft.com/office/drawing/2014/main" id="{629FA051-6576-44C9-9B4A-469B1EA24ABB}"/>
                    </a:ext>
                  </a:extLst>
                </p:cNvPr>
                <p:cNvSpPr/>
                <p:nvPr/>
              </p:nvSpPr>
              <p:spPr>
                <a:xfrm>
                  <a:off x="6344126" y="3617689"/>
                  <a:ext cx="101822" cy="107727"/>
                </a:xfrm>
                <a:custGeom>
                  <a:avLst/>
                  <a:gdLst>
                    <a:gd name="connsiteX0" fmla="*/ 56864 w 101822"/>
                    <a:gd name="connsiteY0" fmla="*/ 0 h 107727"/>
                    <a:gd name="connsiteX1" fmla="*/ 72676 w 101822"/>
                    <a:gd name="connsiteY1" fmla="*/ 26956 h 107727"/>
                    <a:gd name="connsiteX2" fmla="*/ 101822 w 101822"/>
                    <a:gd name="connsiteY2" fmla="*/ 77152 h 107727"/>
                    <a:gd name="connsiteX3" fmla="*/ 62770 w 101822"/>
                    <a:gd name="connsiteY3" fmla="*/ 70866 h 107727"/>
                    <a:gd name="connsiteX4" fmla="*/ 48768 w 101822"/>
                    <a:gd name="connsiteY4" fmla="*/ 107728 h 107727"/>
                    <a:gd name="connsiteX5" fmla="*/ 19621 w 101822"/>
                    <a:gd name="connsiteY5" fmla="*/ 57531 h 107727"/>
                    <a:gd name="connsiteX6" fmla="*/ 0 w 101822"/>
                    <a:gd name="connsiteY6" fmla="*/ 23527 h 10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7727">
                      <a:moveTo>
                        <a:pt x="56864" y="0"/>
                      </a:moveTo>
                      <a:lnTo>
                        <a:pt x="72676" y="26956"/>
                      </a:lnTo>
                      <a:lnTo>
                        <a:pt x="101822" y="77152"/>
                      </a:lnTo>
                      <a:lnTo>
                        <a:pt x="62770" y="70866"/>
                      </a:lnTo>
                      <a:lnTo>
                        <a:pt x="48768" y="107728"/>
                      </a:lnTo>
                      <a:lnTo>
                        <a:pt x="19621" y="57531"/>
                      </a:lnTo>
                      <a:lnTo>
                        <a:pt x="0" y="23527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Полилиния: фигура 80">
                <a:extLst>
                  <a:ext uri="{FF2B5EF4-FFF2-40B4-BE49-F238E27FC236}">
                    <a16:creationId xmlns:a16="http://schemas.microsoft.com/office/drawing/2014/main" id="{905E434A-6A91-492E-AA20-EA7D451BD7B5}"/>
                  </a:ext>
                </a:extLst>
              </p:cNvPr>
              <p:cNvSpPr/>
              <p:nvPr/>
            </p:nvSpPr>
            <p:spPr>
              <a:xfrm>
                <a:off x="6232016" y="3453288"/>
                <a:ext cx="195738" cy="195643"/>
              </a:xfrm>
              <a:custGeom>
                <a:avLst/>
                <a:gdLst>
                  <a:gd name="connsiteX0" fmla="*/ 195739 w 195738"/>
                  <a:gd name="connsiteY0" fmla="*/ 97822 h 195643"/>
                  <a:gd name="connsiteX1" fmla="*/ 173355 w 195738"/>
                  <a:gd name="connsiteY1" fmla="*/ 129064 h 195643"/>
                  <a:gd name="connsiteX2" fmla="*/ 167069 w 195738"/>
                  <a:gd name="connsiteY2" fmla="*/ 166973 h 195643"/>
                  <a:gd name="connsiteX3" fmla="*/ 129159 w 195738"/>
                  <a:gd name="connsiteY3" fmla="*/ 173260 h 195643"/>
                  <a:gd name="connsiteX4" fmla="*/ 97917 w 195738"/>
                  <a:gd name="connsiteY4" fmla="*/ 195644 h 195643"/>
                  <a:gd name="connsiteX5" fmla="*/ 66580 w 195738"/>
                  <a:gd name="connsiteY5" fmla="*/ 173260 h 195643"/>
                  <a:gd name="connsiteX6" fmla="*/ 28670 w 195738"/>
                  <a:gd name="connsiteY6" fmla="*/ 166973 h 195643"/>
                  <a:gd name="connsiteX7" fmla="*/ 22289 w 195738"/>
                  <a:gd name="connsiteY7" fmla="*/ 129064 h 195643"/>
                  <a:gd name="connsiteX8" fmla="*/ 0 w 195738"/>
                  <a:gd name="connsiteY8" fmla="*/ 97822 h 195643"/>
                  <a:gd name="connsiteX9" fmla="*/ 22289 w 195738"/>
                  <a:gd name="connsiteY9" fmla="*/ 66484 h 195643"/>
                  <a:gd name="connsiteX10" fmla="*/ 28670 w 195738"/>
                  <a:gd name="connsiteY10" fmla="*/ 28670 h 195643"/>
                  <a:gd name="connsiteX11" fmla="*/ 66580 w 195738"/>
                  <a:gd name="connsiteY11" fmla="*/ 22289 h 195643"/>
                  <a:gd name="connsiteX12" fmla="*/ 97917 w 195738"/>
                  <a:gd name="connsiteY12" fmla="*/ 0 h 195643"/>
                  <a:gd name="connsiteX13" fmla="*/ 129159 w 195738"/>
                  <a:gd name="connsiteY13" fmla="*/ 22289 h 195643"/>
                  <a:gd name="connsiteX14" fmla="*/ 167069 w 195738"/>
                  <a:gd name="connsiteY14" fmla="*/ 28670 h 195643"/>
                  <a:gd name="connsiteX15" fmla="*/ 173355 w 195738"/>
                  <a:gd name="connsiteY15" fmla="*/ 66484 h 195643"/>
                  <a:gd name="connsiteX16" fmla="*/ 195739 w 195738"/>
                  <a:gd name="connsiteY16" fmla="*/ 97822 h 1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5738" h="195643">
                    <a:moveTo>
                      <a:pt x="195739" y="97822"/>
                    </a:moveTo>
                    <a:cubicBezTo>
                      <a:pt x="195739" y="109919"/>
                      <a:pt x="177737" y="118491"/>
                      <a:pt x="173355" y="129064"/>
                    </a:cubicBezTo>
                    <a:cubicBezTo>
                      <a:pt x="168783" y="140018"/>
                      <a:pt x="175260" y="158687"/>
                      <a:pt x="167069" y="166973"/>
                    </a:cubicBezTo>
                    <a:cubicBezTo>
                      <a:pt x="158782" y="175165"/>
                      <a:pt x="140113" y="168783"/>
                      <a:pt x="129159" y="173260"/>
                    </a:cubicBezTo>
                    <a:cubicBezTo>
                      <a:pt x="118586" y="177641"/>
                      <a:pt x="110014" y="195644"/>
                      <a:pt x="97917" y="195644"/>
                    </a:cubicBezTo>
                    <a:cubicBezTo>
                      <a:pt x="85725" y="195644"/>
                      <a:pt x="77248" y="177641"/>
                      <a:pt x="66580" y="173260"/>
                    </a:cubicBezTo>
                    <a:cubicBezTo>
                      <a:pt x="55626" y="168688"/>
                      <a:pt x="36957" y="175165"/>
                      <a:pt x="28670" y="166973"/>
                    </a:cubicBezTo>
                    <a:cubicBezTo>
                      <a:pt x="20383" y="158687"/>
                      <a:pt x="26860" y="140018"/>
                      <a:pt x="22289" y="129064"/>
                    </a:cubicBezTo>
                    <a:cubicBezTo>
                      <a:pt x="17907" y="118491"/>
                      <a:pt x="0" y="109919"/>
                      <a:pt x="0" y="97822"/>
                    </a:cubicBezTo>
                    <a:cubicBezTo>
                      <a:pt x="0" y="85630"/>
                      <a:pt x="17907" y="77153"/>
                      <a:pt x="22289" y="66484"/>
                    </a:cubicBezTo>
                    <a:cubicBezTo>
                      <a:pt x="26860" y="55531"/>
                      <a:pt x="20383" y="36957"/>
                      <a:pt x="28670" y="28670"/>
                    </a:cubicBezTo>
                    <a:cubicBezTo>
                      <a:pt x="36957" y="20383"/>
                      <a:pt x="55626" y="26860"/>
                      <a:pt x="66580" y="22289"/>
                    </a:cubicBezTo>
                    <a:cubicBezTo>
                      <a:pt x="77152" y="17907"/>
                      <a:pt x="85630" y="0"/>
                      <a:pt x="97917" y="0"/>
                    </a:cubicBezTo>
                    <a:cubicBezTo>
                      <a:pt x="110014" y="0"/>
                      <a:pt x="118586" y="17907"/>
                      <a:pt x="129159" y="22289"/>
                    </a:cubicBezTo>
                    <a:cubicBezTo>
                      <a:pt x="140113" y="26860"/>
                      <a:pt x="158782" y="20383"/>
                      <a:pt x="167069" y="28670"/>
                    </a:cubicBezTo>
                    <a:cubicBezTo>
                      <a:pt x="175260" y="36957"/>
                      <a:pt x="168878" y="55531"/>
                      <a:pt x="173355" y="66484"/>
                    </a:cubicBezTo>
                    <a:cubicBezTo>
                      <a:pt x="177737" y="77057"/>
                      <a:pt x="195739" y="85630"/>
                      <a:pt x="195739" y="9782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9EAC4D-0365-44CE-8DBB-518B4385DAE1}"/>
              </a:ext>
            </a:extLst>
          </p:cNvPr>
          <p:cNvSpPr txBox="1"/>
          <p:nvPr/>
        </p:nvSpPr>
        <p:spPr>
          <a:xfrm flipH="1">
            <a:off x="10097267" y="2578291"/>
            <a:ext cx="1715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ПОЛУЧИТЬ СЕРТИФИКАТ</a:t>
            </a:r>
            <a:b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 обработки отзыва</a:t>
            </a:r>
          </a:p>
        </p:txBody>
      </p:sp>
      <p:sp>
        <p:nvSpPr>
          <p:cNvPr id="114" name="Заголовок 1">
            <a:extLst>
              <a:ext uri="{FF2B5EF4-FFF2-40B4-BE49-F238E27FC236}">
                <a16:creationId xmlns:a16="http://schemas.microsoft.com/office/drawing/2014/main" id="{57956AA7-32F0-4117-BF35-5F3AFCF942CF}"/>
              </a:ext>
            </a:extLst>
          </p:cNvPr>
          <p:cNvSpPr txBox="1">
            <a:spLocks/>
          </p:cNvSpPr>
          <p:nvPr/>
        </p:nvSpPr>
        <p:spPr>
          <a:xfrm>
            <a:off x="2056540" y="908085"/>
            <a:ext cx="4687439" cy="3811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75" normalizeH="0" baseline="0" noProof="0" dirty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ВЕСЕННЯЯ СЕССИЯ</a:t>
            </a:r>
            <a:r>
              <a:rPr kumimoji="0" lang="ru-RU" sz="1600" b="1" i="0" u="none" strike="noStrike" kern="1200" cap="none" spc="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21.01.2021 - 23.04.2021</a:t>
            </a:r>
          </a:p>
        </p:txBody>
      </p:sp>
      <p:sp>
        <p:nvSpPr>
          <p:cNvPr id="115" name="Заголовок 1">
            <a:extLst>
              <a:ext uri="{FF2B5EF4-FFF2-40B4-BE49-F238E27FC236}">
                <a16:creationId xmlns:a16="http://schemas.microsoft.com/office/drawing/2014/main" id="{57956AA7-32F0-4117-BF35-5F3AFCF942CF}"/>
              </a:ext>
            </a:extLst>
          </p:cNvPr>
          <p:cNvSpPr txBox="1">
            <a:spLocks/>
          </p:cNvSpPr>
          <p:nvPr/>
        </p:nvSpPr>
        <p:spPr>
          <a:xfrm>
            <a:off x="6832179" y="885711"/>
            <a:ext cx="4848684" cy="39229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75" normalizeH="0" baseline="0" noProof="0" dirty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ОСЕННЯЯ СЕССИЯ</a:t>
            </a:r>
            <a:r>
              <a:rPr kumimoji="0" lang="ru-RU" sz="1600" b="1" i="0" u="none" strike="noStrike" kern="1200" cap="none" spc="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сентябрь – декабрь 2021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439" y="4005660"/>
            <a:ext cx="135659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1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ДОЛ-ИГРА</a:t>
            </a:r>
          </a:p>
        </p:txBody>
      </p:sp>
      <p:grpSp>
        <p:nvGrpSpPr>
          <p:cNvPr id="116" name="Рисунок 129">
            <a:extLst>
              <a:ext uri="{FF2B5EF4-FFF2-40B4-BE49-F238E27FC236}">
                <a16:creationId xmlns:a16="http://schemas.microsoft.com/office/drawing/2014/main" id="{886BD5D3-2BC5-4371-9E6F-797262651A7C}"/>
              </a:ext>
            </a:extLst>
          </p:cNvPr>
          <p:cNvGrpSpPr>
            <a:grpSpLocks noChangeAspect="1"/>
          </p:cNvGrpSpPr>
          <p:nvPr/>
        </p:nvGrpSpPr>
        <p:grpSpPr>
          <a:xfrm>
            <a:off x="1414346" y="4559741"/>
            <a:ext cx="920530" cy="1220059"/>
            <a:chOff x="5657850" y="3028950"/>
            <a:chExt cx="877728" cy="803624"/>
          </a:xfrm>
          <a:noFill/>
        </p:grpSpPr>
        <p:sp>
          <p:nvSpPr>
            <p:cNvPr id="117" name="Полилиния: фигура 207">
              <a:extLst>
                <a:ext uri="{FF2B5EF4-FFF2-40B4-BE49-F238E27FC236}">
                  <a16:creationId xmlns:a16="http://schemas.microsoft.com/office/drawing/2014/main" id="{0D7E2E70-03DA-446B-8D35-E25D8B98CD0A}"/>
                </a:ext>
              </a:extLst>
            </p:cNvPr>
            <p:cNvSpPr/>
            <p:nvPr/>
          </p:nvSpPr>
          <p:spPr>
            <a:xfrm>
              <a:off x="5657850" y="3028950"/>
              <a:ext cx="877728" cy="514064"/>
            </a:xfrm>
            <a:custGeom>
              <a:avLst/>
              <a:gdLst>
                <a:gd name="connsiteX0" fmla="*/ 539401 w 877728"/>
                <a:gd name="connsiteY0" fmla="*/ 513969 h 514064"/>
                <a:gd name="connsiteX1" fmla="*/ 747617 w 877728"/>
                <a:gd name="connsiteY1" fmla="*/ 513969 h 514064"/>
                <a:gd name="connsiteX2" fmla="*/ 877729 w 877728"/>
                <a:gd name="connsiteY2" fmla="*/ 383762 h 514064"/>
                <a:gd name="connsiteX3" fmla="*/ 747617 w 877728"/>
                <a:gd name="connsiteY3" fmla="*/ 253556 h 514064"/>
                <a:gd name="connsiteX4" fmla="*/ 727424 w 877728"/>
                <a:gd name="connsiteY4" fmla="*/ 253556 h 514064"/>
                <a:gd name="connsiteX5" fmla="*/ 728758 w 877728"/>
                <a:gd name="connsiteY5" fmla="*/ 238792 h 514064"/>
                <a:gd name="connsiteX6" fmla="*/ 566357 w 877728"/>
                <a:gd name="connsiteY6" fmla="*/ 75057 h 514064"/>
                <a:gd name="connsiteX7" fmla="*/ 467106 w 877728"/>
                <a:gd name="connsiteY7" fmla="*/ 108585 h 514064"/>
                <a:gd name="connsiteX8" fmla="*/ 280511 w 877728"/>
                <a:gd name="connsiteY8" fmla="*/ 0 h 514064"/>
                <a:gd name="connsiteX9" fmla="*/ 65723 w 877728"/>
                <a:gd name="connsiteY9" fmla="*/ 216027 h 514064"/>
                <a:gd name="connsiteX10" fmla="*/ 72485 w 877728"/>
                <a:gd name="connsiteY10" fmla="*/ 266986 h 514064"/>
                <a:gd name="connsiteX11" fmla="*/ 0 w 877728"/>
                <a:gd name="connsiteY11" fmla="*/ 383858 h 514064"/>
                <a:gd name="connsiteX12" fmla="*/ 130207 w 877728"/>
                <a:gd name="connsiteY12" fmla="*/ 514064 h 514064"/>
                <a:gd name="connsiteX13" fmla="*/ 304895 w 877728"/>
                <a:gd name="connsiteY13" fmla="*/ 514064 h 51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728" h="514064">
                  <a:moveTo>
                    <a:pt x="539401" y="513969"/>
                  </a:moveTo>
                  <a:lnTo>
                    <a:pt x="747617" y="513969"/>
                  </a:lnTo>
                  <a:cubicBezTo>
                    <a:pt x="818769" y="513969"/>
                    <a:pt x="877729" y="454914"/>
                    <a:pt x="877729" y="383762"/>
                  </a:cubicBezTo>
                  <a:cubicBezTo>
                    <a:pt x="877729" y="311277"/>
                    <a:pt x="820103" y="253556"/>
                    <a:pt x="747617" y="253556"/>
                  </a:cubicBezTo>
                  <a:lnTo>
                    <a:pt x="727424" y="253556"/>
                  </a:lnTo>
                  <a:cubicBezTo>
                    <a:pt x="727424" y="248126"/>
                    <a:pt x="728758" y="244126"/>
                    <a:pt x="728758" y="238792"/>
                  </a:cubicBezTo>
                  <a:cubicBezTo>
                    <a:pt x="728758" y="147542"/>
                    <a:pt x="656273" y="75057"/>
                    <a:pt x="566357" y="75057"/>
                  </a:cubicBezTo>
                  <a:cubicBezTo>
                    <a:pt x="528828" y="75057"/>
                    <a:pt x="495205" y="87154"/>
                    <a:pt x="467106" y="108585"/>
                  </a:cubicBezTo>
                  <a:cubicBezTo>
                    <a:pt x="429482" y="44291"/>
                    <a:pt x="360998" y="0"/>
                    <a:pt x="280511" y="0"/>
                  </a:cubicBezTo>
                  <a:cubicBezTo>
                    <a:pt x="162401" y="0"/>
                    <a:pt x="65723" y="96584"/>
                    <a:pt x="65723" y="216027"/>
                  </a:cubicBezTo>
                  <a:cubicBezTo>
                    <a:pt x="65723" y="233458"/>
                    <a:pt x="68390" y="250889"/>
                    <a:pt x="72485" y="266986"/>
                  </a:cubicBezTo>
                  <a:cubicBezTo>
                    <a:pt x="29528" y="288512"/>
                    <a:pt x="0" y="332804"/>
                    <a:pt x="0" y="383858"/>
                  </a:cubicBezTo>
                  <a:cubicBezTo>
                    <a:pt x="0" y="456343"/>
                    <a:pt x="57722" y="514064"/>
                    <a:pt x="130207" y="514064"/>
                  </a:cubicBezTo>
                  <a:lnTo>
                    <a:pt x="304895" y="514064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Полилиния: фигура 208">
              <a:extLst>
                <a:ext uri="{FF2B5EF4-FFF2-40B4-BE49-F238E27FC236}">
                  <a16:creationId xmlns:a16="http://schemas.microsoft.com/office/drawing/2014/main" id="{051B186C-1704-4967-9AB2-42B0A7412868}"/>
                </a:ext>
              </a:extLst>
            </p:cNvPr>
            <p:cNvSpPr/>
            <p:nvPr/>
          </p:nvSpPr>
          <p:spPr>
            <a:xfrm>
              <a:off x="5888640" y="3279267"/>
              <a:ext cx="249078" cy="116300"/>
            </a:xfrm>
            <a:custGeom>
              <a:avLst/>
              <a:gdLst>
                <a:gd name="connsiteX0" fmla="*/ 249079 w 249078"/>
                <a:gd name="connsiteY0" fmla="*/ 116300 h 116300"/>
                <a:gd name="connsiteX1" fmla="*/ 125063 w 249078"/>
                <a:gd name="connsiteY1" fmla="*/ 0 h 116300"/>
                <a:gd name="connsiteX2" fmla="*/ 0 w 249078"/>
                <a:gd name="connsiteY2" fmla="*/ 115062 h 1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078" h="116300">
                  <a:moveTo>
                    <a:pt x="249079" y="116300"/>
                  </a:moveTo>
                  <a:lnTo>
                    <a:pt x="125063" y="0"/>
                  </a:lnTo>
                  <a:lnTo>
                    <a:pt x="0" y="115062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Полилиния: фигура 209">
              <a:extLst>
                <a:ext uri="{FF2B5EF4-FFF2-40B4-BE49-F238E27FC236}">
                  <a16:creationId xmlns:a16="http://schemas.microsoft.com/office/drawing/2014/main" id="{C1B2D3DF-43F9-449C-8834-4F67466CB379}"/>
                </a:ext>
              </a:extLst>
            </p:cNvPr>
            <p:cNvSpPr/>
            <p:nvPr/>
          </p:nvSpPr>
          <p:spPr>
            <a:xfrm>
              <a:off x="6013227" y="3336798"/>
              <a:ext cx="9525" cy="318801"/>
            </a:xfrm>
            <a:custGeom>
              <a:avLst/>
              <a:gdLst>
                <a:gd name="connsiteX0" fmla="*/ 0 w 9525"/>
                <a:gd name="connsiteY0" fmla="*/ 0 h 318801"/>
                <a:gd name="connsiteX1" fmla="*/ 0 w 9525"/>
                <a:gd name="connsiteY1" fmla="*/ 318802 h 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18801">
                  <a:moveTo>
                    <a:pt x="0" y="0"/>
                  </a:moveTo>
                  <a:lnTo>
                    <a:pt x="0" y="318802"/>
                  </a:lnTo>
                </a:path>
              </a:pathLst>
            </a:custGeom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Полилиния: фигура 210">
              <a:extLst>
                <a:ext uri="{FF2B5EF4-FFF2-40B4-BE49-F238E27FC236}">
                  <a16:creationId xmlns:a16="http://schemas.microsoft.com/office/drawing/2014/main" id="{1B1F7FA0-118A-494C-A725-EC6311C24546}"/>
                </a:ext>
              </a:extLst>
            </p:cNvPr>
            <p:cNvSpPr/>
            <p:nvPr/>
          </p:nvSpPr>
          <p:spPr>
            <a:xfrm>
              <a:off x="6030182" y="3716274"/>
              <a:ext cx="249173" cy="116300"/>
            </a:xfrm>
            <a:custGeom>
              <a:avLst/>
              <a:gdLst>
                <a:gd name="connsiteX0" fmla="*/ 249174 w 249173"/>
                <a:gd name="connsiteY0" fmla="*/ 0 h 116300"/>
                <a:gd name="connsiteX1" fmla="*/ 125063 w 249173"/>
                <a:gd name="connsiteY1" fmla="*/ 116300 h 116300"/>
                <a:gd name="connsiteX2" fmla="*/ 0 w 249173"/>
                <a:gd name="connsiteY2" fmla="*/ 1238 h 1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173" h="116300">
                  <a:moveTo>
                    <a:pt x="249174" y="0"/>
                  </a:moveTo>
                  <a:lnTo>
                    <a:pt x="125063" y="116300"/>
                  </a:lnTo>
                  <a:lnTo>
                    <a:pt x="0" y="1238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Полилиния: фигура 211">
              <a:extLst>
                <a:ext uri="{FF2B5EF4-FFF2-40B4-BE49-F238E27FC236}">
                  <a16:creationId xmlns:a16="http://schemas.microsoft.com/office/drawing/2014/main" id="{46A2DA34-0C3A-43DB-BF75-469E04549D3B}"/>
                </a:ext>
              </a:extLst>
            </p:cNvPr>
            <p:cNvSpPr/>
            <p:nvPr/>
          </p:nvSpPr>
          <p:spPr>
            <a:xfrm>
              <a:off x="6154769" y="3456241"/>
              <a:ext cx="9525" cy="318801"/>
            </a:xfrm>
            <a:custGeom>
              <a:avLst/>
              <a:gdLst>
                <a:gd name="connsiteX0" fmla="*/ 0 w 9525"/>
                <a:gd name="connsiteY0" fmla="*/ 318802 h 318801"/>
                <a:gd name="connsiteX1" fmla="*/ 0 w 9525"/>
                <a:gd name="connsiteY1" fmla="*/ 0 h 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18801">
                  <a:moveTo>
                    <a:pt x="0" y="318802"/>
                  </a:moveTo>
                  <a:lnTo>
                    <a:pt x="0" y="0"/>
                  </a:lnTo>
                </a:path>
              </a:pathLst>
            </a:custGeom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Рисунок 530">
            <a:extLst>
              <a:ext uri="{FF2B5EF4-FFF2-40B4-BE49-F238E27FC236}">
                <a16:creationId xmlns:a16="http://schemas.microsoft.com/office/drawing/2014/main" id="{B8D8F195-B56F-4623-B91D-01D51C1CFA4A}"/>
              </a:ext>
            </a:extLst>
          </p:cNvPr>
          <p:cNvGrpSpPr>
            <a:grpSpLocks noChangeAspect="1"/>
          </p:cNvGrpSpPr>
          <p:nvPr/>
        </p:nvGrpSpPr>
        <p:grpSpPr>
          <a:xfrm>
            <a:off x="4042578" y="4651402"/>
            <a:ext cx="1047230" cy="1128398"/>
            <a:chOff x="5657850" y="3024187"/>
            <a:chExt cx="877919" cy="808100"/>
          </a:xfrm>
          <a:noFill/>
        </p:grpSpPr>
        <p:sp>
          <p:nvSpPr>
            <p:cNvPr id="123" name="Полилиния: фигура 105">
              <a:extLst>
                <a:ext uri="{FF2B5EF4-FFF2-40B4-BE49-F238E27FC236}">
                  <a16:creationId xmlns:a16="http://schemas.microsoft.com/office/drawing/2014/main" id="{1B9FC560-CF4B-4F75-81E6-2722D5B0558D}"/>
                </a:ext>
              </a:extLst>
            </p:cNvPr>
            <p:cNvSpPr/>
            <p:nvPr/>
          </p:nvSpPr>
          <p:spPr>
            <a:xfrm>
              <a:off x="5657850" y="3204685"/>
              <a:ext cx="171735" cy="585918"/>
            </a:xfrm>
            <a:custGeom>
              <a:avLst/>
              <a:gdLst>
                <a:gd name="connsiteX0" fmla="*/ 156591 w 171735"/>
                <a:gd name="connsiteY0" fmla="*/ 560642 h 585918"/>
                <a:gd name="connsiteX1" fmla="*/ 154115 w 171735"/>
                <a:gd name="connsiteY1" fmla="*/ 563118 h 585918"/>
                <a:gd name="connsiteX2" fmla="*/ 0 w 171735"/>
                <a:gd name="connsiteY2" fmla="*/ 494633 h 585918"/>
                <a:gd name="connsiteX3" fmla="*/ 0 w 171735"/>
                <a:gd name="connsiteY3" fmla="*/ 64579 h 585918"/>
                <a:gd name="connsiteX4" fmla="*/ 64961 w 171735"/>
                <a:gd name="connsiteY4" fmla="*/ 0 h 585918"/>
                <a:gd name="connsiteX5" fmla="*/ 171736 w 171735"/>
                <a:gd name="connsiteY5" fmla="*/ 0 h 58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35" h="585918">
                  <a:moveTo>
                    <a:pt x="156591" y="560642"/>
                  </a:moveTo>
                  <a:cubicBezTo>
                    <a:pt x="155924" y="561689"/>
                    <a:pt x="154781" y="562832"/>
                    <a:pt x="154115" y="563118"/>
                  </a:cubicBezTo>
                  <a:cubicBezTo>
                    <a:pt x="102489" y="608743"/>
                    <a:pt x="0" y="585883"/>
                    <a:pt x="0" y="494633"/>
                  </a:cubicBezTo>
                  <a:lnTo>
                    <a:pt x="0" y="64579"/>
                  </a:lnTo>
                  <a:cubicBezTo>
                    <a:pt x="0" y="28670"/>
                    <a:pt x="29147" y="0"/>
                    <a:pt x="64961" y="0"/>
                  </a:cubicBezTo>
                  <a:lnTo>
                    <a:pt x="171736" y="0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Полилиния: фигура 106">
              <a:extLst>
                <a:ext uri="{FF2B5EF4-FFF2-40B4-BE49-F238E27FC236}">
                  <a16:creationId xmlns:a16="http://schemas.microsoft.com/office/drawing/2014/main" id="{5DC802D5-247C-401C-8625-76C95D8AF640}"/>
                </a:ext>
              </a:extLst>
            </p:cNvPr>
            <p:cNvSpPr/>
            <p:nvPr/>
          </p:nvSpPr>
          <p:spPr>
            <a:xfrm>
              <a:off x="5775197" y="3024187"/>
              <a:ext cx="645890" cy="763524"/>
            </a:xfrm>
            <a:custGeom>
              <a:avLst/>
              <a:gdLst>
                <a:gd name="connsiteX0" fmla="*/ 645890 w 645890"/>
                <a:gd name="connsiteY0" fmla="*/ 360236 h 763524"/>
                <a:gd name="connsiteX1" fmla="*/ 645890 w 645890"/>
                <a:gd name="connsiteY1" fmla="*/ 52959 h 763524"/>
                <a:gd name="connsiteX2" fmla="*/ 592931 w 645890"/>
                <a:gd name="connsiteY2" fmla="*/ 0 h 763524"/>
                <a:gd name="connsiteX3" fmla="*/ 107347 w 645890"/>
                <a:gd name="connsiteY3" fmla="*/ 0 h 763524"/>
                <a:gd name="connsiteX4" fmla="*/ 54388 w 645890"/>
                <a:gd name="connsiteY4" fmla="*/ 52959 h 763524"/>
                <a:gd name="connsiteX5" fmla="*/ 54388 w 645890"/>
                <a:gd name="connsiteY5" fmla="*/ 180404 h 763524"/>
                <a:gd name="connsiteX6" fmla="*/ 54388 w 645890"/>
                <a:gd name="connsiteY6" fmla="*/ 696087 h 763524"/>
                <a:gd name="connsiteX7" fmla="*/ 39338 w 645890"/>
                <a:gd name="connsiteY7" fmla="*/ 741045 h 763524"/>
                <a:gd name="connsiteX8" fmla="*/ 36862 w 645890"/>
                <a:gd name="connsiteY8" fmla="*/ 743522 h 763524"/>
                <a:gd name="connsiteX9" fmla="*/ 0 w 645890"/>
                <a:gd name="connsiteY9" fmla="*/ 763524 h 763524"/>
                <a:gd name="connsiteX10" fmla="*/ 373571 w 645890"/>
                <a:gd name="connsiteY10" fmla="*/ 763524 h 7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890" h="763524">
                  <a:moveTo>
                    <a:pt x="645890" y="360236"/>
                  </a:moveTo>
                  <a:lnTo>
                    <a:pt x="645890" y="52959"/>
                  </a:lnTo>
                  <a:cubicBezTo>
                    <a:pt x="645890" y="23813"/>
                    <a:pt x="621983" y="0"/>
                    <a:pt x="592931" y="0"/>
                  </a:cubicBezTo>
                  <a:lnTo>
                    <a:pt x="107347" y="0"/>
                  </a:lnTo>
                  <a:cubicBezTo>
                    <a:pt x="78200" y="0"/>
                    <a:pt x="54388" y="23908"/>
                    <a:pt x="54388" y="52959"/>
                  </a:cubicBezTo>
                  <a:lnTo>
                    <a:pt x="54388" y="180404"/>
                  </a:lnTo>
                  <a:lnTo>
                    <a:pt x="54388" y="696087"/>
                  </a:lnTo>
                  <a:cubicBezTo>
                    <a:pt x="54388" y="715042"/>
                    <a:pt x="48387" y="730187"/>
                    <a:pt x="39338" y="741045"/>
                  </a:cubicBezTo>
                  <a:cubicBezTo>
                    <a:pt x="38671" y="742093"/>
                    <a:pt x="37529" y="743236"/>
                    <a:pt x="36862" y="743522"/>
                  </a:cubicBezTo>
                  <a:cubicBezTo>
                    <a:pt x="27051" y="754475"/>
                    <a:pt x="14002" y="760762"/>
                    <a:pt x="0" y="763524"/>
                  </a:cubicBezTo>
                  <a:lnTo>
                    <a:pt x="373571" y="763524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Полилиния: фигура 107">
              <a:extLst>
                <a:ext uri="{FF2B5EF4-FFF2-40B4-BE49-F238E27FC236}">
                  <a16:creationId xmlns:a16="http://schemas.microsoft.com/office/drawing/2014/main" id="{0BDA25ED-ABD5-4D74-BF80-40F448F519BA}"/>
                </a:ext>
              </a:extLst>
            </p:cNvPr>
            <p:cNvSpPr/>
            <p:nvPr/>
          </p:nvSpPr>
          <p:spPr>
            <a:xfrm>
              <a:off x="5927502" y="322821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Полилиния: фигура 108">
              <a:extLst>
                <a:ext uri="{FF2B5EF4-FFF2-40B4-BE49-F238E27FC236}">
                  <a16:creationId xmlns:a16="http://schemas.microsoft.com/office/drawing/2014/main" id="{4127A850-65DD-4612-A04D-8274945C6D17}"/>
                </a:ext>
              </a:extLst>
            </p:cNvPr>
            <p:cNvSpPr/>
            <p:nvPr/>
          </p:nvSpPr>
          <p:spPr>
            <a:xfrm>
              <a:off x="5927502" y="335394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Полилиния: фигура 109">
              <a:extLst>
                <a:ext uri="{FF2B5EF4-FFF2-40B4-BE49-F238E27FC236}">
                  <a16:creationId xmlns:a16="http://schemas.microsoft.com/office/drawing/2014/main" id="{2ED81E4E-6C21-462C-94A1-910FEC9DF42A}"/>
                </a:ext>
              </a:extLst>
            </p:cNvPr>
            <p:cNvSpPr/>
            <p:nvPr/>
          </p:nvSpPr>
          <p:spPr>
            <a:xfrm>
              <a:off x="5927502" y="3479577"/>
              <a:ext cx="196310" cy="9525"/>
            </a:xfrm>
            <a:custGeom>
              <a:avLst/>
              <a:gdLst>
                <a:gd name="connsiteX0" fmla="*/ 196310 w 196310"/>
                <a:gd name="connsiteY0" fmla="*/ 0 h 9525"/>
                <a:gd name="connsiteX1" fmla="*/ 0 w 19631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10" h="9525">
                  <a:moveTo>
                    <a:pt x="196310" y="0"/>
                  </a:moveTo>
                  <a:lnTo>
                    <a:pt x="0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Полилиния: фигура 110">
              <a:extLst>
                <a:ext uri="{FF2B5EF4-FFF2-40B4-BE49-F238E27FC236}">
                  <a16:creationId xmlns:a16="http://schemas.microsoft.com/office/drawing/2014/main" id="{78AB55E7-31BA-4300-9D1D-65A418A60D9E}"/>
                </a:ext>
              </a:extLst>
            </p:cNvPr>
            <p:cNvSpPr/>
            <p:nvPr/>
          </p:nvSpPr>
          <p:spPr>
            <a:xfrm>
              <a:off x="5927502" y="3605212"/>
              <a:ext cx="151637" cy="9525"/>
            </a:xfrm>
            <a:custGeom>
              <a:avLst/>
              <a:gdLst>
                <a:gd name="connsiteX0" fmla="*/ 151638 w 151637"/>
                <a:gd name="connsiteY0" fmla="*/ 0 h 9525"/>
                <a:gd name="connsiteX1" fmla="*/ 0 w 1516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37" h="9525">
                  <a:moveTo>
                    <a:pt x="151638" y="0"/>
                  </a:moveTo>
                  <a:lnTo>
                    <a:pt x="0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Полилиния: фигура 111">
              <a:extLst>
                <a:ext uri="{FF2B5EF4-FFF2-40B4-BE49-F238E27FC236}">
                  <a16:creationId xmlns:a16="http://schemas.microsoft.com/office/drawing/2014/main" id="{7421C2B3-A238-4636-A832-057D35D1508A}"/>
                </a:ext>
              </a:extLst>
            </p:cNvPr>
            <p:cNvSpPr/>
            <p:nvPr/>
          </p:nvSpPr>
          <p:spPr>
            <a:xfrm>
              <a:off x="6096285" y="3392804"/>
              <a:ext cx="439483" cy="439483"/>
            </a:xfrm>
            <a:custGeom>
              <a:avLst/>
              <a:gdLst>
                <a:gd name="connsiteX0" fmla="*/ 439484 w 439483"/>
                <a:gd name="connsiteY0" fmla="*/ 219742 h 439483"/>
                <a:gd name="connsiteX1" fmla="*/ 219742 w 439483"/>
                <a:gd name="connsiteY1" fmla="*/ 439483 h 439483"/>
                <a:gd name="connsiteX2" fmla="*/ 0 w 439483"/>
                <a:gd name="connsiteY2" fmla="*/ 219742 h 439483"/>
                <a:gd name="connsiteX3" fmla="*/ 219742 w 439483"/>
                <a:gd name="connsiteY3" fmla="*/ 0 h 439483"/>
                <a:gd name="connsiteX4" fmla="*/ 439484 w 439483"/>
                <a:gd name="connsiteY4" fmla="*/ 219742 h 4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83" h="439483">
                  <a:moveTo>
                    <a:pt x="439484" y="219742"/>
                  </a:moveTo>
                  <a:cubicBezTo>
                    <a:pt x="439484" y="340995"/>
                    <a:pt x="341090" y="439483"/>
                    <a:pt x="219742" y="439483"/>
                  </a:cubicBezTo>
                  <a:cubicBezTo>
                    <a:pt x="98393" y="439483"/>
                    <a:pt x="0" y="340995"/>
                    <a:pt x="0" y="219742"/>
                  </a:cubicBezTo>
                  <a:cubicBezTo>
                    <a:pt x="0" y="98298"/>
                    <a:pt x="98393" y="0"/>
                    <a:pt x="219742" y="0"/>
                  </a:cubicBezTo>
                  <a:cubicBezTo>
                    <a:pt x="341090" y="0"/>
                    <a:pt x="439484" y="98298"/>
                    <a:pt x="439484" y="219742"/>
                  </a:cubicBezTo>
                  <a:close/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0" name="Рисунок 530">
              <a:extLst>
                <a:ext uri="{FF2B5EF4-FFF2-40B4-BE49-F238E27FC236}">
                  <a16:creationId xmlns:a16="http://schemas.microsoft.com/office/drawing/2014/main" id="{00732B32-D0A1-4187-B4AE-79CF84D8AE83}"/>
                </a:ext>
              </a:extLst>
            </p:cNvPr>
            <p:cNvGrpSpPr/>
            <p:nvPr/>
          </p:nvGrpSpPr>
          <p:grpSpPr>
            <a:xfrm>
              <a:off x="6239446" y="3493864"/>
              <a:ext cx="153161" cy="237172"/>
              <a:chOff x="6239446" y="3493864"/>
              <a:chExt cx="153161" cy="237172"/>
            </a:xfrm>
            <a:noFill/>
          </p:grpSpPr>
          <p:sp>
            <p:nvSpPr>
              <p:cNvPr id="131" name="Полилиния: фигура 113">
                <a:extLst>
                  <a:ext uri="{FF2B5EF4-FFF2-40B4-BE49-F238E27FC236}">
                    <a16:creationId xmlns:a16="http://schemas.microsoft.com/office/drawing/2014/main" id="{6C43844C-CD6B-4AF2-9F69-34D6F29010A1}"/>
                  </a:ext>
                </a:extLst>
              </p:cNvPr>
              <p:cNvSpPr/>
              <p:nvPr/>
            </p:nvSpPr>
            <p:spPr>
              <a:xfrm>
                <a:off x="6316027" y="3493864"/>
                <a:ext cx="9525" cy="236029"/>
              </a:xfrm>
              <a:custGeom>
                <a:avLst/>
                <a:gdLst>
                  <a:gd name="connsiteX0" fmla="*/ 0 w 9525"/>
                  <a:gd name="connsiteY0" fmla="*/ 0 h 236029"/>
                  <a:gd name="connsiteX1" fmla="*/ 0 w 9525"/>
                  <a:gd name="connsiteY1" fmla="*/ 236029 h 2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36029">
                    <a:moveTo>
                      <a:pt x="0" y="0"/>
                    </a:moveTo>
                    <a:lnTo>
                      <a:pt x="0" y="236029"/>
                    </a:lnTo>
                  </a:path>
                </a:pathLst>
              </a:custGeom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Полилиния: фигура 114">
                <a:extLst>
                  <a:ext uri="{FF2B5EF4-FFF2-40B4-BE49-F238E27FC236}">
                    <a16:creationId xmlns:a16="http://schemas.microsoft.com/office/drawing/2014/main" id="{82D25AFF-0DD1-4323-9688-3961491151AC}"/>
                  </a:ext>
                </a:extLst>
              </p:cNvPr>
              <p:cNvSpPr/>
              <p:nvPr/>
            </p:nvSpPr>
            <p:spPr>
              <a:xfrm>
                <a:off x="6239446" y="3654551"/>
                <a:ext cx="153161" cy="76485"/>
              </a:xfrm>
              <a:custGeom>
                <a:avLst/>
                <a:gdLst>
                  <a:gd name="connsiteX0" fmla="*/ 153162 w 153161"/>
                  <a:gd name="connsiteY0" fmla="*/ 0 h 76485"/>
                  <a:gd name="connsiteX1" fmla="*/ 76581 w 153161"/>
                  <a:gd name="connsiteY1" fmla="*/ 76486 h 76485"/>
                  <a:gd name="connsiteX2" fmla="*/ 0 w 153161"/>
                  <a:gd name="connsiteY2" fmla="*/ 0 h 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161" h="76485">
                    <a:moveTo>
                      <a:pt x="153162" y="0"/>
                    </a:moveTo>
                    <a:lnTo>
                      <a:pt x="76581" y="76486"/>
                    </a:lnTo>
                    <a:lnTo>
                      <a:pt x="0" y="0"/>
                    </a:ln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3" name="Рисунок 647">
            <a:extLst>
              <a:ext uri="{FF2B5EF4-FFF2-40B4-BE49-F238E27FC236}">
                <a16:creationId xmlns:a16="http://schemas.microsoft.com/office/drawing/2014/main" id="{41C3A1CB-E67A-429E-9E69-E2087CB5F792}"/>
              </a:ext>
            </a:extLst>
          </p:cNvPr>
          <p:cNvGrpSpPr>
            <a:grpSpLocks noChangeAspect="1"/>
          </p:cNvGrpSpPr>
          <p:nvPr/>
        </p:nvGrpSpPr>
        <p:grpSpPr>
          <a:xfrm>
            <a:off x="6303006" y="4644535"/>
            <a:ext cx="1115071" cy="1079888"/>
            <a:chOff x="5681662" y="2990850"/>
            <a:chExt cx="829707" cy="878776"/>
          </a:xfrm>
          <a:noFill/>
        </p:grpSpPr>
        <p:sp>
          <p:nvSpPr>
            <p:cNvPr id="134" name="Полилиния: фигура 122">
              <a:extLst>
                <a:ext uri="{FF2B5EF4-FFF2-40B4-BE49-F238E27FC236}">
                  <a16:creationId xmlns:a16="http://schemas.microsoft.com/office/drawing/2014/main" id="{CB8FAB81-A1AC-4911-9E1E-A601BEFD0D69}"/>
                </a:ext>
              </a:extLst>
            </p:cNvPr>
            <p:cNvSpPr/>
            <p:nvPr/>
          </p:nvSpPr>
          <p:spPr>
            <a:xfrm>
              <a:off x="5681662" y="2990850"/>
              <a:ext cx="670464" cy="878776"/>
            </a:xfrm>
            <a:custGeom>
              <a:avLst/>
              <a:gdLst>
                <a:gd name="connsiteX0" fmla="*/ 669608 w 670464"/>
                <a:gd name="connsiteY0" fmla="*/ 536924 h 878776"/>
                <a:gd name="connsiteX1" fmla="*/ 669036 w 670464"/>
                <a:gd name="connsiteY1" fmla="*/ 878777 h 878776"/>
                <a:gd name="connsiteX2" fmla="*/ 0 w 670464"/>
                <a:gd name="connsiteY2" fmla="*/ 877729 h 878776"/>
                <a:gd name="connsiteX3" fmla="*/ 1429 w 670464"/>
                <a:gd name="connsiteY3" fmla="*/ 0 h 878776"/>
                <a:gd name="connsiteX4" fmla="*/ 670465 w 670464"/>
                <a:gd name="connsiteY4" fmla="*/ 1048 h 878776"/>
                <a:gd name="connsiteX5" fmla="*/ 670084 w 670464"/>
                <a:gd name="connsiteY5" fmla="*/ 283750 h 8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464" h="878776">
                  <a:moveTo>
                    <a:pt x="669608" y="536924"/>
                  </a:moveTo>
                  <a:lnTo>
                    <a:pt x="669036" y="878777"/>
                  </a:lnTo>
                  <a:lnTo>
                    <a:pt x="0" y="877729"/>
                  </a:lnTo>
                  <a:lnTo>
                    <a:pt x="1429" y="0"/>
                  </a:lnTo>
                  <a:lnTo>
                    <a:pt x="670465" y="1048"/>
                  </a:lnTo>
                  <a:lnTo>
                    <a:pt x="670084" y="283750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Полилиния: фигура 123">
              <a:extLst>
                <a:ext uri="{FF2B5EF4-FFF2-40B4-BE49-F238E27FC236}">
                  <a16:creationId xmlns:a16="http://schemas.microsoft.com/office/drawing/2014/main" id="{AAA7C054-45BA-4F4F-8C73-5F3AE51C5045}"/>
                </a:ext>
              </a:extLst>
            </p:cNvPr>
            <p:cNvSpPr/>
            <p:nvPr/>
          </p:nvSpPr>
          <p:spPr>
            <a:xfrm>
              <a:off x="5803201" y="3173158"/>
              <a:ext cx="431292" cy="761"/>
            </a:xfrm>
            <a:custGeom>
              <a:avLst/>
              <a:gdLst>
                <a:gd name="connsiteX0" fmla="*/ 0 w 431292"/>
                <a:gd name="connsiteY0" fmla="*/ 0 h 761"/>
                <a:gd name="connsiteX1" fmla="*/ 431292 w 43129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292" h="761">
                  <a:moveTo>
                    <a:pt x="0" y="0"/>
                  </a:moveTo>
                  <a:lnTo>
                    <a:pt x="431292" y="762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Полилиния: фигура 124">
              <a:extLst>
                <a:ext uri="{FF2B5EF4-FFF2-40B4-BE49-F238E27FC236}">
                  <a16:creationId xmlns:a16="http://schemas.microsoft.com/office/drawing/2014/main" id="{5465D79F-03E7-4A76-BD39-39E5B35379B1}"/>
                </a:ext>
              </a:extLst>
            </p:cNvPr>
            <p:cNvSpPr/>
            <p:nvPr/>
          </p:nvSpPr>
          <p:spPr>
            <a:xfrm>
              <a:off x="5803010" y="3286696"/>
              <a:ext cx="399383" cy="666"/>
            </a:xfrm>
            <a:custGeom>
              <a:avLst/>
              <a:gdLst>
                <a:gd name="connsiteX0" fmla="*/ 0 w 399383"/>
                <a:gd name="connsiteY0" fmla="*/ 0 h 666"/>
                <a:gd name="connsiteX1" fmla="*/ 399383 w 399383"/>
                <a:gd name="connsiteY1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383" h="666">
                  <a:moveTo>
                    <a:pt x="0" y="0"/>
                  </a:moveTo>
                  <a:lnTo>
                    <a:pt x="399383" y="667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Полилиния: фигура 125">
              <a:extLst>
                <a:ext uri="{FF2B5EF4-FFF2-40B4-BE49-F238E27FC236}">
                  <a16:creationId xmlns:a16="http://schemas.microsoft.com/office/drawing/2014/main" id="{CF9B83AE-284F-4B1E-87C8-54080DE38B8E}"/>
                </a:ext>
              </a:extLst>
            </p:cNvPr>
            <p:cNvSpPr/>
            <p:nvPr/>
          </p:nvSpPr>
          <p:spPr>
            <a:xfrm>
              <a:off x="5802820" y="3400139"/>
              <a:ext cx="291465" cy="476"/>
            </a:xfrm>
            <a:custGeom>
              <a:avLst/>
              <a:gdLst>
                <a:gd name="connsiteX0" fmla="*/ 0 w 291465"/>
                <a:gd name="connsiteY0" fmla="*/ 0 h 476"/>
                <a:gd name="connsiteX1" fmla="*/ 291465 w 29146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465" h="476">
                  <a:moveTo>
                    <a:pt x="0" y="0"/>
                  </a:moveTo>
                  <a:lnTo>
                    <a:pt x="291465" y="476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8" name="Рисунок 647">
              <a:extLst>
                <a:ext uri="{FF2B5EF4-FFF2-40B4-BE49-F238E27FC236}">
                  <a16:creationId xmlns:a16="http://schemas.microsoft.com/office/drawing/2014/main" id="{3A523438-B478-473B-B0AE-14C626C8E2C4}"/>
                </a:ext>
              </a:extLst>
            </p:cNvPr>
            <p:cNvGrpSpPr/>
            <p:nvPr/>
          </p:nvGrpSpPr>
          <p:grpSpPr>
            <a:xfrm>
              <a:off x="5921025" y="3238069"/>
              <a:ext cx="590344" cy="588599"/>
              <a:chOff x="5921025" y="3238069"/>
              <a:chExt cx="590344" cy="588599"/>
            </a:xfrm>
            <a:noFill/>
          </p:grpSpPr>
          <p:sp>
            <p:nvSpPr>
              <p:cNvPr id="140" name="Полилиния: фигура 128">
                <a:extLst>
                  <a:ext uri="{FF2B5EF4-FFF2-40B4-BE49-F238E27FC236}">
                    <a16:creationId xmlns:a16="http://schemas.microsoft.com/office/drawing/2014/main" id="{B2B46A65-0CF8-4BFD-ACD5-705420365ECC}"/>
                  </a:ext>
                </a:extLst>
              </p:cNvPr>
              <p:cNvSpPr/>
              <p:nvPr/>
            </p:nvSpPr>
            <p:spPr>
              <a:xfrm>
                <a:off x="6073640" y="3238069"/>
                <a:ext cx="437729" cy="436743"/>
              </a:xfrm>
              <a:custGeom>
                <a:avLst/>
                <a:gdLst>
                  <a:gd name="connsiteX0" fmla="*/ 15597 w 437729"/>
                  <a:gd name="connsiteY0" fmla="*/ 318566 h 436743"/>
                  <a:gd name="connsiteX1" fmla="*/ 14073 w 437729"/>
                  <a:gd name="connsiteY1" fmla="*/ 387336 h 436743"/>
                  <a:gd name="connsiteX2" fmla="*/ 49220 w 437729"/>
                  <a:gd name="connsiteY2" fmla="*/ 422579 h 436743"/>
                  <a:gd name="connsiteX3" fmla="*/ 118086 w 437729"/>
                  <a:gd name="connsiteY3" fmla="*/ 421245 h 436743"/>
                  <a:gd name="connsiteX4" fmla="*/ 424219 w 437729"/>
                  <a:gd name="connsiteY4" fmla="*/ 89585 h 436743"/>
                  <a:gd name="connsiteX5" fmla="*/ 422790 w 437729"/>
                  <a:gd name="connsiteY5" fmla="*/ 17766 h 436743"/>
                  <a:gd name="connsiteX6" fmla="*/ 420123 w 437729"/>
                  <a:gd name="connsiteY6" fmla="*/ 15004 h 436743"/>
                  <a:gd name="connsiteX7" fmla="*/ 348305 w 437729"/>
                  <a:gd name="connsiteY7" fmla="*/ 13385 h 436743"/>
                  <a:gd name="connsiteX8" fmla="*/ 15597 w 437729"/>
                  <a:gd name="connsiteY8" fmla="*/ 318566 h 43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729" h="436743">
                    <a:moveTo>
                      <a:pt x="15597" y="318566"/>
                    </a:moveTo>
                    <a:cubicBezTo>
                      <a:pt x="-4596" y="337044"/>
                      <a:pt x="-5263" y="368096"/>
                      <a:pt x="14073" y="387336"/>
                    </a:cubicBezTo>
                    <a:lnTo>
                      <a:pt x="49220" y="422579"/>
                    </a:lnTo>
                    <a:cubicBezTo>
                      <a:pt x="68556" y="441915"/>
                      <a:pt x="99512" y="441438"/>
                      <a:pt x="118086" y="421245"/>
                    </a:cubicBezTo>
                    <a:lnTo>
                      <a:pt x="424219" y="89585"/>
                    </a:lnTo>
                    <a:cubicBezTo>
                      <a:pt x="442698" y="69487"/>
                      <a:pt x="442221" y="37197"/>
                      <a:pt x="422790" y="17766"/>
                    </a:cubicBezTo>
                    <a:lnTo>
                      <a:pt x="420123" y="15004"/>
                    </a:lnTo>
                    <a:cubicBezTo>
                      <a:pt x="400788" y="-4332"/>
                      <a:pt x="368498" y="-5094"/>
                      <a:pt x="348305" y="13385"/>
                    </a:cubicBezTo>
                    <a:lnTo>
                      <a:pt x="15597" y="318566"/>
                    </a:lnTo>
                    <a:close/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Полилиния: фигура 129">
                <a:extLst>
                  <a:ext uri="{FF2B5EF4-FFF2-40B4-BE49-F238E27FC236}">
                    <a16:creationId xmlns:a16="http://schemas.microsoft.com/office/drawing/2014/main" id="{69DDC7AB-6609-40E1-9614-352F068EB411}"/>
                  </a:ext>
                </a:extLst>
              </p:cNvPr>
              <p:cNvSpPr/>
              <p:nvPr/>
            </p:nvSpPr>
            <p:spPr>
              <a:xfrm>
                <a:off x="6024692" y="3600640"/>
                <a:ext cx="122932" cy="123027"/>
              </a:xfrm>
              <a:custGeom>
                <a:avLst/>
                <a:gdLst>
                  <a:gd name="connsiteX0" fmla="*/ 49780 w 122932"/>
                  <a:gd name="connsiteY0" fmla="*/ 0 h 123027"/>
                  <a:gd name="connsiteX1" fmla="*/ 7299 w 122932"/>
                  <a:gd name="connsiteY1" fmla="*/ 42386 h 123027"/>
                  <a:gd name="connsiteX2" fmla="*/ 7203 w 122932"/>
                  <a:gd name="connsiteY2" fmla="*/ 77534 h 123027"/>
                  <a:gd name="connsiteX3" fmla="*/ 45303 w 122932"/>
                  <a:gd name="connsiteY3" fmla="*/ 115729 h 123027"/>
                  <a:gd name="connsiteX4" fmla="*/ 80451 w 122932"/>
                  <a:gd name="connsiteY4" fmla="*/ 115824 h 123027"/>
                  <a:gd name="connsiteX5" fmla="*/ 122932 w 122932"/>
                  <a:gd name="connsiteY5" fmla="*/ 73438 h 12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32" h="123027">
                    <a:moveTo>
                      <a:pt x="49780" y="0"/>
                    </a:moveTo>
                    <a:lnTo>
                      <a:pt x="7299" y="42386"/>
                    </a:lnTo>
                    <a:cubicBezTo>
                      <a:pt x="-2417" y="52102"/>
                      <a:pt x="-2417" y="67913"/>
                      <a:pt x="7203" y="77534"/>
                    </a:cubicBezTo>
                    <a:lnTo>
                      <a:pt x="45303" y="115729"/>
                    </a:lnTo>
                    <a:cubicBezTo>
                      <a:pt x="55019" y="125444"/>
                      <a:pt x="70735" y="125444"/>
                      <a:pt x="80451" y="115824"/>
                    </a:cubicBezTo>
                    <a:lnTo>
                      <a:pt x="122932" y="73438"/>
                    </a:ln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Полилиния: фигура 130">
                <a:extLst>
                  <a:ext uri="{FF2B5EF4-FFF2-40B4-BE49-F238E27FC236}">
                    <a16:creationId xmlns:a16="http://schemas.microsoft.com/office/drawing/2014/main" id="{7D622351-73F9-467E-A5DD-C5AFB399DA8A}"/>
                  </a:ext>
                </a:extLst>
              </p:cNvPr>
              <p:cNvSpPr/>
              <p:nvPr/>
            </p:nvSpPr>
            <p:spPr>
              <a:xfrm>
                <a:off x="5921025" y="3675983"/>
                <a:ext cx="151161" cy="150685"/>
              </a:xfrm>
              <a:custGeom>
                <a:avLst/>
                <a:gdLst>
                  <a:gd name="connsiteX0" fmla="*/ 109061 w 151161"/>
                  <a:gd name="connsiteY0" fmla="*/ 0 h 150685"/>
                  <a:gd name="connsiteX1" fmla="*/ 48292 w 151161"/>
                  <a:gd name="connsiteY1" fmla="*/ 37529 h 150685"/>
                  <a:gd name="connsiteX2" fmla="*/ 12287 w 151161"/>
                  <a:gd name="connsiteY2" fmla="*/ 129350 h 150685"/>
                  <a:gd name="connsiteX3" fmla="*/ 0 w 151161"/>
                  <a:gd name="connsiteY3" fmla="*/ 150686 h 150685"/>
                  <a:gd name="connsiteX4" fmla="*/ 21431 w 151161"/>
                  <a:gd name="connsiteY4" fmla="*/ 138494 h 150685"/>
                  <a:gd name="connsiteX5" fmla="*/ 113443 w 151161"/>
                  <a:gd name="connsiteY5" fmla="*/ 102870 h 150685"/>
                  <a:gd name="connsiteX6" fmla="*/ 151162 w 151161"/>
                  <a:gd name="connsiteY6" fmla="*/ 42196 h 15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61" h="150685">
                    <a:moveTo>
                      <a:pt x="109061" y="0"/>
                    </a:moveTo>
                    <a:cubicBezTo>
                      <a:pt x="103537" y="3143"/>
                      <a:pt x="66199" y="24575"/>
                      <a:pt x="48292" y="37529"/>
                    </a:cubicBezTo>
                    <a:cubicBezTo>
                      <a:pt x="39815" y="70104"/>
                      <a:pt x="27623" y="100965"/>
                      <a:pt x="12287" y="129350"/>
                    </a:cubicBezTo>
                    <a:cubicBezTo>
                      <a:pt x="8477" y="136588"/>
                      <a:pt x="4382" y="143732"/>
                      <a:pt x="0" y="150686"/>
                    </a:cubicBezTo>
                    <a:cubicBezTo>
                      <a:pt x="6953" y="146304"/>
                      <a:pt x="14097" y="142304"/>
                      <a:pt x="21431" y="138494"/>
                    </a:cubicBezTo>
                    <a:cubicBezTo>
                      <a:pt x="49911" y="123254"/>
                      <a:pt x="80867" y="111252"/>
                      <a:pt x="113443" y="102870"/>
                    </a:cubicBezTo>
                    <a:cubicBezTo>
                      <a:pt x="126397" y="85058"/>
                      <a:pt x="147923" y="47720"/>
                      <a:pt x="151162" y="42196"/>
                    </a:cubicBez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Полилиния: фигура 131">
                <a:extLst>
                  <a:ext uri="{FF2B5EF4-FFF2-40B4-BE49-F238E27FC236}">
                    <a16:creationId xmlns:a16="http://schemas.microsoft.com/office/drawing/2014/main" id="{CA642EBE-8D91-4D6D-A43A-67A61AFFC0E3}"/>
                  </a:ext>
                </a:extLst>
              </p:cNvPr>
              <p:cNvSpPr/>
              <p:nvPr/>
            </p:nvSpPr>
            <p:spPr>
              <a:xfrm>
                <a:off x="5923216" y="3763041"/>
                <a:ext cx="61626" cy="61531"/>
              </a:xfrm>
              <a:custGeom>
                <a:avLst/>
                <a:gdLst>
                  <a:gd name="connsiteX0" fmla="*/ 61627 w 61626"/>
                  <a:gd name="connsiteY0" fmla="*/ 0 h 61531"/>
                  <a:gd name="connsiteX1" fmla="*/ 0 w 61626"/>
                  <a:gd name="connsiteY1" fmla="*/ 61531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626" h="61531">
                    <a:moveTo>
                      <a:pt x="61627" y="0"/>
                    </a:moveTo>
                    <a:lnTo>
                      <a:pt x="0" y="61531"/>
                    </a:lnTo>
                  </a:path>
                </a:pathLst>
              </a:custGeom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9" name="Полилиния: фигура 127">
              <a:extLst>
                <a:ext uri="{FF2B5EF4-FFF2-40B4-BE49-F238E27FC236}">
                  <a16:creationId xmlns:a16="http://schemas.microsoft.com/office/drawing/2014/main" id="{CF2D3262-1683-4F7A-BE7A-8D310EE4F7A1}"/>
                </a:ext>
              </a:extLst>
            </p:cNvPr>
            <p:cNvSpPr/>
            <p:nvPr/>
          </p:nvSpPr>
          <p:spPr>
            <a:xfrm>
              <a:off x="5785198" y="3832002"/>
              <a:ext cx="121253" cy="190"/>
            </a:xfrm>
            <a:custGeom>
              <a:avLst/>
              <a:gdLst>
                <a:gd name="connsiteX0" fmla="*/ 0 w 121253"/>
                <a:gd name="connsiteY0" fmla="*/ 0 h 190"/>
                <a:gd name="connsiteX1" fmla="*/ 121253 w 121253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253" h="190">
                  <a:moveTo>
                    <a:pt x="0" y="0"/>
                  </a:moveTo>
                  <a:lnTo>
                    <a:pt x="121253" y="191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4" name="Рисунок 685">
            <a:extLst>
              <a:ext uri="{FF2B5EF4-FFF2-40B4-BE49-F238E27FC236}">
                <a16:creationId xmlns:a16="http://schemas.microsoft.com/office/drawing/2014/main" id="{6E652D2E-36B8-43E7-B69D-CAD11936DC89}"/>
              </a:ext>
            </a:extLst>
          </p:cNvPr>
          <p:cNvGrpSpPr>
            <a:grpSpLocks noChangeAspect="1"/>
          </p:cNvGrpSpPr>
          <p:nvPr/>
        </p:nvGrpSpPr>
        <p:grpSpPr>
          <a:xfrm>
            <a:off x="9561435" y="4624895"/>
            <a:ext cx="1099901" cy="1088970"/>
            <a:chOff x="5648325" y="3100387"/>
            <a:chExt cx="895350" cy="657225"/>
          </a:xfrm>
        </p:grpSpPr>
        <p:sp>
          <p:nvSpPr>
            <p:cNvPr id="145" name="Полилиния: фигура 72">
              <a:extLst>
                <a:ext uri="{FF2B5EF4-FFF2-40B4-BE49-F238E27FC236}">
                  <a16:creationId xmlns:a16="http://schemas.microsoft.com/office/drawing/2014/main" id="{8DB980B0-5188-4923-B50F-7C2A129A0A52}"/>
                </a:ext>
              </a:extLst>
            </p:cNvPr>
            <p:cNvSpPr/>
            <p:nvPr/>
          </p:nvSpPr>
          <p:spPr>
            <a:xfrm>
              <a:off x="5657850" y="3109912"/>
              <a:ext cx="877728" cy="633888"/>
            </a:xfrm>
            <a:custGeom>
              <a:avLst/>
              <a:gdLst>
                <a:gd name="connsiteX0" fmla="*/ 0 w 877728"/>
                <a:gd name="connsiteY0" fmla="*/ 0 h 633888"/>
                <a:gd name="connsiteX1" fmla="*/ 877729 w 877728"/>
                <a:gd name="connsiteY1" fmla="*/ 0 h 633888"/>
                <a:gd name="connsiteX2" fmla="*/ 877729 w 877728"/>
                <a:gd name="connsiteY2" fmla="*/ 633889 h 633888"/>
                <a:gd name="connsiteX3" fmla="*/ 0 w 877728"/>
                <a:gd name="connsiteY3" fmla="*/ 633889 h 6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728" h="633888">
                  <a:moveTo>
                    <a:pt x="0" y="0"/>
                  </a:moveTo>
                  <a:lnTo>
                    <a:pt x="877729" y="0"/>
                  </a:lnTo>
                  <a:lnTo>
                    <a:pt x="877729" y="633889"/>
                  </a:lnTo>
                  <a:lnTo>
                    <a:pt x="0" y="633889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Полилиния: фигура 73">
              <a:extLst>
                <a:ext uri="{FF2B5EF4-FFF2-40B4-BE49-F238E27FC236}">
                  <a16:creationId xmlns:a16="http://schemas.microsoft.com/office/drawing/2014/main" id="{058FB5CB-B826-4187-A36B-80D2FB13205E}"/>
                </a:ext>
              </a:extLst>
            </p:cNvPr>
            <p:cNvSpPr/>
            <p:nvPr/>
          </p:nvSpPr>
          <p:spPr>
            <a:xfrm>
              <a:off x="5730906" y="3183159"/>
              <a:ext cx="731615" cy="487679"/>
            </a:xfrm>
            <a:custGeom>
              <a:avLst/>
              <a:gdLst>
                <a:gd name="connsiteX0" fmla="*/ 462058 w 731615"/>
                <a:gd name="connsiteY0" fmla="*/ 487680 h 487679"/>
                <a:gd name="connsiteX1" fmla="*/ 0 w 731615"/>
                <a:gd name="connsiteY1" fmla="*/ 487680 h 487679"/>
                <a:gd name="connsiteX2" fmla="*/ 0 w 731615"/>
                <a:gd name="connsiteY2" fmla="*/ 0 h 487679"/>
                <a:gd name="connsiteX3" fmla="*/ 731615 w 731615"/>
                <a:gd name="connsiteY3" fmla="*/ 0 h 487679"/>
                <a:gd name="connsiteX4" fmla="*/ 731615 w 731615"/>
                <a:gd name="connsiteY4" fmla="*/ 487680 h 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615" h="487679">
                  <a:moveTo>
                    <a:pt x="462058" y="487680"/>
                  </a:moveTo>
                  <a:lnTo>
                    <a:pt x="0" y="487680"/>
                  </a:lnTo>
                  <a:lnTo>
                    <a:pt x="0" y="0"/>
                  </a:lnTo>
                  <a:lnTo>
                    <a:pt x="731615" y="0"/>
                  </a:lnTo>
                  <a:lnTo>
                    <a:pt x="731615" y="487680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Полилиния: фигура 74">
              <a:extLst>
                <a:ext uri="{FF2B5EF4-FFF2-40B4-BE49-F238E27FC236}">
                  <a16:creationId xmlns:a16="http://schemas.microsoft.com/office/drawing/2014/main" id="{CFADAC12-C76A-4F34-8F39-D59B690F9191}"/>
                </a:ext>
              </a:extLst>
            </p:cNvPr>
            <p:cNvSpPr/>
            <p:nvPr/>
          </p:nvSpPr>
          <p:spPr>
            <a:xfrm>
              <a:off x="5947029" y="3279933"/>
              <a:ext cx="245840" cy="40576"/>
            </a:xfrm>
            <a:custGeom>
              <a:avLst/>
              <a:gdLst>
                <a:gd name="connsiteX0" fmla="*/ 0 w 245840"/>
                <a:gd name="connsiteY0" fmla="*/ 0 h 40576"/>
                <a:gd name="connsiteX1" fmla="*/ 245840 w 245840"/>
                <a:gd name="connsiteY1" fmla="*/ 0 h 40576"/>
                <a:gd name="connsiteX2" fmla="*/ 245840 w 245840"/>
                <a:gd name="connsiteY2" fmla="*/ 40577 h 40576"/>
                <a:gd name="connsiteX3" fmla="*/ 0 w 245840"/>
                <a:gd name="connsiteY3" fmla="*/ 40577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40" h="40576">
                  <a:moveTo>
                    <a:pt x="0" y="0"/>
                  </a:moveTo>
                  <a:lnTo>
                    <a:pt x="245840" y="0"/>
                  </a:lnTo>
                  <a:lnTo>
                    <a:pt x="245840" y="40577"/>
                  </a:lnTo>
                  <a:lnTo>
                    <a:pt x="0" y="40577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Полилиния: фигура 75">
              <a:extLst>
                <a:ext uri="{FF2B5EF4-FFF2-40B4-BE49-F238E27FC236}">
                  <a16:creationId xmlns:a16="http://schemas.microsoft.com/office/drawing/2014/main" id="{26A6ED5E-D7E8-471D-8042-67FECD91AFE3}"/>
                </a:ext>
              </a:extLst>
            </p:cNvPr>
            <p:cNvSpPr/>
            <p:nvPr/>
          </p:nvSpPr>
          <p:spPr>
            <a:xfrm>
              <a:off x="6016275" y="3521106"/>
              <a:ext cx="113252" cy="38100"/>
            </a:xfrm>
            <a:custGeom>
              <a:avLst/>
              <a:gdLst>
                <a:gd name="connsiteX0" fmla="*/ 0 w 113252"/>
                <a:gd name="connsiteY0" fmla="*/ 0 h 38100"/>
                <a:gd name="connsiteX1" fmla="*/ 113252 w 113252"/>
                <a:gd name="connsiteY1" fmla="*/ 0 h 38100"/>
                <a:gd name="connsiteX2" fmla="*/ 113252 w 113252"/>
                <a:gd name="connsiteY2" fmla="*/ 38100 h 38100"/>
                <a:gd name="connsiteX3" fmla="*/ 0 w 1132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" h="38100">
                  <a:moveTo>
                    <a:pt x="0" y="0"/>
                  </a:moveTo>
                  <a:lnTo>
                    <a:pt x="113252" y="0"/>
                  </a:lnTo>
                  <a:lnTo>
                    <a:pt x="113252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Полилиния: фигура 76">
              <a:extLst>
                <a:ext uri="{FF2B5EF4-FFF2-40B4-BE49-F238E27FC236}">
                  <a16:creationId xmlns:a16="http://schemas.microsoft.com/office/drawing/2014/main" id="{1C18CBBA-12D8-49D2-B78D-0DE237C68832}"/>
                </a:ext>
              </a:extLst>
            </p:cNvPr>
            <p:cNvSpPr/>
            <p:nvPr/>
          </p:nvSpPr>
          <p:spPr>
            <a:xfrm>
              <a:off x="5874924" y="3371278"/>
              <a:ext cx="390048" cy="41148"/>
            </a:xfrm>
            <a:custGeom>
              <a:avLst/>
              <a:gdLst>
                <a:gd name="connsiteX0" fmla="*/ 0 w 390048"/>
                <a:gd name="connsiteY0" fmla="*/ 0 h 41148"/>
                <a:gd name="connsiteX1" fmla="*/ 390049 w 390048"/>
                <a:gd name="connsiteY1" fmla="*/ 0 h 41148"/>
                <a:gd name="connsiteX2" fmla="*/ 390049 w 390048"/>
                <a:gd name="connsiteY2" fmla="*/ 41148 h 41148"/>
                <a:gd name="connsiteX3" fmla="*/ 0 w 390048"/>
                <a:gd name="connsiteY3" fmla="*/ 41148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8" h="41148">
                  <a:moveTo>
                    <a:pt x="0" y="0"/>
                  </a:moveTo>
                  <a:lnTo>
                    <a:pt x="390049" y="0"/>
                  </a:lnTo>
                  <a:lnTo>
                    <a:pt x="390049" y="41148"/>
                  </a:lnTo>
                  <a:lnTo>
                    <a:pt x="0" y="41148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Полилиния: фигура 77">
              <a:extLst>
                <a:ext uri="{FF2B5EF4-FFF2-40B4-BE49-F238E27FC236}">
                  <a16:creationId xmlns:a16="http://schemas.microsoft.com/office/drawing/2014/main" id="{70C65F97-6670-4FC4-BB0A-C5E8E54DA022}"/>
                </a:ext>
              </a:extLst>
            </p:cNvPr>
            <p:cNvSpPr/>
            <p:nvPr/>
          </p:nvSpPr>
          <p:spPr>
            <a:xfrm>
              <a:off x="5956077" y="3451002"/>
              <a:ext cx="227838" cy="32099"/>
            </a:xfrm>
            <a:custGeom>
              <a:avLst/>
              <a:gdLst>
                <a:gd name="connsiteX0" fmla="*/ 0 w 227838"/>
                <a:gd name="connsiteY0" fmla="*/ 0 h 32099"/>
                <a:gd name="connsiteX1" fmla="*/ 227838 w 227838"/>
                <a:gd name="connsiteY1" fmla="*/ 0 h 32099"/>
                <a:gd name="connsiteX2" fmla="*/ 227838 w 227838"/>
                <a:gd name="connsiteY2" fmla="*/ 32099 h 32099"/>
                <a:gd name="connsiteX3" fmla="*/ 0 w 227838"/>
                <a:gd name="connsiteY3" fmla="*/ 32099 h 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38" h="32099">
                  <a:moveTo>
                    <a:pt x="0" y="0"/>
                  </a:moveTo>
                  <a:lnTo>
                    <a:pt x="227838" y="0"/>
                  </a:lnTo>
                  <a:lnTo>
                    <a:pt x="227838" y="32099"/>
                  </a:lnTo>
                  <a:lnTo>
                    <a:pt x="0" y="32099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1" name="Рисунок 685">
              <a:extLst>
                <a:ext uri="{FF2B5EF4-FFF2-40B4-BE49-F238E27FC236}">
                  <a16:creationId xmlns:a16="http://schemas.microsoft.com/office/drawing/2014/main" id="{84238FCD-E232-4A74-AE0F-09BCF634EE3F}"/>
                </a:ext>
              </a:extLst>
            </p:cNvPr>
            <p:cNvGrpSpPr/>
            <p:nvPr/>
          </p:nvGrpSpPr>
          <p:grpSpPr>
            <a:xfrm>
              <a:off x="6213824" y="3453288"/>
              <a:ext cx="232124" cy="272129"/>
              <a:chOff x="6213824" y="3453288"/>
              <a:chExt cx="232124" cy="272129"/>
            </a:xfrm>
            <a:noFill/>
          </p:grpSpPr>
          <p:grpSp>
            <p:nvGrpSpPr>
              <p:cNvPr id="152" name="Рисунок 685">
                <a:extLst>
                  <a:ext uri="{FF2B5EF4-FFF2-40B4-BE49-F238E27FC236}">
                    <a16:creationId xmlns:a16="http://schemas.microsoft.com/office/drawing/2014/main" id="{8AB684D0-1F9A-458E-958B-D326811EAED9}"/>
                  </a:ext>
                </a:extLst>
              </p:cNvPr>
              <p:cNvGrpSpPr/>
              <p:nvPr/>
            </p:nvGrpSpPr>
            <p:grpSpPr>
              <a:xfrm>
                <a:off x="6213824" y="3617308"/>
                <a:ext cx="232124" cy="108108"/>
                <a:chOff x="6213824" y="3617308"/>
                <a:chExt cx="232124" cy="108108"/>
              </a:xfrm>
              <a:noFill/>
            </p:grpSpPr>
            <p:sp>
              <p:nvSpPr>
                <p:cNvPr id="154" name="Полилиния: фигура 81">
                  <a:extLst>
                    <a:ext uri="{FF2B5EF4-FFF2-40B4-BE49-F238E27FC236}">
                      <a16:creationId xmlns:a16="http://schemas.microsoft.com/office/drawing/2014/main" id="{C0E13FCD-D2A3-4C5F-9553-608E0298178E}"/>
                    </a:ext>
                  </a:extLst>
                </p:cNvPr>
                <p:cNvSpPr/>
                <p:nvPr/>
              </p:nvSpPr>
              <p:spPr>
                <a:xfrm>
                  <a:off x="6213824" y="3617308"/>
                  <a:ext cx="101822" cy="108108"/>
                </a:xfrm>
                <a:custGeom>
                  <a:avLst/>
                  <a:gdLst>
                    <a:gd name="connsiteX0" fmla="*/ 101822 w 101822"/>
                    <a:gd name="connsiteY0" fmla="*/ 23908 h 108108"/>
                    <a:gd name="connsiteX1" fmla="*/ 82201 w 101822"/>
                    <a:gd name="connsiteY1" fmla="*/ 57912 h 108108"/>
                    <a:gd name="connsiteX2" fmla="*/ 53054 w 101822"/>
                    <a:gd name="connsiteY2" fmla="*/ 108109 h 108108"/>
                    <a:gd name="connsiteX3" fmla="*/ 38957 w 101822"/>
                    <a:gd name="connsiteY3" fmla="*/ 71247 h 108108"/>
                    <a:gd name="connsiteX4" fmla="*/ 0 w 101822"/>
                    <a:gd name="connsiteY4" fmla="*/ 77533 h 108108"/>
                    <a:gd name="connsiteX5" fmla="*/ 29147 w 101822"/>
                    <a:gd name="connsiteY5" fmla="*/ 27337 h 108108"/>
                    <a:gd name="connsiteX6" fmla="*/ 44958 w 101822"/>
                    <a:gd name="connsiteY6" fmla="*/ 0 h 10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8108">
                      <a:moveTo>
                        <a:pt x="101822" y="23908"/>
                      </a:moveTo>
                      <a:lnTo>
                        <a:pt x="82201" y="57912"/>
                      </a:lnTo>
                      <a:lnTo>
                        <a:pt x="53054" y="108109"/>
                      </a:lnTo>
                      <a:lnTo>
                        <a:pt x="38957" y="71247"/>
                      </a:lnTo>
                      <a:lnTo>
                        <a:pt x="0" y="77533"/>
                      </a:lnTo>
                      <a:lnTo>
                        <a:pt x="29147" y="27337"/>
                      </a:lnTo>
                      <a:lnTo>
                        <a:pt x="44958" y="0"/>
                      </a:lnTo>
                    </a:path>
                  </a:pathLst>
                </a:custGeom>
                <a:noFill/>
                <a:ln w="34925" cap="flat" cmpd="sng">
                  <a:solidFill>
                    <a:srgbClr val="0000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Полилиния: фигура 82">
                  <a:extLst>
                    <a:ext uri="{FF2B5EF4-FFF2-40B4-BE49-F238E27FC236}">
                      <a16:creationId xmlns:a16="http://schemas.microsoft.com/office/drawing/2014/main" id="{629FA051-6576-44C9-9B4A-469B1EA24ABB}"/>
                    </a:ext>
                  </a:extLst>
                </p:cNvPr>
                <p:cNvSpPr/>
                <p:nvPr/>
              </p:nvSpPr>
              <p:spPr>
                <a:xfrm>
                  <a:off x="6344126" y="3617689"/>
                  <a:ext cx="101822" cy="107727"/>
                </a:xfrm>
                <a:custGeom>
                  <a:avLst/>
                  <a:gdLst>
                    <a:gd name="connsiteX0" fmla="*/ 56864 w 101822"/>
                    <a:gd name="connsiteY0" fmla="*/ 0 h 107727"/>
                    <a:gd name="connsiteX1" fmla="*/ 72676 w 101822"/>
                    <a:gd name="connsiteY1" fmla="*/ 26956 h 107727"/>
                    <a:gd name="connsiteX2" fmla="*/ 101822 w 101822"/>
                    <a:gd name="connsiteY2" fmla="*/ 77152 h 107727"/>
                    <a:gd name="connsiteX3" fmla="*/ 62770 w 101822"/>
                    <a:gd name="connsiteY3" fmla="*/ 70866 h 107727"/>
                    <a:gd name="connsiteX4" fmla="*/ 48768 w 101822"/>
                    <a:gd name="connsiteY4" fmla="*/ 107728 h 107727"/>
                    <a:gd name="connsiteX5" fmla="*/ 19621 w 101822"/>
                    <a:gd name="connsiteY5" fmla="*/ 57531 h 107727"/>
                    <a:gd name="connsiteX6" fmla="*/ 0 w 101822"/>
                    <a:gd name="connsiteY6" fmla="*/ 23527 h 10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7727">
                      <a:moveTo>
                        <a:pt x="56864" y="0"/>
                      </a:moveTo>
                      <a:lnTo>
                        <a:pt x="72676" y="26956"/>
                      </a:lnTo>
                      <a:lnTo>
                        <a:pt x="101822" y="77152"/>
                      </a:lnTo>
                      <a:lnTo>
                        <a:pt x="62770" y="70866"/>
                      </a:lnTo>
                      <a:lnTo>
                        <a:pt x="48768" y="107728"/>
                      </a:lnTo>
                      <a:lnTo>
                        <a:pt x="19621" y="57531"/>
                      </a:lnTo>
                      <a:lnTo>
                        <a:pt x="0" y="23527"/>
                      </a:lnTo>
                    </a:path>
                  </a:pathLst>
                </a:custGeom>
                <a:noFill/>
                <a:ln w="34925" cap="flat" cmpd="sng">
                  <a:solidFill>
                    <a:srgbClr val="0000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" name="Полилиния: фигура 80">
                <a:extLst>
                  <a:ext uri="{FF2B5EF4-FFF2-40B4-BE49-F238E27FC236}">
                    <a16:creationId xmlns:a16="http://schemas.microsoft.com/office/drawing/2014/main" id="{905E434A-6A91-492E-AA20-EA7D451BD7B5}"/>
                  </a:ext>
                </a:extLst>
              </p:cNvPr>
              <p:cNvSpPr/>
              <p:nvPr/>
            </p:nvSpPr>
            <p:spPr>
              <a:xfrm>
                <a:off x="6232016" y="3453288"/>
                <a:ext cx="195738" cy="195643"/>
              </a:xfrm>
              <a:custGeom>
                <a:avLst/>
                <a:gdLst>
                  <a:gd name="connsiteX0" fmla="*/ 195739 w 195738"/>
                  <a:gd name="connsiteY0" fmla="*/ 97822 h 195643"/>
                  <a:gd name="connsiteX1" fmla="*/ 173355 w 195738"/>
                  <a:gd name="connsiteY1" fmla="*/ 129064 h 195643"/>
                  <a:gd name="connsiteX2" fmla="*/ 167069 w 195738"/>
                  <a:gd name="connsiteY2" fmla="*/ 166973 h 195643"/>
                  <a:gd name="connsiteX3" fmla="*/ 129159 w 195738"/>
                  <a:gd name="connsiteY3" fmla="*/ 173260 h 195643"/>
                  <a:gd name="connsiteX4" fmla="*/ 97917 w 195738"/>
                  <a:gd name="connsiteY4" fmla="*/ 195644 h 195643"/>
                  <a:gd name="connsiteX5" fmla="*/ 66580 w 195738"/>
                  <a:gd name="connsiteY5" fmla="*/ 173260 h 195643"/>
                  <a:gd name="connsiteX6" fmla="*/ 28670 w 195738"/>
                  <a:gd name="connsiteY6" fmla="*/ 166973 h 195643"/>
                  <a:gd name="connsiteX7" fmla="*/ 22289 w 195738"/>
                  <a:gd name="connsiteY7" fmla="*/ 129064 h 195643"/>
                  <a:gd name="connsiteX8" fmla="*/ 0 w 195738"/>
                  <a:gd name="connsiteY8" fmla="*/ 97822 h 195643"/>
                  <a:gd name="connsiteX9" fmla="*/ 22289 w 195738"/>
                  <a:gd name="connsiteY9" fmla="*/ 66484 h 195643"/>
                  <a:gd name="connsiteX10" fmla="*/ 28670 w 195738"/>
                  <a:gd name="connsiteY10" fmla="*/ 28670 h 195643"/>
                  <a:gd name="connsiteX11" fmla="*/ 66580 w 195738"/>
                  <a:gd name="connsiteY11" fmla="*/ 22289 h 195643"/>
                  <a:gd name="connsiteX12" fmla="*/ 97917 w 195738"/>
                  <a:gd name="connsiteY12" fmla="*/ 0 h 195643"/>
                  <a:gd name="connsiteX13" fmla="*/ 129159 w 195738"/>
                  <a:gd name="connsiteY13" fmla="*/ 22289 h 195643"/>
                  <a:gd name="connsiteX14" fmla="*/ 167069 w 195738"/>
                  <a:gd name="connsiteY14" fmla="*/ 28670 h 195643"/>
                  <a:gd name="connsiteX15" fmla="*/ 173355 w 195738"/>
                  <a:gd name="connsiteY15" fmla="*/ 66484 h 195643"/>
                  <a:gd name="connsiteX16" fmla="*/ 195739 w 195738"/>
                  <a:gd name="connsiteY16" fmla="*/ 97822 h 1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5738" h="195643">
                    <a:moveTo>
                      <a:pt x="195739" y="97822"/>
                    </a:moveTo>
                    <a:cubicBezTo>
                      <a:pt x="195739" y="109919"/>
                      <a:pt x="177737" y="118491"/>
                      <a:pt x="173355" y="129064"/>
                    </a:cubicBezTo>
                    <a:cubicBezTo>
                      <a:pt x="168783" y="140018"/>
                      <a:pt x="175260" y="158687"/>
                      <a:pt x="167069" y="166973"/>
                    </a:cubicBezTo>
                    <a:cubicBezTo>
                      <a:pt x="158782" y="175165"/>
                      <a:pt x="140113" y="168783"/>
                      <a:pt x="129159" y="173260"/>
                    </a:cubicBezTo>
                    <a:cubicBezTo>
                      <a:pt x="118586" y="177641"/>
                      <a:pt x="110014" y="195644"/>
                      <a:pt x="97917" y="195644"/>
                    </a:cubicBezTo>
                    <a:cubicBezTo>
                      <a:pt x="85725" y="195644"/>
                      <a:pt x="77248" y="177641"/>
                      <a:pt x="66580" y="173260"/>
                    </a:cubicBezTo>
                    <a:cubicBezTo>
                      <a:pt x="55626" y="168688"/>
                      <a:pt x="36957" y="175165"/>
                      <a:pt x="28670" y="166973"/>
                    </a:cubicBezTo>
                    <a:cubicBezTo>
                      <a:pt x="20383" y="158687"/>
                      <a:pt x="26860" y="140018"/>
                      <a:pt x="22289" y="129064"/>
                    </a:cubicBezTo>
                    <a:cubicBezTo>
                      <a:pt x="17907" y="118491"/>
                      <a:pt x="0" y="109919"/>
                      <a:pt x="0" y="97822"/>
                    </a:cubicBezTo>
                    <a:cubicBezTo>
                      <a:pt x="0" y="85630"/>
                      <a:pt x="17907" y="77153"/>
                      <a:pt x="22289" y="66484"/>
                    </a:cubicBezTo>
                    <a:cubicBezTo>
                      <a:pt x="26860" y="55531"/>
                      <a:pt x="20383" y="36957"/>
                      <a:pt x="28670" y="28670"/>
                    </a:cubicBezTo>
                    <a:cubicBezTo>
                      <a:pt x="36957" y="20383"/>
                      <a:pt x="55626" y="26860"/>
                      <a:pt x="66580" y="22289"/>
                    </a:cubicBezTo>
                    <a:cubicBezTo>
                      <a:pt x="77152" y="17907"/>
                      <a:pt x="85630" y="0"/>
                      <a:pt x="97917" y="0"/>
                    </a:cubicBezTo>
                    <a:cubicBezTo>
                      <a:pt x="110014" y="0"/>
                      <a:pt x="118586" y="17907"/>
                      <a:pt x="129159" y="22289"/>
                    </a:cubicBezTo>
                    <a:cubicBezTo>
                      <a:pt x="140113" y="26860"/>
                      <a:pt x="158782" y="20383"/>
                      <a:pt x="167069" y="28670"/>
                    </a:cubicBezTo>
                    <a:cubicBezTo>
                      <a:pt x="175260" y="36957"/>
                      <a:pt x="168878" y="55531"/>
                      <a:pt x="173355" y="66484"/>
                    </a:cubicBezTo>
                    <a:cubicBezTo>
                      <a:pt x="177737" y="77057"/>
                      <a:pt x="195739" y="85630"/>
                      <a:pt x="195739" y="97822"/>
                    </a:cubicBezTo>
                    <a:close/>
                  </a:path>
                </a:pathLst>
              </a:custGeom>
              <a:noFill/>
              <a:ln w="34925" cap="flat" cmpd="sng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42151357-04A4-414A-9F39-087246F4C0AA}"/>
              </a:ext>
            </a:extLst>
          </p:cNvPr>
          <p:cNvSpPr txBox="1"/>
          <p:nvPr/>
        </p:nvSpPr>
        <p:spPr>
          <a:xfrm flipH="1">
            <a:off x="2221909" y="4911852"/>
            <a:ext cx="1664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Скачать игры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сайте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http://doligra.ru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C8145AE-4166-4E3D-BEFC-CC2DC3B8E2B6}"/>
              </a:ext>
            </a:extLst>
          </p:cNvPr>
          <p:cNvSpPr txBox="1"/>
          <p:nvPr/>
        </p:nvSpPr>
        <p:spPr>
          <a:xfrm flipH="1">
            <a:off x="5015971" y="4754916"/>
            <a:ext cx="1178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Провести игру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детьми в ДОЛ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C389E11-44C4-4465-BA3D-63F005DAD7C6}"/>
              </a:ext>
            </a:extLst>
          </p:cNvPr>
          <p:cNvSpPr txBox="1"/>
          <p:nvPr/>
        </p:nvSpPr>
        <p:spPr>
          <a:xfrm flipH="1">
            <a:off x="7237454" y="4456880"/>
            <a:ext cx="2195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Отправить организаторам заполненную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форму отчета и несколько фотографий процесса игры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 адресу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otchet@doligra.ru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6CCA373-1F28-413B-95C9-DEDB7538D337}"/>
              </a:ext>
            </a:extLst>
          </p:cNvPr>
          <p:cNvSpPr txBox="1"/>
          <p:nvPr/>
        </p:nvSpPr>
        <p:spPr>
          <a:xfrm flipH="1">
            <a:off x="10630282" y="4715814"/>
            <a:ext cx="1468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Получить сертификат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 обработки отчета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8517" y="3700873"/>
            <a:ext cx="1195412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>
            <a:off x="58512" y="5974924"/>
            <a:ext cx="1195412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83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8756" y="296112"/>
            <a:ext cx="8502651" cy="45524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России: «Финансовая культура»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53" y="1014330"/>
            <a:ext cx="3661080" cy="4837830"/>
          </a:xfrm>
          <a:prstGeom prst="rect">
            <a:avLst/>
          </a:prstGeom>
        </p:spPr>
      </p:pic>
      <p:pic>
        <p:nvPicPr>
          <p:cNvPr id="12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07" y="4528796"/>
            <a:ext cx="1205346" cy="2065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Рисунок 334">
            <a:extLst>
              <a:ext uri="{FF2B5EF4-FFF2-40B4-BE49-F238E27FC236}">
                <a16:creationId xmlns:a16="http://schemas.microsoft.com/office/drawing/2014/main" id="{32F4128C-3D3B-4CE0-9DCE-5D8AF8BEE543}"/>
              </a:ext>
            </a:extLst>
          </p:cNvPr>
          <p:cNvGrpSpPr>
            <a:grpSpLocks noChangeAspect="1"/>
          </p:cNvGrpSpPr>
          <p:nvPr/>
        </p:nvGrpSpPr>
        <p:grpSpPr>
          <a:xfrm>
            <a:off x="6434491" y="1352632"/>
            <a:ext cx="1528449" cy="1291455"/>
            <a:chOff x="5657850" y="3048000"/>
            <a:chExt cx="877728" cy="760856"/>
          </a:xfrm>
          <a:noFill/>
        </p:grpSpPr>
        <p:sp>
          <p:nvSpPr>
            <p:cNvPr id="9" name="Полилиния: фигура 118">
              <a:extLst>
                <a:ext uri="{FF2B5EF4-FFF2-40B4-BE49-F238E27FC236}">
                  <a16:creationId xmlns:a16="http://schemas.microsoft.com/office/drawing/2014/main" id="{A6CCEB3E-1CCC-46E0-AF37-1547C9B04DA0}"/>
                </a:ext>
              </a:extLst>
            </p:cNvPr>
            <p:cNvSpPr/>
            <p:nvPr/>
          </p:nvSpPr>
          <p:spPr>
            <a:xfrm>
              <a:off x="5657850" y="3048000"/>
              <a:ext cx="877728" cy="614743"/>
            </a:xfrm>
            <a:custGeom>
              <a:avLst/>
              <a:gdLst>
                <a:gd name="connsiteX0" fmla="*/ 877729 w 877728"/>
                <a:gd name="connsiteY0" fmla="*/ 596360 h 614743"/>
                <a:gd name="connsiteX1" fmla="*/ 859346 w 877728"/>
                <a:gd name="connsiteY1" fmla="*/ 614744 h 614743"/>
                <a:gd name="connsiteX2" fmla="*/ 18383 w 877728"/>
                <a:gd name="connsiteY2" fmla="*/ 614744 h 614743"/>
                <a:gd name="connsiteX3" fmla="*/ 0 w 877728"/>
                <a:gd name="connsiteY3" fmla="*/ 596360 h 614743"/>
                <a:gd name="connsiteX4" fmla="*/ 0 w 877728"/>
                <a:gd name="connsiteY4" fmla="*/ 18383 h 614743"/>
                <a:gd name="connsiteX5" fmla="*/ 18383 w 877728"/>
                <a:gd name="connsiteY5" fmla="*/ 0 h 614743"/>
                <a:gd name="connsiteX6" fmla="*/ 859346 w 877728"/>
                <a:gd name="connsiteY6" fmla="*/ 0 h 614743"/>
                <a:gd name="connsiteX7" fmla="*/ 877729 w 877728"/>
                <a:gd name="connsiteY7" fmla="*/ 18383 h 614743"/>
                <a:gd name="connsiteX8" fmla="*/ 877729 w 877728"/>
                <a:gd name="connsiteY8" fmla="*/ 596360 h 61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7728" h="614743">
                  <a:moveTo>
                    <a:pt x="877729" y="596360"/>
                  </a:moveTo>
                  <a:cubicBezTo>
                    <a:pt x="877729" y="606457"/>
                    <a:pt x="869537" y="614744"/>
                    <a:pt x="859346" y="614744"/>
                  </a:cubicBezTo>
                  <a:lnTo>
                    <a:pt x="18383" y="614744"/>
                  </a:lnTo>
                  <a:cubicBezTo>
                    <a:pt x="8192" y="614648"/>
                    <a:pt x="0" y="606457"/>
                    <a:pt x="0" y="596360"/>
                  </a:cubicBezTo>
                  <a:lnTo>
                    <a:pt x="0" y="18383"/>
                  </a:lnTo>
                  <a:cubicBezTo>
                    <a:pt x="0" y="8192"/>
                    <a:pt x="8192" y="0"/>
                    <a:pt x="18383" y="0"/>
                  </a:cubicBezTo>
                  <a:lnTo>
                    <a:pt x="859346" y="0"/>
                  </a:lnTo>
                  <a:cubicBezTo>
                    <a:pt x="869442" y="0"/>
                    <a:pt x="877729" y="8192"/>
                    <a:pt x="877729" y="18383"/>
                  </a:cubicBezTo>
                  <a:lnTo>
                    <a:pt x="877729" y="59636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Полилиния: фигура 119">
              <a:extLst>
                <a:ext uri="{FF2B5EF4-FFF2-40B4-BE49-F238E27FC236}">
                  <a16:creationId xmlns:a16="http://schemas.microsoft.com/office/drawing/2014/main" id="{F52B6E85-DB44-45C9-97D0-B12505A3E8D1}"/>
                </a:ext>
              </a:extLst>
            </p:cNvPr>
            <p:cNvSpPr/>
            <p:nvPr/>
          </p:nvSpPr>
          <p:spPr>
            <a:xfrm>
              <a:off x="5690806" y="3079051"/>
              <a:ext cx="811815" cy="489870"/>
            </a:xfrm>
            <a:custGeom>
              <a:avLst/>
              <a:gdLst>
                <a:gd name="connsiteX0" fmla="*/ 0 w 811815"/>
                <a:gd name="connsiteY0" fmla="*/ 0 h 489870"/>
                <a:gd name="connsiteX1" fmla="*/ 811816 w 811815"/>
                <a:gd name="connsiteY1" fmla="*/ 0 h 489870"/>
                <a:gd name="connsiteX2" fmla="*/ 811816 w 811815"/>
                <a:gd name="connsiteY2" fmla="*/ 489871 h 489870"/>
                <a:gd name="connsiteX3" fmla="*/ 0 w 811815"/>
                <a:gd name="connsiteY3" fmla="*/ 489871 h 48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815" h="489870">
                  <a:moveTo>
                    <a:pt x="0" y="0"/>
                  </a:moveTo>
                  <a:lnTo>
                    <a:pt x="811816" y="0"/>
                  </a:lnTo>
                  <a:lnTo>
                    <a:pt x="811816" y="489871"/>
                  </a:lnTo>
                  <a:lnTo>
                    <a:pt x="0" y="489871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20">
              <a:extLst>
                <a:ext uri="{FF2B5EF4-FFF2-40B4-BE49-F238E27FC236}">
                  <a16:creationId xmlns:a16="http://schemas.microsoft.com/office/drawing/2014/main" id="{0F7BEE24-AAD9-4E3B-A160-F3F49B45C2F2}"/>
                </a:ext>
              </a:extLst>
            </p:cNvPr>
            <p:cNvSpPr/>
            <p:nvPr/>
          </p:nvSpPr>
          <p:spPr>
            <a:xfrm>
              <a:off x="5920740" y="3662457"/>
              <a:ext cx="351948" cy="146399"/>
            </a:xfrm>
            <a:custGeom>
              <a:avLst/>
              <a:gdLst>
                <a:gd name="connsiteX0" fmla="*/ 341757 w 351948"/>
                <a:gd name="connsiteY0" fmla="*/ 108680 h 146399"/>
                <a:gd name="connsiteX1" fmla="*/ 233077 w 351948"/>
                <a:gd name="connsiteY1" fmla="*/ 0 h 146399"/>
                <a:gd name="connsiteX2" fmla="*/ 118777 w 351948"/>
                <a:gd name="connsiteY2" fmla="*/ 0 h 146399"/>
                <a:gd name="connsiteX3" fmla="*/ 10096 w 351948"/>
                <a:gd name="connsiteY3" fmla="*/ 108680 h 146399"/>
                <a:gd name="connsiteX4" fmla="*/ 0 w 351948"/>
                <a:gd name="connsiteY4" fmla="*/ 108680 h 146399"/>
                <a:gd name="connsiteX5" fmla="*/ 0 w 351948"/>
                <a:gd name="connsiteY5" fmla="*/ 146399 h 146399"/>
                <a:gd name="connsiteX6" fmla="*/ 351949 w 351948"/>
                <a:gd name="connsiteY6" fmla="*/ 146399 h 146399"/>
                <a:gd name="connsiteX7" fmla="*/ 351949 w 351948"/>
                <a:gd name="connsiteY7" fmla="*/ 108680 h 146399"/>
                <a:gd name="connsiteX8" fmla="*/ 341757 w 351948"/>
                <a:gd name="connsiteY8" fmla="*/ 108680 h 14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48" h="146399">
                  <a:moveTo>
                    <a:pt x="341757" y="108680"/>
                  </a:moveTo>
                  <a:cubicBezTo>
                    <a:pt x="281750" y="108680"/>
                    <a:pt x="233077" y="60007"/>
                    <a:pt x="233077" y="0"/>
                  </a:cubicBezTo>
                  <a:lnTo>
                    <a:pt x="118777" y="0"/>
                  </a:lnTo>
                  <a:cubicBezTo>
                    <a:pt x="118777" y="60007"/>
                    <a:pt x="70104" y="108680"/>
                    <a:pt x="10096" y="108680"/>
                  </a:cubicBezTo>
                  <a:lnTo>
                    <a:pt x="0" y="108680"/>
                  </a:lnTo>
                  <a:lnTo>
                    <a:pt x="0" y="146399"/>
                  </a:lnTo>
                  <a:lnTo>
                    <a:pt x="351949" y="146399"/>
                  </a:lnTo>
                  <a:lnTo>
                    <a:pt x="351949" y="108680"/>
                  </a:lnTo>
                  <a:lnTo>
                    <a:pt x="341757" y="10868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3239D38-0252-4113-8A78-BA173ACF938E}"/>
              </a:ext>
            </a:extLst>
          </p:cNvPr>
          <p:cNvCxnSpPr>
            <a:cxnSpLocks/>
          </p:cNvCxnSpPr>
          <p:nvPr/>
        </p:nvCxnSpPr>
        <p:spPr>
          <a:xfrm>
            <a:off x="8254761" y="1867208"/>
            <a:ext cx="692422" cy="0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Рисунок 530">
            <a:extLst>
              <a:ext uri="{FF2B5EF4-FFF2-40B4-BE49-F238E27FC236}">
                <a16:creationId xmlns:a16="http://schemas.microsoft.com/office/drawing/2014/main" id="{B8D8F195-B56F-4623-B91D-01D51C1CFA4A}"/>
              </a:ext>
            </a:extLst>
          </p:cNvPr>
          <p:cNvGrpSpPr>
            <a:grpSpLocks noChangeAspect="1"/>
          </p:cNvGrpSpPr>
          <p:nvPr/>
        </p:nvGrpSpPr>
        <p:grpSpPr>
          <a:xfrm>
            <a:off x="6591437" y="4012308"/>
            <a:ext cx="1544035" cy="1174910"/>
            <a:chOff x="5657850" y="3024187"/>
            <a:chExt cx="877919" cy="808100"/>
          </a:xfrm>
          <a:noFill/>
        </p:grpSpPr>
        <p:sp>
          <p:nvSpPr>
            <p:cNvPr id="15" name="Полилиния: фигура 105">
              <a:extLst>
                <a:ext uri="{FF2B5EF4-FFF2-40B4-BE49-F238E27FC236}">
                  <a16:creationId xmlns:a16="http://schemas.microsoft.com/office/drawing/2014/main" id="{1B9FC560-CF4B-4F75-81E6-2722D5B0558D}"/>
                </a:ext>
              </a:extLst>
            </p:cNvPr>
            <p:cNvSpPr/>
            <p:nvPr/>
          </p:nvSpPr>
          <p:spPr>
            <a:xfrm>
              <a:off x="5657850" y="3204685"/>
              <a:ext cx="171735" cy="585918"/>
            </a:xfrm>
            <a:custGeom>
              <a:avLst/>
              <a:gdLst>
                <a:gd name="connsiteX0" fmla="*/ 156591 w 171735"/>
                <a:gd name="connsiteY0" fmla="*/ 560642 h 585918"/>
                <a:gd name="connsiteX1" fmla="*/ 154115 w 171735"/>
                <a:gd name="connsiteY1" fmla="*/ 563118 h 585918"/>
                <a:gd name="connsiteX2" fmla="*/ 0 w 171735"/>
                <a:gd name="connsiteY2" fmla="*/ 494633 h 585918"/>
                <a:gd name="connsiteX3" fmla="*/ 0 w 171735"/>
                <a:gd name="connsiteY3" fmla="*/ 64579 h 585918"/>
                <a:gd name="connsiteX4" fmla="*/ 64961 w 171735"/>
                <a:gd name="connsiteY4" fmla="*/ 0 h 585918"/>
                <a:gd name="connsiteX5" fmla="*/ 171736 w 171735"/>
                <a:gd name="connsiteY5" fmla="*/ 0 h 58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35" h="585918">
                  <a:moveTo>
                    <a:pt x="156591" y="560642"/>
                  </a:moveTo>
                  <a:cubicBezTo>
                    <a:pt x="155924" y="561689"/>
                    <a:pt x="154781" y="562832"/>
                    <a:pt x="154115" y="563118"/>
                  </a:cubicBezTo>
                  <a:cubicBezTo>
                    <a:pt x="102489" y="608743"/>
                    <a:pt x="0" y="585883"/>
                    <a:pt x="0" y="494633"/>
                  </a:cubicBezTo>
                  <a:lnTo>
                    <a:pt x="0" y="64579"/>
                  </a:lnTo>
                  <a:cubicBezTo>
                    <a:pt x="0" y="28670"/>
                    <a:pt x="29147" y="0"/>
                    <a:pt x="64961" y="0"/>
                  </a:cubicBezTo>
                  <a:lnTo>
                    <a:pt x="171736" y="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Полилиния: фигура 106">
              <a:extLst>
                <a:ext uri="{FF2B5EF4-FFF2-40B4-BE49-F238E27FC236}">
                  <a16:creationId xmlns:a16="http://schemas.microsoft.com/office/drawing/2014/main" id="{5DC802D5-247C-401C-8625-76C95D8AF640}"/>
                </a:ext>
              </a:extLst>
            </p:cNvPr>
            <p:cNvSpPr/>
            <p:nvPr/>
          </p:nvSpPr>
          <p:spPr>
            <a:xfrm>
              <a:off x="5775197" y="3024187"/>
              <a:ext cx="645890" cy="763524"/>
            </a:xfrm>
            <a:custGeom>
              <a:avLst/>
              <a:gdLst>
                <a:gd name="connsiteX0" fmla="*/ 645890 w 645890"/>
                <a:gd name="connsiteY0" fmla="*/ 360236 h 763524"/>
                <a:gd name="connsiteX1" fmla="*/ 645890 w 645890"/>
                <a:gd name="connsiteY1" fmla="*/ 52959 h 763524"/>
                <a:gd name="connsiteX2" fmla="*/ 592931 w 645890"/>
                <a:gd name="connsiteY2" fmla="*/ 0 h 763524"/>
                <a:gd name="connsiteX3" fmla="*/ 107347 w 645890"/>
                <a:gd name="connsiteY3" fmla="*/ 0 h 763524"/>
                <a:gd name="connsiteX4" fmla="*/ 54388 w 645890"/>
                <a:gd name="connsiteY4" fmla="*/ 52959 h 763524"/>
                <a:gd name="connsiteX5" fmla="*/ 54388 w 645890"/>
                <a:gd name="connsiteY5" fmla="*/ 180404 h 763524"/>
                <a:gd name="connsiteX6" fmla="*/ 54388 w 645890"/>
                <a:gd name="connsiteY6" fmla="*/ 696087 h 763524"/>
                <a:gd name="connsiteX7" fmla="*/ 39338 w 645890"/>
                <a:gd name="connsiteY7" fmla="*/ 741045 h 763524"/>
                <a:gd name="connsiteX8" fmla="*/ 36862 w 645890"/>
                <a:gd name="connsiteY8" fmla="*/ 743522 h 763524"/>
                <a:gd name="connsiteX9" fmla="*/ 0 w 645890"/>
                <a:gd name="connsiteY9" fmla="*/ 763524 h 763524"/>
                <a:gd name="connsiteX10" fmla="*/ 373571 w 645890"/>
                <a:gd name="connsiteY10" fmla="*/ 763524 h 7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890" h="763524">
                  <a:moveTo>
                    <a:pt x="645890" y="360236"/>
                  </a:moveTo>
                  <a:lnTo>
                    <a:pt x="645890" y="52959"/>
                  </a:lnTo>
                  <a:cubicBezTo>
                    <a:pt x="645890" y="23813"/>
                    <a:pt x="621983" y="0"/>
                    <a:pt x="592931" y="0"/>
                  </a:cubicBezTo>
                  <a:lnTo>
                    <a:pt x="107347" y="0"/>
                  </a:lnTo>
                  <a:cubicBezTo>
                    <a:pt x="78200" y="0"/>
                    <a:pt x="54388" y="23908"/>
                    <a:pt x="54388" y="52959"/>
                  </a:cubicBezTo>
                  <a:lnTo>
                    <a:pt x="54388" y="180404"/>
                  </a:lnTo>
                  <a:lnTo>
                    <a:pt x="54388" y="696087"/>
                  </a:lnTo>
                  <a:cubicBezTo>
                    <a:pt x="54388" y="715042"/>
                    <a:pt x="48387" y="730187"/>
                    <a:pt x="39338" y="741045"/>
                  </a:cubicBezTo>
                  <a:cubicBezTo>
                    <a:pt x="38671" y="742093"/>
                    <a:pt x="37529" y="743236"/>
                    <a:pt x="36862" y="743522"/>
                  </a:cubicBezTo>
                  <a:cubicBezTo>
                    <a:pt x="27051" y="754475"/>
                    <a:pt x="14002" y="760762"/>
                    <a:pt x="0" y="763524"/>
                  </a:cubicBezTo>
                  <a:lnTo>
                    <a:pt x="373571" y="763524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Полилиния: фигура 107">
              <a:extLst>
                <a:ext uri="{FF2B5EF4-FFF2-40B4-BE49-F238E27FC236}">
                  <a16:creationId xmlns:a16="http://schemas.microsoft.com/office/drawing/2014/main" id="{0BDA25ED-ABD5-4D74-BF80-40F448F519BA}"/>
                </a:ext>
              </a:extLst>
            </p:cNvPr>
            <p:cNvSpPr/>
            <p:nvPr/>
          </p:nvSpPr>
          <p:spPr>
            <a:xfrm>
              <a:off x="5927502" y="322821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08">
              <a:extLst>
                <a:ext uri="{FF2B5EF4-FFF2-40B4-BE49-F238E27FC236}">
                  <a16:creationId xmlns:a16="http://schemas.microsoft.com/office/drawing/2014/main" id="{4127A850-65DD-4612-A04D-8274945C6D17}"/>
                </a:ext>
              </a:extLst>
            </p:cNvPr>
            <p:cNvSpPr/>
            <p:nvPr/>
          </p:nvSpPr>
          <p:spPr>
            <a:xfrm>
              <a:off x="5927502" y="335394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Полилиния: фигура 109">
              <a:extLst>
                <a:ext uri="{FF2B5EF4-FFF2-40B4-BE49-F238E27FC236}">
                  <a16:creationId xmlns:a16="http://schemas.microsoft.com/office/drawing/2014/main" id="{2ED81E4E-6C21-462C-94A1-910FEC9DF42A}"/>
                </a:ext>
              </a:extLst>
            </p:cNvPr>
            <p:cNvSpPr/>
            <p:nvPr/>
          </p:nvSpPr>
          <p:spPr>
            <a:xfrm>
              <a:off x="5927502" y="3479577"/>
              <a:ext cx="196310" cy="9525"/>
            </a:xfrm>
            <a:custGeom>
              <a:avLst/>
              <a:gdLst>
                <a:gd name="connsiteX0" fmla="*/ 196310 w 196310"/>
                <a:gd name="connsiteY0" fmla="*/ 0 h 9525"/>
                <a:gd name="connsiteX1" fmla="*/ 0 w 19631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10" h="9525">
                  <a:moveTo>
                    <a:pt x="196310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олилиния: фигура 110">
              <a:extLst>
                <a:ext uri="{FF2B5EF4-FFF2-40B4-BE49-F238E27FC236}">
                  <a16:creationId xmlns:a16="http://schemas.microsoft.com/office/drawing/2014/main" id="{78AB55E7-31BA-4300-9D1D-65A418A60D9E}"/>
                </a:ext>
              </a:extLst>
            </p:cNvPr>
            <p:cNvSpPr/>
            <p:nvPr/>
          </p:nvSpPr>
          <p:spPr>
            <a:xfrm>
              <a:off x="5927502" y="3605212"/>
              <a:ext cx="151637" cy="9525"/>
            </a:xfrm>
            <a:custGeom>
              <a:avLst/>
              <a:gdLst>
                <a:gd name="connsiteX0" fmla="*/ 151638 w 151637"/>
                <a:gd name="connsiteY0" fmla="*/ 0 h 9525"/>
                <a:gd name="connsiteX1" fmla="*/ 0 w 1516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37" h="9525">
                  <a:moveTo>
                    <a:pt x="151638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Полилиния: фигура 111">
              <a:extLst>
                <a:ext uri="{FF2B5EF4-FFF2-40B4-BE49-F238E27FC236}">
                  <a16:creationId xmlns:a16="http://schemas.microsoft.com/office/drawing/2014/main" id="{7421C2B3-A238-4636-A832-057D35D1508A}"/>
                </a:ext>
              </a:extLst>
            </p:cNvPr>
            <p:cNvSpPr/>
            <p:nvPr/>
          </p:nvSpPr>
          <p:spPr>
            <a:xfrm>
              <a:off x="6096285" y="3392804"/>
              <a:ext cx="439483" cy="439483"/>
            </a:xfrm>
            <a:custGeom>
              <a:avLst/>
              <a:gdLst>
                <a:gd name="connsiteX0" fmla="*/ 439484 w 439483"/>
                <a:gd name="connsiteY0" fmla="*/ 219742 h 439483"/>
                <a:gd name="connsiteX1" fmla="*/ 219742 w 439483"/>
                <a:gd name="connsiteY1" fmla="*/ 439483 h 439483"/>
                <a:gd name="connsiteX2" fmla="*/ 0 w 439483"/>
                <a:gd name="connsiteY2" fmla="*/ 219742 h 439483"/>
                <a:gd name="connsiteX3" fmla="*/ 219742 w 439483"/>
                <a:gd name="connsiteY3" fmla="*/ 0 h 439483"/>
                <a:gd name="connsiteX4" fmla="*/ 439484 w 439483"/>
                <a:gd name="connsiteY4" fmla="*/ 219742 h 4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83" h="439483">
                  <a:moveTo>
                    <a:pt x="439484" y="219742"/>
                  </a:moveTo>
                  <a:cubicBezTo>
                    <a:pt x="439484" y="340995"/>
                    <a:pt x="341090" y="439483"/>
                    <a:pt x="219742" y="439483"/>
                  </a:cubicBezTo>
                  <a:cubicBezTo>
                    <a:pt x="98393" y="439483"/>
                    <a:pt x="0" y="340995"/>
                    <a:pt x="0" y="219742"/>
                  </a:cubicBezTo>
                  <a:cubicBezTo>
                    <a:pt x="0" y="98298"/>
                    <a:pt x="98393" y="0"/>
                    <a:pt x="219742" y="0"/>
                  </a:cubicBezTo>
                  <a:cubicBezTo>
                    <a:pt x="341090" y="0"/>
                    <a:pt x="439484" y="98298"/>
                    <a:pt x="439484" y="219742"/>
                  </a:cubicBez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" name="Рисунок 530">
              <a:extLst>
                <a:ext uri="{FF2B5EF4-FFF2-40B4-BE49-F238E27FC236}">
                  <a16:creationId xmlns:a16="http://schemas.microsoft.com/office/drawing/2014/main" id="{00732B32-D0A1-4187-B4AE-79CF84D8AE83}"/>
                </a:ext>
              </a:extLst>
            </p:cNvPr>
            <p:cNvGrpSpPr/>
            <p:nvPr/>
          </p:nvGrpSpPr>
          <p:grpSpPr>
            <a:xfrm>
              <a:off x="6239446" y="3493864"/>
              <a:ext cx="153161" cy="237172"/>
              <a:chOff x="6239446" y="3493864"/>
              <a:chExt cx="153161" cy="237172"/>
            </a:xfrm>
            <a:noFill/>
          </p:grpSpPr>
          <p:sp>
            <p:nvSpPr>
              <p:cNvPr id="23" name="Полилиния: фигура 113">
                <a:extLst>
                  <a:ext uri="{FF2B5EF4-FFF2-40B4-BE49-F238E27FC236}">
                    <a16:creationId xmlns:a16="http://schemas.microsoft.com/office/drawing/2014/main" id="{6C43844C-CD6B-4AF2-9F69-34D6F29010A1}"/>
                  </a:ext>
                </a:extLst>
              </p:cNvPr>
              <p:cNvSpPr/>
              <p:nvPr/>
            </p:nvSpPr>
            <p:spPr>
              <a:xfrm>
                <a:off x="6316027" y="3493864"/>
                <a:ext cx="9525" cy="236029"/>
              </a:xfrm>
              <a:custGeom>
                <a:avLst/>
                <a:gdLst>
                  <a:gd name="connsiteX0" fmla="*/ 0 w 9525"/>
                  <a:gd name="connsiteY0" fmla="*/ 0 h 236029"/>
                  <a:gd name="connsiteX1" fmla="*/ 0 w 9525"/>
                  <a:gd name="connsiteY1" fmla="*/ 236029 h 2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36029">
                    <a:moveTo>
                      <a:pt x="0" y="0"/>
                    </a:moveTo>
                    <a:lnTo>
                      <a:pt x="0" y="236029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Полилиния: фигура 114">
                <a:extLst>
                  <a:ext uri="{FF2B5EF4-FFF2-40B4-BE49-F238E27FC236}">
                    <a16:creationId xmlns:a16="http://schemas.microsoft.com/office/drawing/2014/main" id="{82D25AFF-0DD1-4323-9688-3961491151AC}"/>
                  </a:ext>
                </a:extLst>
              </p:cNvPr>
              <p:cNvSpPr/>
              <p:nvPr/>
            </p:nvSpPr>
            <p:spPr>
              <a:xfrm>
                <a:off x="6239446" y="3654551"/>
                <a:ext cx="153161" cy="76485"/>
              </a:xfrm>
              <a:custGeom>
                <a:avLst/>
                <a:gdLst>
                  <a:gd name="connsiteX0" fmla="*/ 153162 w 153161"/>
                  <a:gd name="connsiteY0" fmla="*/ 0 h 76485"/>
                  <a:gd name="connsiteX1" fmla="*/ 76581 w 153161"/>
                  <a:gd name="connsiteY1" fmla="*/ 76486 h 76485"/>
                  <a:gd name="connsiteX2" fmla="*/ 0 w 153161"/>
                  <a:gd name="connsiteY2" fmla="*/ 0 h 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161" h="76485">
                    <a:moveTo>
                      <a:pt x="153162" y="0"/>
                    </a:moveTo>
                    <a:lnTo>
                      <a:pt x="76581" y="76486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3239D38-0252-4113-8A78-BA173ACF938E}"/>
              </a:ext>
            </a:extLst>
          </p:cNvPr>
          <p:cNvCxnSpPr>
            <a:cxnSpLocks/>
          </p:cNvCxnSpPr>
          <p:nvPr/>
        </p:nvCxnSpPr>
        <p:spPr>
          <a:xfrm>
            <a:off x="11324928" y="1852200"/>
            <a:ext cx="692422" cy="0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3239D38-0252-4113-8A78-BA173ACF938E}"/>
              </a:ext>
            </a:extLst>
          </p:cNvPr>
          <p:cNvCxnSpPr>
            <a:cxnSpLocks/>
          </p:cNvCxnSpPr>
          <p:nvPr/>
        </p:nvCxnSpPr>
        <p:spPr>
          <a:xfrm>
            <a:off x="5475189" y="4554681"/>
            <a:ext cx="692422" cy="0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Рисунок 647">
            <a:extLst>
              <a:ext uri="{FF2B5EF4-FFF2-40B4-BE49-F238E27FC236}">
                <a16:creationId xmlns:a16="http://schemas.microsoft.com/office/drawing/2014/main" id="{41C3A1CB-E67A-429E-9E69-E2087CB5F792}"/>
              </a:ext>
            </a:extLst>
          </p:cNvPr>
          <p:cNvGrpSpPr>
            <a:grpSpLocks noChangeAspect="1"/>
          </p:cNvGrpSpPr>
          <p:nvPr/>
        </p:nvGrpSpPr>
        <p:grpSpPr>
          <a:xfrm>
            <a:off x="9798159" y="4022049"/>
            <a:ext cx="1615884" cy="1088027"/>
            <a:chOff x="5681662" y="2990850"/>
            <a:chExt cx="829707" cy="878776"/>
          </a:xfrm>
          <a:noFill/>
        </p:grpSpPr>
        <p:sp>
          <p:nvSpPr>
            <p:cNvPr id="28" name="Полилиния: фигура 122">
              <a:extLst>
                <a:ext uri="{FF2B5EF4-FFF2-40B4-BE49-F238E27FC236}">
                  <a16:creationId xmlns:a16="http://schemas.microsoft.com/office/drawing/2014/main" id="{CB8FAB81-A1AC-4911-9E1E-A601BEFD0D69}"/>
                </a:ext>
              </a:extLst>
            </p:cNvPr>
            <p:cNvSpPr/>
            <p:nvPr/>
          </p:nvSpPr>
          <p:spPr>
            <a:xfrm>
              <a:off x="5681662" y="2990850"/>
              <a:ext cx="670464" cy="878776"/>
            </a:xfrm>
            <a:custGeom>
              <a:avLst/>
              <a:gdLst>
                <a:gd name="connsiteX0" fmla="*/ 669608 w 670464"/>
                <a:gd name="connsiteY0" fmla="*/ 536924 h 878776"/>
                <a:gd name="connsiteX1" fmla="*/ 669036 w 670464"/>
                <a:gd name="connsiteY1" fmla="*/ 878777 h 878776"/>
                <a:gd name="connsiteX2" fmla="*/ 0 w 670464"/>
                <a:gd name="connsiteY2" fmla="*/ 877729 h 878776"/>
                <a:gd name="connsiteX3" fmla="*/ 1429 w 670464"/>
                <a:gd name="connsiteY3" fmla="*/ 0 h 878776"/>
                <a:gd name="connsiteX4" fmla="*/ 670465 w 670464"/>
                <a:gd name="connsiteY4" fmla="*/ 1048 h 878776"/>
                <a:gd name="connsiteX5" fmla="*/ 670084 w 670464"/>
                <a:gd name="connsiteY5" fmla="*/ 283750 h 8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464" h="878776">
                  <a:moveTo>
                    <a:pt x="669608" y="536924"/>
                  </a:moveTo>
                  <a:lnTo>
                    <a:pt x="669036" y="878777"/>
                  </a:lnTo>
                  <a:lnTo>
                    <a:pt x="0" y="877729"/>
                  </a:lnTo>
                  <a:lnTo>
                    <a:pt x="1429" y="0"/>
                  </a:lnTo>
                  <a:lnTo>
                    <a:pt x="670465" y="1048"/>
                  </a:lnTo>
                  <a:lnTo>
                    <a:pt x="670084" y="28375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Полилиния: фигура 123">
              <a:extLst>
                <a:ext uri="{FF2B5EF4-FFF2-40B4-BE49-F238E27FC236}">
                  <a16:creationId xmlns:a16="http://schemas.microsoft.com/office/drawing/2014/main" id="{AAA7C054-45BA-4F4F-8C73-5F3AE51C5045}"/>
                </a:ext>
              </a:extLst>
            </p:cNvPr>
            <p:cNvSpPr/>
            <p:nvPr/>
          </p:nvSpPr>
          <p:spPr>
            <a:xfrm>
              <a:off x="5803201" y="3173158"/>
              <a:ext cx="431292" cy="761"/>
            </a:xfrm>
            <a:custGeom>
              <a:avLst/>
              <a:gdLst>
                <a:gd name="connsiteX0" fmla="*/ 0 w 431292"/>
                <a:gd name="connsiteY0" fmla="*/ 0 h 761"/>
                <a:gd name="connsiteX1" fmla="*/ 431292 w 43129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292" h="761">
                  <a:moveTo>
                    <a:pt x="0" y="0"/>
                  </a:moveTo>
                  <a:lnTo>
                    <a:pt x="431292" y="762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Полилиния: фигура 124">
              <a:extLst>
                <a:ext uri="{FF2B5EF4-FFF2-40B4-BE49-F238E27FC236}">
                  <a16:creationId xmlns:a16="http://schemas.microsoft.com/office/drawing/2014/main" id="{5465D79F-03E7-4A76-BD39-39E5B35379B1}"/>
                </a:ext>
              </a:extLst>
            </p:cNvPr>
            <p:cNvSpPr/>
            <p:nvPr/>
          </p:nvSpPr>
          <p:spPr>
            <a:xfrm>
              <a:off x="5803010" y="3286696"/>
              <a:ext cx="399383" cy="666"/>
            </a:xfrm>
            <a:custGeom>
              <a:avLst/>
              <a:gdLst>
                <a:gd name="connsiteX0" fmla="*/ 0 w 399383"/>
                <a:gd name="connsiteY0" fmla="*/ 0 h 666"/>
                <a:gd name="connsiteX1" fmla="*/ 399383 w 399383"/>
                <a:gd name="connsiteY1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383" h="666">
                  <a:moveTo>
                    <a:pt x="0" y="0"/>
                  </a:moveTo>
                  <a:lnTo>
                    <a:pt x="399383" y="667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Полилиния: фигура 125">
              <a:extLst>
                <a:ext uri="{FF2B5EF4-FFF2-40B4-BE49-F238E27FC236}">
                  <a16:creationId xmlns:a16="http://schemas.microsoft.com/office/drawing/2014/main" id="{CF9B83AE-284F-4B1E-87C8-54080DE38B8E}"/>
                </a:ext>
              </a:extLst>
            </p:cNvPr>
            <p:cNvSpPr/>
            <p:nvPr/>
          </p:nvSpPr>
          <p:spPr>
            <a:xfrm>
              <a:off x="5802820" y="3400139"/>
              <a:ext cx="291465" cy="476"/>
            </a:xfrm>
            <a:custGeom>
              <a:avLst/>
              <a:gdLst>
                <a:gd name="connsiteX0" fmla="*/ 0 w 291465"/>
                <a:gd name="connsiteY0" fmla="*/ 0 h 476"/>
                <a:gd name="connsiteX1" fmla="*/ 291465 w 29146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465" h="476">
                  <a:moveTo>
                    <a:pt x="0" y="0"/>
                  </a:moveTo>
                  <a:lnTo>
                    <a:pt x="291465" y="476"/>
                  </a:lnTo>
                </a:path>
              </a:pathLst>
            </a:custGeom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2" name="Рисунок 647">
              <a:extLst>
                <a:ext uri="{FF2B5EF4-FFF2-40B4-BE49-F238E27FC236}">
                  <a16:creationId xmlns:a16="http://schemas.microsoft.com/office/drawing/2014/main" id="{3A523438-B478-473B-B0AE-14C626C8E2C4}"/>
                </a:ext>
              </a:extLst>
            </p:cNvPr>
            <p:cNvGrpSpPr/>
            <p:nvPr/>
          </p:nvGrpSpPr>
          <p:grpSpPr>
            <a:xfrm>
              <a:off x="5921025" y="3238069"/>
              <a:ext cx="590344" cy="588599"/>
              <a:chOff x="5921025" y="3238069"/>
              <a:chExt cx="590344" cy="588599"/>
            </a:xfrm>
            <a:noFill/>
          </p:grpSpPr>
          <p:sp>
            <p:nvSpPr>
              <p:cNvPr id="34" name="Полилиния: фигура 128">
                <a:extLst>
                  <a:ext uri="{FF2B5EF4-FFF2-40B4-BE49-F238E27FC236}">
                    <a16:creationId xmlns:a16="http://schemas.microsoft.com/office/drawing/2014/main" id="{B2B46A65-0CF8-4BFD-ACD5-705420365ECC}"/>
                  </a:ext>
                </a:extLst>
              </p:cNvPr>
              <p:cNvSpPr/>
              <p:nvPr/>
            </p:nvSpPr>
            <p:spPr>
              <a:xfrm>
                <a:off x="6073640" y="3238069"/>
                <a:ext cx="437729" cy="436743"/>
              </a:xfrm>
              <a:custGeom>
                <a:avLst/>
                <a:gdLst>
                  <a:gd name="connsiteX0" fmla="*/ 15597 w 437729"/>
                  <a:gd name="connsiteY0" fmla="*/ 318566 h 436743"/>
                  <a:gd name="connsiteX1" fmla="*/ 14073 w 437729"/>
                  <a:gd name="connsiteY1" fmla="*/ 387336 h 436743"/>
                  <a:gd name="connsiteX2" fmla="*/ 49220 w 437729"/>
                  <a:gd name="connsiteY2" fmla="*/ 422579 h 436743"/>
                  <a:gd name="connsiteX3" fmla="*/ 118086 w 437729"/>
                  <a:gd name="connsiteY3" fmla="*/ 421245 h 436743"/>
                  <a:gd name="connsiteX4" fmla="*/ 424219 w 437729"/>
                  <a:gd name="connsiteY4" fmla="*/ 89585 h 436743"/>
                  <a:gd name="connsiteX5" fmla="*/ 422790 w 437729"/>
                  <a:gd name="connsiteY5" fmla="*/ 17766 h 436743"/>
                  <a:gd name="connsiteX6" fmla="*/ 420123 w 437729"/>
                  <a:gd name="connsiteY6" fmla="*/ 15004 h 436743"/>
                  <a:gd name="connsiteX7" fmla="*/ 348305 w 437729"/>
                  <a:gd name="connsiteY7" fmla="*/ 13385 h 436743"/>
                  <a:gd name="connsiteX8" fmla="*/ 15597 w 437729"/>
                  <a:gd name="connsiteY8" fmla="*/ 318566 h 43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729" h="436743">
                    <a:moveTo>
                      <a:pt x="15597" y="318566"/>
                    </a:moveTo>
                    <a:cubicBezTo>
                      <a:pt x="-4596" y="337044"/>
                      <a:pt x="-5263" y="368096"/>
                      <a:pt x="14073" y="387336"/>
                    </a:cubicBezTo>
                    <a:lnTo>
                      <a:pt x="49220" y="422579"/>
                    </a:lnTo>
                    <a:cubicBezTo>
                      <a:pt x="68556" y="441915"/>
                      <a:pt x="99512" y="441438"/>
                      <a:pt x="118086" y="421245"/>
                    </a:cubicBezTo>
                    <a:lnTo>
                      <a:pt x="424219" y="89585"/>
                    </a:lnTo>
                    <a:cubicBezTo>
                      <a:pt x="442698" y="69487"/>
                      <a:pt x="442221" y="37197"/>
                      <a:pt x="422790" y="17766"/>
                    </a:cubicBezTo>
                    <a:lnTo>
                      <a:pt x="420123" y="15004"/>
                    </a:lnTo>
                    <a:cubicBezTo>
                      <a:pt x="400788" y="-4332"/>
                      <a:pt x="368498" y="-5094"/>
                      <a:pt x="348305" y="13385"/>
                    </a:cubicBezTo>
                    <a:lnTo>
                      <a:pt x="15597" y="318566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129">
                <a:extLst>
                  <a:ext uri="{FF2B5EF4-FFF2-40B4-BE49-F238E27FC236}">
                    <a16:creationId xmlns:a16="http://schemas.microsoft.com/office/drawing/2014/main" id="{69DDC7AB-6609-40E1-9614-352F068EB411}"/>
                  </a:ext>
                </a:extLst>
              </p:cNvPr>
              <p:cNvSpPr/>
              <p:nvPr/>
            </p:nvSpPr>
            <p:spPr>
              <a:xfrm>
                <a:off x="6024692" y="3600640"/>
                <a:ext cx="122932" cy="123027"/>
              </a:xfrm>
              <a:custGeom>
                <a:avLst/>
                <a:gdLst>
                  <a:gd name="connsiteX0" fmla="*/ 49780 w 122932"/>
                  <a:gd name="connsiteY0" fmla="*/ 0 h 123027"/>
                  <a:gd name="connsiteX1" fmla="*/ 7299 w 122932"/>
                  <a:gd name="connsiteY1" fmla="*/ 42386 h 123027"/>
                  <a:gd name="connsiteX2" fmla="*/ 7203 w 122932"/>
                  <a:gd name="connsiteY2" fmla="*/ 77534 h 123027"/>
                  <a:gd name="connsiteX3" fmla="*/ 45303 w 122932"/>
                  <a:gd name="connsiteY3" fmla="*/ 115729 h 123027"/>
                  <a:gd name="connsiteX4" fmla="*/ 80451 w 122932"/>
                  <a:gd name="connsiteY4" fmla="*/ 115824 h 123027"/>
                  <a:gd name="connsiteX5" fmla="*/ 122932 w 122932"/>
                  <a:gd name="connsiteY5" fmla="*/ 73438 h 12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32" h="123027">
                    <a:moveTo>
                      <a:pt x="49780" y="0"/>
                    </a:moveTo>
                    <a:lnTo>
                      <a:pt x="7299" y="42386"/>
                    </a:lnTo>
                    <a:cubicBezTo>
                      <a:pt x="-2417" y="52102"/>
                      <a:pt x="-2417" y="67913"/>
                      <a:pt x="7203" y="77534"/>
                    </a:cubicBezTo>
                    <a:lnTo>
                      <a:pt x="45303" y="115729"/>
                    </a:lnTo>
                    <a:cubicBezTo>
                      <a:pt x="55019" y="125444"/>
                      <a:pt x="70735" y="125444"/>
                      <a:pt x="80451" y="115824"/>
                    </a:cubicBezTo>
                    <a:lnTo>
                      <a:pt x="122932" y="73438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130">
                <a:extLst>
                  <a:ext uri="{FF2B5EF4-FFF2-40B4-BE49-F238E27FC236}">
                    <a16:creationId xmlns:a16="http://schemas.microsoft.com/office/drawing/2014/main" id="{7D622351-73F9-467E-A5DD-C5AFB399DA8A}"/>
                  </a:ext>
                </a:extLst>
              </p:cNvPr>
              <p:cNvSpPr/>
              <p:nvPr/>
            </p:nvSpPr>
            <p:spPr>
              <a:xfrm>
                <a:off x="5921025" y="3675983"/>
                <a:ext cx="151161" cy="150685"/>
              </a:xfrm>
              <a:custGeom>
                <a:avLst/>
                <a:gdLst>
                  <a:gd name="connsiteX0" fmla="*/ 109061 w 151161"/>
                  <a:gd name="connsiteY0" fmla="*/ 0 h 150685"/>
                  <a:gd name="connsiteX1" fmla="*/ 48292 w 151161"/>
                  <a:gd name="connsiteY1" fmla="*/ 37529 h 150685"/>
                  <a:gd name="connsiteX2" fmla="*/ 12287 w 151161"/>
                  <a:gd name="connsiteY2" fmla="*/ 129350 h 150685"/>
                  <a:gd name="connsiteX3" fmla="*/ 0 w 151161"/>
                  <a:gd name="connsiteY3" fmla="*/ 150686 h 150685"/>
                  <a:gd name="connsiteX4" fmla="*/ 21431 w 151161"/>
                  <a:gd name="connsiteY4" fmla="*/ 138494 h 150685"/>
                  <a:gd name="connsiteX5" fmla="*/ 113443 w 151161"/>
                  <a:gd name="connsiteY5" fmla="*/ 102870 h 150685"/>
                  <a:gd name="connsiteX6" fmla="*/ 151162 w 151161"/>
                  <a:gd name="connsiteY6" fmla="*/ 42196 h 15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61" h="150685">
                    <a:moveTo>
                      <a:pt x="109061" y="0"/>
                    </a:moveTo>
                    <a:cubicBezTo>
                      <a:pt x="103537" y="3143"/>
                      <a:pt x="66199" y="24575"/>
                      <a:pt x="48292" y="37529"/>
                    </a:cubicBezTo>
                    <a:cubicBezTo>
                      <a:pt x="39815" y="70104"/>
                      <a:pt x="27623" y="100965"/>
                      <a:pt x="12287" y="129350"/>
                    </a:cubicBezTo>
                    <a:cubicBezTo>
                      <a:pt x="8477" y="136588"/>
                      <a:pt x="4382" y="143732"/>
                      <a:pt x="0" y="150686"/>
                    </a:cubicBezTo>
                    <a:cubicBezTo>
                      <a:pt x="6953" y="146304"/>
                      <a:pt x="14097" y="142304"/>
                      <a:pt x="21431" y="138494"/>
                    </a:cubicBezTo>
                    <a:cubicBezTo>
                      <a:pt x="49911" y="123254"/>
                      <a:pt x="80867" y="111252"/>
                      <a:pt x="113443" y="102870"/>
                    </a:cubicBezTo>
                    <a:cubicBezTo>
                      <a:pt x="126397" y="85058"/>
                      <a:pt x="147923" y="47720"/>
                      <a:pt x="151162" y="42196"/>
                    </a:cubicBez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131">
                <a:extLst>
                  <a:ext uri="{FF2B5EF4-FFF2-40B4-BE49-F238E27FC236}">
                    <a16:creationId xmlns:a16="http://schemas.microsoft.com/office/drawing/2014/main" id="{CA642EBE-8D91-4D6D-A43A-67A61AFFC0E3}"/>
                  </a:ext>
                </a:extLst>
              </p:cNvPr>
              <p:cNvSpPr/>
              <p:nvPr/>
            </p:nvSpPr>
            <p:spPr>
              <a:xfrm>
                <a:off x="5923216" y="3763041"/>
                <a:ext cx="61626" cy="61531"/>
              </a:xfrm>
              <a:custGeom>
                <a:avLst/>
                <a:gdLst>
                  <a:gd name="connsiteX0" fmla="*/ 61627 w 61626"/>
                  <a:gd name="connsiteY0" fmla="*/ 0 h 61531"/>
                  <a:gd name="connsiteX1" fmla="*/ 0 w 61626"/>
                  <a:gd name="connsiteY1" fmla="*/ 61531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626" h="61531">
                    <a:moveTo>
                      <a:pt x="61627" y="0"/>
                    </a:moveTo>
                    <a:lnTo>
                      <a:pt x="0" y="61531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Полилиния: фигура 127">
              <a:extLst>
                <a:ext uri="{FF2B5EF4-FFF2-40B4-BE49-F238E27FC236}">
                  <a16:creationId xmlns:a16="http://schemas.microsoft.com/office/drawing/2014/main" id="{CF2D3262-1683-4F7A-BE7A-8D310EE4F7A1}"/>
                </a:ext>
              </a:extLst>
            </p:cNvPr>
            <p:cNvSpPr/>
            <p:nvPr/>
          </p:nvSpPr>
          <p:spPr>
            <a:xfrm>
              <a:off x="5785198" y="3832002"/>
              <a:ext cx="121253" cy="190"/>
            </a:xfrm>
            <a:custGeom>
              <a:avLst/>
              <a:gdLst>
                <a:gd name="connsiteX0" fmla="*/ 0 w 121253"/>
                <a:gd name="connsiteY0" fmla="*/ 0 h 190"/>
                <a:gd name="connsiteX1" fmla="*/ 121253 w 121253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253" h="190">
                  <a:moveTo>
                    <a:pt x="0" y="0"/>
                  </a:moveTo>
                  <a:lnTo>
                    <a:pt x="121253" y="191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6100080" y="2842759"/>
            <a:ext cx="2412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САЙТ Банка России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fincult</a:t>
            </a:r>
            <a:r>
              <a:rPr lang="en-US" sz="2000" u="sng" noProof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.info</a:t>
            </a:r>
            <a:r>
              <a:rPr lang="en-US" sz="2000" noProof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9215209" y="2793890"/>
            <a:ext cx="2237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Раздел: Преподавание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6159166" y="5466318"/>
            <a:ext cx="2237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База знаний</a:t>
            </a:r>
          </a:p>
        </p:txBody>
      </p:sp>
      <p:grpSp>
        <p:nvGrpSpPr>
          <p:cNvPr id="41" name="Рисунок 685">
            <a:extLst>
              <a:ext uri="{FF2B5EF4-FFF2-40B4-BE49-F238E27FC236}">
                <a16:creationId xmlns:a16="http://schemas.microsoft.com/office/drawing/2014/main" id="{6E652D2E-36B8-43E7-B69D-CAD11936DC89}"/>
              </a:ext>
            </a:extLst>
          </p:cNvPr>
          <p:cNvGrpSpPr>
            <a:grpSpLocks noChangeAspect="1"/>
          </p:cNvGrpSpPr>
          <p:nvPr/>
        </p:nvGrpSpPr>
        <p:grpSpPr>
          <a:xfrm>
            <a:off x="9517880" y="1356898"/>
            <a:ext cx="1580667" cy="1160277"/>
            <a:chOff x="5648325" y="3100387"/>
            <a:chExt cx="895350" cy="657225"/>
          </a:xfrm>
        </p:grpSpPr>
        <p:sp>
          <p:nvSpPr>
            <p:cNvPr id="42" name="Полилиния: фигура 72">
              <a:extLst>
                <a:ext uri="{FF2B5EF4-FFF2-40B4-BE49-F238E27FC236}">
                  <a16:creationId xmlns:a16="http://schemas.microsoft.com/office/drawing/2014/main" id="{8DB980B0-5188-4923-B50F-7C2A129A0A52}"/>
                </a:ext>
              </a:extLst>
            </p:cNvPr>
            <p:cNvSpPr/>
            <p:nvPr/>
          </p:nvSpPr>
          <p:spPr>
            <a:xfrm>
              <a:off x="5657850" y="3109912"/>
              <a:ext cx="877728" cy="633888"/>
            </a:xfrm>
            <a:custGeom>
              <a:avLst/>
              <a:gdLst>
                <a:gd name="connsiteX0" fmla="*/ 0 w 877728"/>
                <a:gd name="connsiteY0" fmla="*/ 0 h 633888"/>
                <a:gd name="connsiteX1" fmla="*/ 877729 w 877728"/>
                <a:gd name="connsiteY1" fmla="*/ 0 h 633888"/>
                <a:gd name="connsiteX2" fmla="*/ 877729 w 877728"/>
                <a:gd name="connsiteY2" fmla="*/ 633889 h 633888"/>
                <a:gd name="connsiteX3" fmla="*/ 0 w 877728"/>
                <a:gd name="connsiteY3" fmla="*/ 633889 h 6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728" h="633888">
                  <a:moveTo>
                    <a:pt x="0" y="0"/>
                  </a:moveTo>
                  <a:lnTo>
                    <a:pt x="877729" y="0"/>
                  </a:lnTo>
                  <a:lnTo>
                    <a:pt x="877729" y="633889"/>
                  </a:lnTo>
                  <a:lnTo>
                    <a:pt x="0" y="633889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73">
              <a:extLst>
                <a:ext uri="{FF2B5EF4-FFF2-40B4-BE49-F238E27FC236}">
                  <a16:creationId xmlns:a16="http://schemas.microsoft.com/office/drawing/2014/main" id="{058FB5CB-B826-4187-A36B-80D2FB13205E}"/>
                </a:ext>
              </a:extLst>
            </p:cNvPr>
            <p:cNvSpPr/>
            <p:nvPr/>
          </p:nvSpPr>
          <p:spPr>
            <a:xfrm>
              <a:off x="5730906" y="3183159"/>
              <a:ext cx="731615" cy="487679"/>
            </a:xfrm>
            <a:custGeom>
              <a:avLst/>
              <a:gdLst>
                <a:gd name="connsiteX0" fmla="*/ 462058 w 731615"/>
                <a:gd name="connsiteY0" fmla="*/ 487680 h 487679"/>
                <a:gd name="connsiteX1" fmla="*/ 0 w 731615"/>
                <a:gd name="connsiteY1" fmla="*/ 487680 h 487679"/>
                <a:gd name="connsiteX2" fmla="*/ 0 w 731615"/>
                <a:gd name="connsiteY2" fmla="*/ 0 h 487679"/>
                <a:gd name="connsiteX3" fmla="*/ 731615 w 731615"/>
                <a:gd name="connsiteY3" fmla="*/ 0 h 487679"/>
                <a:gd name="connsiteX4" fmla="*/ 731615 w 731615"/>
                <a:gd name="connsiteY4" fmla="*/ 487680 h 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615" h="487679">
                  <a:moveTo>
                    <a:pt x="462058" y="487680"/>
                  </a:moveTo>
                  <a:lnTo>
                    <a:pt x="0" y="487680"/>
                  </a:lnTo>
                  <a:lnTo>
                    <a:pt x="0" y="0"/>
                  </a:lnTo>
                  <a:lnTo>
                    <a:pt x="731615" y="0"/>
                  </a:lnTo>
                  <a:lnTo>
                    <a:pt x="731615" y="487680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Полилиния: фигура 74">
              <a:extLst>
                <a:ext uri="{FF2B5EF4-FFF2-40B4-BE49-F238E27FC236}">
                  <a16:creationId xmlns:a16="http://schemas.microsoft.com/office/drawing/2014/main" id="{CFADAC12-C76A-4F34-8F39-D59B690F9191}"/>
                </a:ext>
              </a:extLst>
            </p:cNvPr>
            <p:cNvSpPr/>
            <p:nvPr/>
          </p:nvSpPr>
          <p:spPr>
            <a:xfrm>
              <a:off x="5947029" y="3279933"/>
              <a:ext cx="245840" cy="40576"/>
            </a:xfrm>
            <a:custGeom>
              <a:avLst/>
              <a:gdLst>
                <a:gd name="connsiteX0" fmla="*/ 0 w 245840"/>
                <a:gd name="connsiteY0" fmla="*/ 0 h 40576"/>
                <a:gd name="connsiteX1" fmla="*/ 245840 w 245840"/>
                <a:gd name="connsiteY1" fmla="*/ 0 h 40576"/>
                <a:gd name="connsiteX2" fmla="*/ 245840 w 245840"/>
                <a:gd name="connsiteY2" fmla="*/ 40577 h 40576"/>
                <a:gd name="connsiteX3" fmla="*/ 0 w 245840"/>
                <a:gd name="connsiteY3" fmla="*/ 40577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40" h="40576">
                  <a:moveTo>
                    <a:pt x="0" y="0"/>
                  </a:moveTo>
                  <a:lnTo>
                    <a:pt x="245840" y="0"/>
                  </a:lnTo>
                  <a:lnTo>
                    <a:pt x="245840" y="40577"/>
                  </a:lnTo>
                  <a:lnTo>
                    <a:pt x="0" y="40577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олилиния: фигура 75">
              <a:extLst>
                <a:ext uri="{FF2B5EF4-FFF2-40B4-BE49-F238E27FC236}">
                  <a16:creationId xmlns:a16="http://schemas.microsoft.com/office/drawing/2014/main" id="{26A6ED5E-D7E8-471D-8042-67FECD91AFE3}"/>
                </a:ext>
              </a:extLst>
            </p:cNvPr>
            <p:cNvSpPr/>
            <p:nvPr/>
          </p:nvSpPr>
          <p:spPr>
            <a:xfrm>
              <a:off x="6016275" y="3521106"/>
              <a:ext cx="113252" cy="38100"/>
            </a:xfrm>
            <a:custGeom>
              <a:avLst/>
              <a:gdLst>
                <a:gd name="connsiteX0" fmla="*/ 0 w 113252"/>
                <a:gd name="connsiteY0" fmla="*/ 0 h 38100"/>
                <a:gd name="connsiteX1" fmla="*/ 113252 w 113252"/>
                <a:gd name="connsiteY1" fmla="*/ 0 h 38100"/>
                <a:gd name="connsiteX2" fmla="*/ 113252 w 113252"/>
                <a:gd name="connsiteY2" fmla="*/ 38100 h 38100"/>
                <a:gd name="connsiteX3" fmla="*/ 0 w 1132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" h="38100">
                  <a:moveTo>
                    <a:pt x="0" y="0"/>
                  </a:moveTo>
                  <a:lnTo>
                    <a:pt x="113252" y="0"/>
                  </a:lnTo>
                  <a:lnTo>
                    <a:pt x="113252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Полилиния: фигура 76">
              <a:extLst>
                <a:ext uri="{FF2B5EF4-FFF2-40B4-BE49-F238E27FC236}">
                  <a16:creationId xmlns:a16="http://schemas.microsoft.com/office/drawing/2014/main" id="{1C18CBBA-12D8-49D2-B78D-0DE237C68832}"/>
                </a:ext>
              </a:extLst>
            </p:cNvPr>
            <p:cNvSpPr/>
            <p:nvPr/>
          </p:nvSpPr>
          <p:spPr>
            <a:xfrm>
              <a:off x="5874924" y="3371278"/>
              <a:ext cx="390048" cy="41148"/>
            </a:xfrm>
            <a:custGeom>
              <a:avLst/>
              <a:gdLst>
                <a:gd name="connsiteX0" fmla="*/ 0 w 390048"/>
                <a:gd name="connsiteY0" fmla="*/ 0 h 41148"/>
                <a:gd name="connsiteX1" fmla="*/ 390049 w 390048"/>
                <a:gd name="connsiteY1" fmla="*/ 0 h 41148"/>
                <a:gd name="connsiteX2" fmla="*/ 390049 w 390048"/>
                <a:gd name="connsiteY2" fmla="*/ 41148 h 41148"/>
                <a:gd name="connsiteX3" fmla="*/ 0 w 390048"/>
                <a:gd name="connsiteY3" fmla="*/ 41148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8" h="41148">
                  <a:moveTo>
                    <a:pt x="0" y="0"/>
                  </a:moveTo>
                  <a:lnTo>
                    <a:pt x="390049" y="0"/>
                  </a:lnTo>
                  <a:lnTo>
                    <a:pt x="390049" y="41148"/>
                  </a:lnTo>
                  <a:lnTo>
                    <a:pt x="0" y="41148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Полилиния: фигура 77">
              <a:extLst>
                <a:ext uri="{FF2B5EF4-FFF2-40B4-BE49-F238E27FC236}">
                  <a16:creationId xmlns:a16="http://schemas.microsoft.com/office/drawing/2014/main" id="{70C65F97-6670-4FC4-BB0A-C5E8E54DA022}"/>
                </a:ext>
              </a:extLst>
            </p:cNvPr>
            <p:cNvSpPr/>
            <p:nvPr/>
          </p:nvSpPr>
          <p:spPr>
            <a:xfrm>
              <a:off x="5956077" y="3451002"/>
              <a:ext cx="227838" cy="32099"/>
            </a:xfrm>
            <a:custGeom>
              <a:avLst/>
              <a:gdLst>
                <a:gd name="connsiteX0" fmla="*/ 0 w 227838"/>
                <a:gd name="connsiteY0" fmla="*/ 0 h 32099"/>
                <a:gd name="connsiteX1" fmla="*/ 227838 w 227838"/>
                <a:gd name="connsiteY1" fmla="*/ 0 h 32099"/>
                <a:gd name="connsiteX2" fmla="*/ 227838 w 227838"/>
                <a:gd name="connsiteY2" fmla="*/ 32099 h 32099"/>
                <a:gd name="connsiteX3" fmla="*/ 0 w 227838"/>
                <a:gd name="connsiteY3" fmla="*/ 32099 h 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38" h="32099">
                  <a:moveTo>
                    <a:pt x="0" y="0"/>
                  </a:moveTo>
                  <a:lnTo>
                    <a:pt x="227838" y="0"/>
                  </a:lnTo>
                  <a:lnTo>
                    <a:pt x="227838" y="32099"/>
                  </a:lnTo>
                  <a:lnTo>
                    <a:pt x="0" y="32099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8" name="Рисунок 685">
              <a:extLst>
                <a:ext uri="{FF2B5EF4-FFF2-40B4-BE49-F238E27FC236}">
                  <a16:creationId xmlns:a16="http://schemas.microsoft.com/office/drawing/2014/main" id="{84238FCD-E232-4A74-AE0F-09BCF634EE3F}"/>
                </a:ext>
              </a:extLst>
            </p:cNvPr>
            <p:cNvGrpSpPr/>
            <p:nvPr/>
          </p:nvGrpSpPr>
          <p:grpSpPr>
            <a:xfrm>
              <a:off x="6213824" y="3453288"/>
              <a:ext cx="232124" cy="272129"/>
              <a:chOff x="6213824" y="3453288"/>
              <a:chExt cx="232124" cy="272129"/>
            </a:xfrm>
            <a:noFill/>
          </p:grpSpPr>
          <p:grpSp>
            <p:nvGrpSpPr>
              <p:cNvPr id="49" name="Рисунок 685">
                <a:extLst>
                  <a:ext uri="{FF2B5EF4-FFF2-40B4-BE49-F238E27FC236}">
                    <a16:creationId xmlns:a16="http://schemas.microsoft.com/office/drawing/2014/main" id="{8AB684D0-1F9A-458E-958B-D326811EAED9}"/>
                  </a:ext>
                </a:extLst>
              </p:cNvPr>
              <p:cNvGrpSpPr/>
              <p:nvPr/>
            </p:nvGrpSpPr>
            <p:grpSpPr>
              <a:xfrm>
                <a:off x="6213824" y="3617308"/>
                <a:ext cx="232124" cy="108108"/>
                <a:chOff x="6213824" y="3617308"/>
                <a:chExt cx="232124" cy="108108"/>
              </a:xfrm>
              <a:noFill/>
            </p:grpSpPr>
            <p:sp>
              <p:nvSpPr>
                <p:cNvPr id="51" name="Полилиния: фигура 81">
                  <a:extLst>
                    <a:ext uri="{FF2B5EF4-FFF2-40B4-BE49-F238E27FC236}">
                      <a16:creationId xmlns:a16="http://schemas.microsoft.com/office/drawing/2014/main" id="{C0E13FCD-D2A3-4C5F-9553-608E0298178E}"/>
                    </a:ext>
                  </a:extLst>
                </p:cNvPr>
                <p:cNvSpPr/>
                <p:nvPr/>
              </p:nvSpPr>
              <p:spPr>
                <a:xfrm>
                  <a:off x="6213824" y="3617308"/>
                  <a:ext cx="101822" cy="108108"/>
                </a:xfrm>
                <a:custGeom>
                  <a:avLst/>
                  <a:gdLst>
                    <a:gd name="connsiteX0" fmla="*/ 101822 w 101822"/>
                    <a:gd name="connsiteY0" fmla="*/ 23908 h 108108"/>
                    <a:gd name="connsiteX1" fmla="*/ 82201 w 101822"/>
                    <a:gd name="connsiteY1" fmla="*/ 57912 h 108108"/>
                    <a:gd name="connsiteX2" fmla="*/ 53054 w 101822"/>
                    <a:gd name="connsiteY2" fmla="*/ 108109 h 108108"/>
                    <a:gd name="connsiteX3" fmla="*/ 38957 w 101822"/>
                    <a:gd name="connsiteY3" fmla="*/ 71247 h 108108"/>
                    <a:gd name="connsiteX4" fmla="*/ 0 w 101822"/>
                    <a:gd name="connsiteY4" fmla="*/ 77533 h 108108"/>
                    <a:gd name="connsiteX5" fmla="*/ 29147 w 101822"/>
                    <a:gd name="connsiteY5" fmla="*/ 27337 h 108108"/>
                    <a:gd name="connsiteX6" fmla="*/ 44958 w 101822"/>
                    <a:gd name="connsiteY6" fmla="*/ 0 h 10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8108">
                      <a:moveTo>
                        <a:pt x="101822" y="23908"/>
                      </a:moveTo>
                      <a:lnTo>
                        <a:pt x="82201" y="57912"/>
                      </a:lnTo>
                      <a:lnTo>
                        <a:pt x="53054" y="108109"/>
                      </a:lnTo>
                      <a:lnTo>
                        <a:pt x="38957" y="71247"/>
                      </a:lnTo>
                      <a:lnTo>
                        <a:pt x="0" y="77533"/>
                      </a:lnTo>
                      <a:lnTo>
                        <a:pt x="29147" y="27337"/>
                      </a:lnTo>
                      <a:lnTo>
                        <a:pt x="44958" y="0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Полилиния: фигура 82">
                  <a:extLst>
                    <a:ext uri="{FF2B5EF4-FFF2-40B4-BE49-F238E27FC236}">
                      <a16:creationId xmlns:a16="http://schemas.microsoft.com/office/drawing/2014/main" id="{629FA051-6576-44C9-9B4A-469B1EA24ABB}"/>
                    </a:ext>
                  </a:extLst>
                </p:cNvPr>
                <p:cNvSpPr/>
                <p:nvPr/>
              </p:nvSpPr>
              <p:spPr>
                <a:xfrm>
                  <a:off x="6344126" y="3617689"/>
                  <a:ext cx="101822" cy="107727"/>
                </a:xfrm>
                <a:custGeom>
                  <a:avLst/>
                  <a:gdLst>
                    <a:gd name="connsiteX0" fmla="*/ 56864 w 101822"/>
                    <a:gd name="connsiteY0" fmla="*/ 0 h 107727"/>
                    <a:gd name="connsiteX1" fmla="*/ 72676 w 101822"/>
                    <a:gd name="connsiteY1" fmla="*/ 26956 h 107727"/>
                    <a:gd name="connsiteX2" fmla="*/ 101822 w 101822"/>
                    <a:gd name="connsiteY2" fmla="*/ 77152 h 107727"/>
                    <a:gd name="connsiteX3" fmla="*/ 62770 w 101822"/>
                    <a:gd name="connsiteY3" fmla="*/ 70866 h 107727"/>
                    <a:gd name="connsiteX4" fmla="*/ 48768 w 101822"/>
                    <a:gd name="connsiteY4" fmla="*/ 107728 h 107727"/>
                    <a:gd name="connsiteX5" fmla="*/ 19621 w 101822"/>
                    <a:gd name="connsiteY5" fmla="*/ 57531 h 107727"/>
                    <a:gd name="connsiteX6" fmla="*/ 0 w 101822"/>
                    <a:gd name="connsiteY6" fmla="*/ 23527 h 10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7727">
                      <a:moveTo>
                        <a:pt x="56864" y="0"/>
                      </a:moveTo>
                      <a:lnTo>
                        <a:pt x="72676" y="26956"/>
                      </a:lnTo>
                      <a:lnTo>
                        <a:pt x="101822" y="77152"/>
                      </a:lnTo>
                      <a:lnTo>
                        <a:pt x="62770" y="70866"/>
                      </a:lnTo>
                      <a:lnTo>
                        <a:pt x="48768" y="107728"/>
                      </a:lnTo>
                      <a:lnTo>
                        <a:pt x="19621" y="57531"/>
                      </a:lnTo>
                      <a:lnTo>
                        <a:pt x="0" y="23527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" name="Полилиния: фигура 80">
                <a:extLst>
                  <a:ext uri="{FF2B5EF4-FFF2-40B4-BE49-F238E27FC236}">
                    <a16:creationId xmlns:a16="http://schemas.microsoft.com/office/drawing/2014/main" id="{905E434A-6A91-492E-AA20-EA7D451BD7B5}"/>
                  </a:ext>
                </a:extLst>
              </p:cNvPr>
              <p:cNvSpPr/>
              <p:nvPr/>
            </p:nvSpPr>
            <p:spPr>
              <a:xfrm>
                <a:off x="6232016" y="3453288"/>
                <a:ext cx="195738" cy="195643"/>
              </a:xfrm>
              <a:custGeom>
                <a:avLst/>
                <a:gdLst>
                  <a:gd name="connsiteX0" fmla="*/ 195739 w 195738"/>
                  <a:gd name="connsiteY0" fmla="*/ 97822 h 195643"/>
                  <a:gd name="connsiteX1" fmla="*/ 173355 w 195738"/>
                  <a:gd name="connsiteY1" fmla="*/ 129064 h 195643"/>
                  <a:gd name="connsiteX2" fmla="*/ 167069 w 195738"/>
                  <a:gd name="connsiteY2" fmla="*/ 166973 h 195643"/>
                  <a:gd name="connsiteX3" fmla="*/ 129159 w 195738"/>
                  <a:gd name="connsiteY3" fmla="*/ 173260 h 195643"/>
                  <a:gd name="connsiteX4" fmla="*/ 97917 w 195738"/>
                  <a:gd name="connsiteY4" fmla="*/ 195644 h 195643"/>
                  <a:gd name="connsiteX5" fmla="*/ 66580 w 195738"/>
                  <a:gd name="connsiteY5" fmla="*/ 173260 h 195643"/>
                  <a:gd name="connsiteX6" fmla="*/ 28670 w 195738"/>
                  <a:gd name="connsiteY6" fmla="*/ 166973 h 195643"/>
                  <a:gd name="connsiteX7" fmla="*/ 22289 w 195738"/>
                  <a:gd name="connsiteY7" fmla="*/ 129064 h 195643"/>
                  <a:gd name="connsiteX8" fmla="*/ 0 w 195738"/>
                  <a:gd name="connsiteY8" fmla="*/ 97822 h 195643"/>
                  <a:gd name="connsiteX9" fmla="*/ 22289 w 195738"/>
                  <a:gd name="connsiteY9" fmla="*/ 66484 h 195643"/>
                  <a:gd name="connsiteX10" fmla="*/ 28670 w 195738"/>
                  <a:gd name="connsiteY10" fmla="*/ 28670 h 195643"/>
                  <a:gd name="connsiteX11" fmla="*/ 66580 w 195738"/>
                  <a:gd name="connsiteY11" fmla="*/ 22289 h 195643"/>
                  <a:gd name="connsiteX12" fmla="*/ 97917 w 195738"/>
                  <a:gd name="connsiteY12" fmla="*/ 0 h 195643"/>
                  <a:gd name="connsiteX13" fmla="*/ 129159 w 195738"/>
                  <a:gd name="connsiteY13" fmla="*/ 22289 h 195643"/>
                  <a:gd name="connsiteX14" fmla="*/ 167069 w 195738"/>
                  <a:gd name="connsiteY14" fmla="*/ 28670 h 195643"/>
                  <a:gd name="connsiteX15" fmla="*/ 173355 w 195738"/>
                  <a:gd name="connsiteY15" fmla="*/ 66484 h 195643"/>
                  <a:gd name="connsiteX16" fmla="*/ 195739 w 195738"/>
                  <a:gd name="connsiteY16" fmla="*/ 97822 h 1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5738" h="195643">
                    <a:moveTo>
                      <a:pt x="195739" y="97822"/>
                    </a:moveTo>
                    <a:cubicBezTo>
                      <a:pt x="195739" y="109919"/>
                      <a:pt x="177737" y="118491"/>
                      <a:pt x="173355" y="129064"/>
                    </a:cubicBezTo>
                    <a:cubicBezTo>
                      <a:pt x="168783" y="140018"/>
                      <a:pt x="175260" y="158687"/>
                      <a:pt x="167069" y="166973"/>
                    </a:cubicBezTo>
                    <a:cubicBezTo>
                      <a:pt x="158782" y="175165"/>
                      <a:pt x="140113" y="168783"/>
                      <a:pt x="129159" y="173260"/>
                    </a:cubicBezTo>
                    <a:cubicBezTo>
                      <a:pt x="118586" y="177641"/>
                      <a:pt x="110014" y="195644"/>
                      <a:pt x="97917" y="195644"/>
                    </a:cubicBezTo>
                    <a:cubicBezTo>
                      <a:pt x="85725" y="195644"/>
                      <a:pt x="77248" y="177641"/>
                      <a:pt x="66580" y="173260"/>
                    </a:cubicBezTo>
                    <a:cubicBezTo>
                      <a:pt x="55626" y="168688"/>
                      <a:pt x="36957" y="175165"/>
                      <a:pt x="28670" y="166973"/>
                    </a:cubicBezTo>
                    <a:cubicBezTo>
                      <a:pt x="20383" y="158687"/>
                      <a:pt x="26860" y="140018"/>
                      <a:pt x="22289" y="129064"/>
                    </a:cubicBezTo>
                    <a:cubicBezTo>
                      <a:pt x="17907" y="118491"/>
                      <a:pt x="0" y="109919"/>
                      <a:pt x="0" y="97822"/>
                    </a:cubicBezTo>
                    <a:cubicBezTo>
                      <a:pt x="0" y="85630"/>
                      <a:pt x="17907" y="77153"/>
                      <a:pt x="22289" y="66484"/>
                    </a:cubicBezTo>
                    <a:cubicBezTo>
                      <a:pt x="26860" y="55531"/>
                      <a:pt x="20383" y="36957"/>
                      <a:pt x="28670" y="28670"/>
                    </a:cubicBezTo>
                    <a:cubicBezTo>
                      <a:pt x="36957" y="20383"/>
                      <a:pt x="55626" y="26860"/>
                      <a:pt x="66580" y="22289"/>
                    </a:cubicBezTo>
                    <a:cubicBezTo>
                      <a:pt x="77152" y="17907"/>
                      <a:pt x="85630" y="0"/>
                      <a:pt x="97917" y="0"/>
                    </a:cubicBezTo>
                    <a:cubicBezTo>
                      <a:pt x="110014" y="0"/>
                      <a:pt x="118586" y="17907"/>
                      <a:pt x="129159" y="22289"/>
                    </a:cubicBezTo>
                    <a:cubicBezTo>
                      <a:pt x="140113" y="26860"/>
                      <a:pt x="158782" y="20383"/>
                      <a:pt x="167069" y="28670"/>
                    </a:cubicBezTo>
                    <a:cubicBezTo>
                      <a:pt x="175260" y="36957"/>
                      <a:pt x="168878" y="55531"/>
                      <a:pt x="173355" y="66484"/>
                    </a:cubicBezTo>
                    <a:cubicBezTo>
                      <a:pt x="177737" y="77057"/>
                      <a:pt x="195739" y="85630"/>
                      <a:pt x="195739" y="9782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3239D38-0252-4113-8A78-BA173ACF938E}"/>
              </a:ext>
            </a:extLst>
          </p:cNvPr>
          <p:cNvCxnSpPr>
            <a:cxnSpLocks/>
          </p:cNvCxnSpPr>
          <p:nvPr/>
        </p:nvCxnSpPr>
        <p:spPr>
          <a:xfrm>
            <a:off x="8512232" y="4514652"/>
            <a:ext cx="692422" cy="0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9207445" y="5249706"/>
            <a:ext cx="2602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Справочные материалы</a:t>
            </a:r>
          </a:p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u="sng" noProof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</a:p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u="sng" noProof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материалы и т.д.</a:t>
            </a:r>
            <a:endParaRPr kumimoji="0" lang="ru-RU" sz="1600" b="0" i="0" u="sng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4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257" y="387099"/>
            <a:ext cx="7315199" cy="4726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РОССИИ В СЕТИ ИНТЕРНЕТ</a:t>
            </a:r>
            <a:br>
              <a:rPr lang="ru-RU" dirty="0"/>
            </a:b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41640" y="1125882"/>
            <a:ext cx="11511521" cy="4905603"/>
            <a:chOff x="185313" y="779585"/>
            <a:chExt cx="8633641" cy="3904741"/>
          </a:xfrm>
        </p:grpSpPr>
        <p:sp>
          <p:nvSpPr>
            <p:cNvPr id="13" name="TextBox 12"/>
            <p:cNvSpPr txBox="1"/>
            <p:nvPr/>
          </p:nvSpPr>
          <p:spPr>
            <a:xfrm>
              <a:off x="185313" y="865033"/>
              <a:ext cx="5918320" cy="168723"/>
            </a:xfrm>
            <a:prstGeom prst="rect">
              <a:avLst/>
            </a:prstGeom>
            <a:noFill/>
          </p:spPr>
          <p:txBody>
            <a:bodyPr wrap="square" lIns="51424" tIns="25712" rIns="51424" bIns="25712" rtlCol="0">
              <a:spAutoFit/>
            </a:bodyPr>
            <a:lstStyle/>
            <a:p>
              <a:pPr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300" b="1" kern="0" cap="all" dirty="0">
                <a:solidFill>
                  <a:srgbClr val="3A5086"/>
                </a:solidFill>
              </a:endParaRPr>
            </a:p>
          </p:txBody>
        </p:sp>
        <p:pic>
          <p:nvPicPr>
            <p:cNvPr id="14" name="Picture 2" descr="\\ifs.krasnodar.cbr.ru\home$\03SchudroKS\Desktop\Image-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777" y="1431169"/>
              <a:ext cx="894070" cy="1308341"/>
            </a:xfrm>
            <a:prstGeom prst="rect">
              <a:avLst/>
            </a:prstGeom>
            <a:noFill/>
            <a:ln>
              <a:solidFill>
                <a:srgbClr val="3E96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\\ifs.krasnodar.cbr.ru\home$\03SchudroKS\Desktop\Image-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651" y="1402121"/>
              <a:ext cx="797939" cy="1265338"/>
            </a:xfrm>
            <a:prstGeom prst="rect">
              <a:avLst/>
            </a:prstGeom>
            <a:noFill/>
            <a:ln>
              <a:solidFill>
                <a:srgbClr val="B46E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\\ifs.krasnodar.cbr.ru\home$\03SchudroKS\Desktop\Imag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651" y="3244949"/>
              <a:ext cx="821804" cy="1439377"/>
            </a:xfrm>
            <a:prstGeom prst="rect">
              <a:avLst/>
            </a:prstGeom>
            <a:noFill/>
            <a:ln>
              <a:solidFill>
                <a:srgbClr val="8586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\\ifs.krasnodar.cbr.ru\home$\03SchudroKS\Desktop\КАРТИНКИ\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799" y="3230305"/>
              <a:ext cx="931270" cy="1454021"/>
            </a:xfrm>
            <a:prstGeom prst="rect">
              <a:avLst/>
            </a:prstGeom>
            <a:noFill/>
            <a:ln>
              <a:solidFill>
                <a:srgbClr val="77777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" r="-4752" b="50000"/>
            <a:stretch/>
          </p:blipFill>
          <p:spPr bwMode="auto">
            <a:xfrm>
              <a:off x="3194407" y="1980343"/>
              <a:ext cx="1794847" cy="243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526265" y="2851904"/>
              <a:ext cx="1003771" cy="346220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vk.com</a:t>
              </a:r>
              <a:r>
                <a:rPr lang="ru-RU" sz="24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 </a:t>
              </a:r>
              <a:endParaRPr lang="en-US" sz="2400" b="1" kern="0" dirty="0">
                <a:solidFill>
                  <a:srgbClr val="0066FF"/>
                </a:solidFill>
                <a:latin typeface="Times New Roman" panose="02020603050405020304" pitchFamily="18" charset="0"/>
                <a:ea typeface="Lato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41837" y="996680"/>
              <a:ext cx="1581032" cy="349078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defTabSz="1219170">
                <a:defRPr/>
              </a:pPr>
              <a:r>
                <a:rPr lang="en-US" sz="24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youtube.com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64284" y="2851904"/>
              <a:ext cx="1654670" cy="349078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facebook.com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20020" y="995439"/>
              <a:ext cx="1343203" cy="346220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twitter.com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9231" y="802527"/>
              <a:ext cx="1706746" cy="385825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algn="ctr" defTabSz="1219170">
                <a:defRPr/>
              </a:pPr>
              <a:r>
                <a:rPr lang="en-US" sz="27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cbr.ru  </a:t>
              </a:r>
              <a:r>
                <a:rPr lang="ru-RU" sz="2700" b="1" kern="0" dirty="0">
                  <a:solidFill>
                    <a:srgbClr val="0066FF"/>
                  </a:solidFill>
                  <a:latin typeface="Lato" charset="0"/>
                  <a:ea typeface="Lato" charset="0"/>
                  <a:cs typeface="Lato" charset="0"/>
                </a:rPr>
                <a:t> </a:t>
              </a:r>
              <a:endParaRPr lang="en-US" sz="2700" b="1" kern="0" dirty="0">
                <a:solidFill>
                  <a:srgbClr val="0066FF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" name="Shape 569"/>
            <p:cNvSpPr/>
            <p:nvPr/>
          </p:nvSpPr>
          <p:spPr>
            <a:xfrm>
              <a:off x="2888708" y="1244283"/>
              <a:ext cx="2211712" cy="3215242"/>
            </a:xfrm>
            <a:custGeom>
              <a:avLst/>
              <a:gdLst/>
              <a:ahLst/>
              <a:cxnLst/>
              <a:rect l="0" t="0" r="0" b="0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87" tIns="182887" rIns="182887" bIns="182887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8A8A8D"/>
                </a:solidFill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681800" y="2716504"/>
              <a:ext cx="1" cy="165598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681800" y="1880570"/>
              <a:ext cx="1" cy="564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666557" y="3054412"/>
              <a:ext cx="1" cy="564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315977" y="2135529"/>
              <a:ext cx="1" cy="564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620830" y="2440404"/>
              <a:ext cx="1" cy="3502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2306863" y="2195298"/>
              <a:ext cx="1856" cy="1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3094910" y="779585"/>
              <a:ext cx="1706746" cy="385825"/>
            </a:xfrm>
            <a:prstGeom prst="rect">
              <a:avLst/>
            </a:prstGeom>
            <a:noFill/>
          </p:spPr>
          <p:txBody>
            <a:bodyPr wrap="square" lIns="68551" tIns="34276" rIns="68551" bIns="34276" rtlCol="0">
              <a:spAutoFit/>
            </a:bodyPr>
            <a:lstStyle/>
            <a:p>
              <a:pPr algn="ctr" defTabSz="1219170">
                <a:defRPr/>
              </a:pPr>
              <a:r>
                <a:rPr lang="en-US" sz="27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Fincult.info </a:t>
              </a:r>
              <a:r>
                <a:rPr lang="ru-RU" sz="2700" b="1" kern="0" dirty="0">
                  <a:solidFill>
                    <a:srgbClr val="0066FF"/>
                  </a:solidFill>
                  <a:latin typeface="Times New Roman" panose="02020603050405020304" pitchFamily="18" charset="0"/>
                  <a:ea typeface="Lato" charset="0"/>
                  <a:cs typeface="Times New Roman" panose="02020603050405020304" pitchFamily="18" charset="0"/>
                </a:rPr>
                <a:t> </a:t>
              </a:r>
              <a:endParaRPr lang="en-US" sz="2700" b="1" kern="0" dirty="0">
                <a:solidFill>
                  <a:srgbClr val="0066FF"/>
                </a:solidFill>
                <a:latin typeface="Times New Roman" panose="02020603050405020304" pitchFamily="18" charset="0"/>
                <a:ea typeface="Lato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Shape 569"/>
            <p:cNvSpPr/>
            <p:nvPr/>
          </p:nvSpPr>
          <p:spPr>
            <a:xfrm>
              <a:off x="324612" y="1250858"/>
              <a:ext cx="2273847" cy="3208665"/>
            </a:xfrm>
            <a:custGeom>
              <a:avLst/>
              <a:gdLst/>
              <a:ahLst/>
              <a:cxnLst/>
              <a:rect l="0" t="0" r="0" b="0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87" tIns="182887" rIns="182887" bIns="182887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8A8A8D"/>
                </a:solidFill>
              </a:endParaRPr>
            </a:p>
          </p:txBody>
        </p:sp>
        <p:pic>
          <p:nvPicPr>
            <p:cNvPr id="33" name="Picture 2" descr="C:\Users\03SafranyukYA\AppData\Local\Microsoft\Windows\Temporary Internet Files\Content.Outlook\JL14UUFQ\FullSizeRender-22-11-18-06-4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9" b="21603"/>
            <a:stretch/>
          </p:blipFill>
          <p:spPr bwMode="auto">
            <a:xfrm>
              <a:off x="604261" y="1980343"/>
              <a:ext cx="1702101" cy="232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251809" y="6051839"/>
            <a:ext cx="5319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финансовой грамотности </a:t>
            </a:r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http://d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ni-fg</a:t>
            </a:r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</a:t>
            </a:r>
            <a:r>
              <a:rPr lang="ru-RU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ru</a:t>
            </a:r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621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2000081"/>
            <a:ext cx="4992555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cap="all" spc="31" dirty="0">
                <a:solidFill>
                  <a:schemeClr val="bg1"/>
                </a:solidFill>
                <a:cs typeface="Arial" panose="020B0604020202020204" pitchFamily="34" charset="0"/>
              </a:rPr>
              <a:t>Спасибо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cap="all" spc="31" dirty="0">
                <a:solidFill>
                  <a:schemeClr val="bg1"/>
                </a:solidFill>
                <a:cs typeface="Arial" panose="020B0604020202020204" pitchFamily="34" charset="0"/>
              </a:rPr>
              <a:t>за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cap="all" spc="31" dirty="0">
                <a:solidFill>
                  <a:schemeClr val="bg1"/>
                </a:solidFill>
                <a:cs typeface="Arial" panose="020B0604020202020204" pitchFamily="34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60471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09" y="897775"/>
            <a:ext cx="11222903" cy="5576915"/>
          </a:xfrm>
        </p:spPr>
        <p:txBody>
          <a:bodyPr/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173668" y="4315626"/>
            <a:ext cx="2662825" cy="1512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58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65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– важнейшее условие финансового благополучия граждан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38659" y="2148224"/>
            <a:ext cx="6519953" cy="12347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6110" indent="-146110" algn="just" defTabSz="584424" rtl="0" eaLnBrk="1" latinLnBrk="0" hangingPunct="1">
              <a:lnSpc>
                <a:spcPct val="90000"/>
              </a:lnSpc>
              <a:spcBef>
                <a:spcPts val="639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ru-RU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13638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2862" indent="-227282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Font typeface="Arial" panose="020B0604020202020204" pitchFamily="34" charset="0"/>
              <a:buChar char="—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28291" indent="-56820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1677" indent="-148815" algn="just" defTabSz="584424" rtl="0" eaLnBrk="1" latinLnBrk="0" hangingPunct="1">
              <a:lnSpc>
                <a:spcPct val="90000"/>
              </a:lnSpc>
              <a:spcBef>
                <a:spcPts val="32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v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607167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379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1591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83803" indent="-146106" algn="l" defTabSz="584424" rtl="0" eaLnBrk="1" latinLnBrk="0" hangingPunct="1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844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2665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Создание условий для обучения основам финансовой грамотности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charset="0"/>
                <a:cs typeface="Calibri" charset="0"/>
              </a:rPr>
              <a:t>–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 среди приоритетов Банка России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166" y="4315626"/>
            <a:ext cx="3535214" cy="243885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4" y="1076325"/>
            <a:ext cx="4595230" cy="567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15025" y="897775"/>
            <a:ext cx="5912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не только за эмиссию денег и стабильную работу банков, но и за эффективность всей финансовой системы страны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48756" y="296112"/>
            <a:ext cx="8502651" cy="455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России –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Мегарегулятор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608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4843" y="894522"/>
            <a:ext cx="11354936" cy="56564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292441"/>
              </p:ext>
            </p:extLst>
          </p:nvPr>
        </p:nvGraphicFramePr>
        <p:xfrm>
          <a:off x="471029" y="1919495"/>
          <a:ext cx="11738114" cy="455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8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6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86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49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18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элементов ФГ</a:t>
                      </a:r>
                    </a:p>
                    <a:p>
                      <a:pPr algn="l"/>
                      <a:r>
                        <a:rPr lang="ru-RU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 ФГОС </a:t>
                      </a:r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</a:p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</a:t>
                      </a:r>
                    </a:p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различных уровней образования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          апробация учебно-методических </a:t>
                      </a:r>
                    </a:p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материалов по ФГ</a:t>
                      </a:r>
                      <a:endParaRPr lang="ru-RU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подготовки</a:t>
                      </a:r>
                      <a:r>
                        <a:rPr lang="ru-RU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повышения </a:t>
                      </a:r>
                      <a:r>
                        <a:rPr lang="ru-RU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квалификации педагогических работников </a:t>
                      </a:r>
                    </a:p>
                    <a:p>
                      <a:pPr algn="l"/>
                      <a:r>
                        <a:rPr lang="ru-RU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</a:t>
                      </a:r>
                      <a:endParaRPr lang="ru-RU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 обучение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Изображение 3" descr="get-started-where-did-it-come-from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9" y="1323975"/>
            <a:ext cx="2254848" cy="2633138"/>
          </a:xfrm>
          <a:prstGeom prst="rect">
            <a:avLst/>
          </a:prstGeom>
        </p:spPr>
      </p:pic>
      <p:pic>
        <p:nvPicPr>
          <p:cNvPr id="9" name="Изображение 8" descr="1757eb93bd4ec7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41" y="1323975"/>
            <a:ext cx="2609599" cy="3364239"/>
          </a:xfrm>
          <a:prstGeom prst="rect">
            <a:avLst/>
          </a:prstGeom>
        </p:spPr>
      </p:pic>
      <p:pic>
        <p:nvPicPr>
          <p:cNvPr id="10" name="Изображение 9" descr="School-teacher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4" y="1323975"/>
            <a:ext cx="2357205" cy="2724095"/>
          </a:xfrm>
          <a:prstGeom prst="rect">
            <a:avLst/>
          </a:prstGeom>
        </p:spPr>
      </p:pic>
      <p:pic>
        <p:nvPicPr>
          <p:cNvPr id="11" name="Изображение 10" descr="3950-_preobrazovannyy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00" y="1323975"/>
            <a:ext cx="2579761" cy="30699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1975392" y="118925"/>
            <a:ext cx="9734387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spc="12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Банка России в области 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279963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3818" y="1228898"/>
            <a:ext cx="3412200" cy="5844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B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Всероссийский финансовый зачет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B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Онлайн-опросы в ЮФО и СКФО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B"/>
              </a:buClr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8" y="1891897"/>
            <a:ext cx="3007771" cy="1375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2964" y="1118385"/>
            <a:ext cx="375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Онлайн проекты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1880070" y="207048"/>
            <a:ext cx="9957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ПРОЕКТЫ БАНКА РОССИИ </a:t>
            </a:r>
            <a:r>
              <a:rPr lang="ru-RU" sz="2000" b="1" spc="1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kumimoji="0" lang="ru-RU" sz="20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ФИНАНСОВОЙ ГРАМОТНОСТИ на 2021 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481" y="1556982"/>
            <a:ext cx="2052153" cy="1754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15" y="4254548"/>
            <a:ext cx="1974754" cy="21998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177" y="1579835"/>
            <a:ext cx="2359537" cy="172256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248641" y="1158978"/>
            <a:ext cx="2557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Очные мероприятия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37" y="1560157"/>
            <a:ext cx="2512820" cy="17184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255" y="4307381"/>
            <a:ext cx="2132705" cy="217194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781718" y="3347831"/>
            <a:ext cx="3166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ДОЛ-игра (игры по финансовой </a:t>
            </a:r>
            <a:endParaRPr kumimoji="0" lang="en-US" sz="1800" b="1" i="0" u="none" strike="noStrike" kern="1200" cap="none" spc="2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грамотности)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8458" y="4262855"/>
            <a:ext cx="1833098" cy="219985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388524" y="3407107"/>
            <a:ext cx="3448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ДОД и выставки Банка России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40C1B85-144C-469D-95E1-94A63F7867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" b="30437"/>
          <a:stretch/>
        </p:blipFill>
        <p:spPr>
          <a:xfrm>
            <a:off x="9575831" y="4271161"/>
            <a:ext cx="2496681" cy="211893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414137" y="3347831"/>
            <a:ext cx="2901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волонтеров финансового просвещения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1806" y="3455524"/>
            <a:ext cx="1764432" cy="5069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B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Олимпиады,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B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универсиады </a:t>
            </a:r>
          </a:p>
        </p:txBody>
      </p:sp>
      <p:pic>
        <p:nvPicPr>
          <p:cNvPr id="28" name="Picture 2" descr="News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1" y="4262855"/>
            <a:ext cx="2378342" cy="22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2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691" y="1241240"/>
            <a:ext cx="2771775" cy="1951036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521579" y="4615966"/>
            <a:ext cx="145552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83,9%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4736" y="283009"/>
            <a:ext cx="76037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</a:rPr>
              <a:t>Уголки финансовой грамотности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88641"/>
            <a:ext cx="1170736" cy="371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679205" y="918075"/>
            <a:ext cx="476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200 библиотек всех регионов Республики Крым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5679205" y="1762622"/>
            <a:ext cx="315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 основам финансовой грамотности 147 сотрудников библиотек Республики Крым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9109181" y="3886857"/>
            <a:ext cx="2968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распространение практики организации уголков финансовой грамотности в общеобразовательных организациях Республики Крым 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15" y="837007"/>
            <a:ext cx="5404535" cy="5671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598" y="2962951"/>
            <a:ext cx="3118421" cy="29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CFFA9BA-D5A9-4ACB-8253-C2C6A6137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45" y="1626074"/>
            <a:ext cx="5472608" cy="4382839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B61AEC6-E34F-4F4B-B3BE-67F54FA42125}"/>
              </a:ext>
            </a:extLst>
          </p:cNvPr>
          <p:cNvSpPr/>
          <p:nvPr/>
        </p:nvSpPr>
        <p:spPr>
          <a:xfrm>
            <a:off x="3715877" y="1176070"/>
            <a:ext cx="48466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«Основы финансовой грамотности» для 8–9 классов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A386D9D-7944-4741-99E4-714A90C21522}"/>
              </a:ext>
            </a:extLst>
          </p:cNvPr>
          <p:cNvSpPr/>
          <p:nvPr/>
        </p:nvSpPr>
        <p:spPr>
          <a:xfrm>
            <a:off x="1407514" y="1566186"/>
            <a:ext cx="266445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</a:p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демонстрационных материалов </a:t>
            </a:r>
          </a:p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занятий </a:t>
            </a:r>
          </a:p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детей-сирот и детей, оставшихся без попечения родителей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D653ADC1-A41D-4D56-8952-19048A616425}"/>
              </a:ext>
            </a:extLst>
          </p:cNvPr>
          <p:cNvSpPr/>
          <p:nvPr/>
        </p:nvSpPr>
        <p:spPr>
          <a:xfrm>
            <a:off x="8767622" y="1626075"/>
            <a:ext cx="271019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700" b="1" spc="-15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повышения квалификации педагогических работников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2C06EC0-ADFE-4830-A8B7-34C7CCE57803}"/>
              </a:ext>
            </a:extLst>
          </p:cNvPr>
          <p:cNvSpPr/>
          <p:nvPr/>
        </p:nvSpPr>
        <p:spPr>
          <a:xfrm>
            <a:off x="8867581" y="4041327"/>
            <a:ext cx="28188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включению курса</a:t>
            </a:r>
            <a:b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колледжах, техникумах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D36B531-FBD3-406A-A8CC-28D55FAB6061}"/>
              </a:ext>
            </a:extLst>
          </p:cNvPr>
          <p:cNvSpPr/>
          <p:nvPr/>
        </p:nvSpPr>
        <p:spPr>
          <a:xfrm>
            <a:off x="1713441" y="4119841"/>
            <a:ext cx="24490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разработке курса в школе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25C899B5-C563-443A-B7F2-52FDD26954DB}"/>
              </a:ext>
            </a:extLst>
          </p:cNvPr>
          <p:cNvSpPr/>
          <p:nvPr/>
        </p:nvSpPr>
        <p:spPr>
          <a:xfrm>
            <a:off x="4271746" y="5744838"/>
            <a:ext cx="364399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7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для начальной школы, дошкольных образовательных организаций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8D1DEA-4C93-4EFD-9B21-CA7B9542E0FA}"/>
              </a:ext>
            </a:extLst>
          </p:cNvPr>
          <p:cNvSpPr/>
          <p:nvPr/>
        </p:nvSpPr>
        <p:spPr>
          <a:xfrm>
            <a:off x="5048051" y="3498115"/>
            <a:ext cx="2120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75" dirty="0">
                <a:ln w="3175">
                  <a:solidFill>
                    <a:srgbClr val="3D87B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FINCULT.INFO</a:t>
            </a:r>
          </a:p>
          <a:p>
            <a:endParaRPr lang="ru-RU" sz="2000" b="1" spc="75" dirty="0">
              <a:ln w="3175">
                <a:solidFill>
                  <a:srgbClr val="3D87B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E793072-B84D-4408-9347-1778C1512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327" r="8235" b="1819"/>
          <a:stretch>
            <a:fillRect/>
          </a:stretch>
        </p:blipFill>
        <p:spPr>
          <a:xfrm>
            <a:off x="5651783" y="1887399"/>
            <a:ext cx="883925" cy="1184450"/>
          </a:xfrm>
          <a:custGeom>
            <a:avLst/>
            <a:gdLst>
              <a:gd name="connsiteX0" fmla="*/ 130515 w 1203018"/>
              <a:gd name="connsiteY0" fmla="*/ 0 h 1668000"/>
              <a:gd name="connsiteX1" fmla="*/ 1072503 w 1203018"/>
              <a:gd name="connsiteY1" fmla="*/ 0 h 1668000"/>
              <a:gd name="connsiteX2" fmla="*/ 1203018 w 1203018"/>
              <a:gd name="connsiteY2" fmla="*/ 130515 h 1668000"/>
              <a:gd name="connsiteX3" fmla="*/ 1203018 w 1203018"/>
              <a:gd name="connsiteY3" fmla="*/ 1537485 h 1668000"/>
              <a:gd name="connsiteX4" fmla="*/ 1072503 w 1203018"/>
              <a:gd name="connsiteY4" fmla="*/ 1668000 h 1668000"/>
              <a:gd name="connsiteX5" fmla="*/ 130515 w 1203018"/>
              <a:gd name="connsiteY5" fmla="*/ 1668000 h 1668000"/>
              <a:gd name="connsiteX6" fmla="*/ 0 w 1203018"/>
              <a:gd name="connsiteY6" fmla="*/ 1537485 h 1668000"/>
              <a:gd name="connsiteX7" fmla="*/ 0 w 1203018"/>
              <a:gd name="connsiteY7" fmla="*/ 130515 h 1668000"/>
              <a:gd name="connsiteX8" fmla="*/ 130515 w 1203018"/>
              <a:gd name="connsiteY8" fmla="*/ 0 h 16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018" h="1668000">
                <a:moveTo>
                  <a:pt x="130515" y="0"/>
                </a:moveTo>
                <a:lnTo>
                  <a:pt x="1072503" y="0"/>
                </a:lnTo>
                <a:cubicBezTo>
                  <a:pt x="1144584" y="0"/>
                  <a:pt x="1203018" y="58434"/>
                  <a:pt x="1203018" y="130515"/>
                </a:cubicBezTo>
                <a:lnTo>
                  <a:pt x="1203018" y="1537485"/>
                </a:lnTo>
                <a:cubicBezTo>
                  <a:pt x="1203018" y="1609566"/>
                  <a:pt x="1144584" y="1668000"/>
                  <a:pt x="1072503" y="1668000"/>
                </a:cubicBezTo>
                <a:lnTo>
                  <a:pt x="130515" y="1668000"/>
                </a:lnTo>
                <a:cubicBezTo>
                  <a:pt x="58434" y="1668000"/>
                  <a:pt x="0" y="1609566"/>
                  <a:pt x="0" y="1537485"/>
                </a:cubicBezTo>
                <a:lnTo>
                  <a:pt x="0" y="130515"/>
                </a:lnTo>
                <a:cubicBezTo>
                  <a:pt x="0" y="58434"/>
                  <a:pt x="58434" y="0"/>
                  <a:pt x="130515" y="0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pic>
        <p:nvPicPr>
          <p:cNvPr id="32" name="Рисунок 31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E7ED537-A099-4DF5-9B2C-46C4A5F49D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"/>
          <a:stretch>
            <a:fillRect/>
          </a:stretch>
        </p:blipFill>
        <p:spPr>
          <a:xfrm>
            <a:off x="4271746" y="2405225"/>
            <a:ext cx="880961" cy="1185432"/>
          </a:xfrm>
          <a:custGeom>
            <a:avLst/>
            <a:gdLst>
              <a:gd name="connsiteX0" fmla="*/ 65018 w 1247124"/>
              <a:gd name="connsiteY0" fmla="*/ 0 h 1702075"/>
              <a:gd name="connsiteX1" fmla="*/ 1182106 w 1247124"/>
              <a:gd name="connsiteY1" fmla="*/ 0 h 1702075"/>
              <a:gd name="connsiteX2" fmla="*/ 1213026 w 1247124"/>
              <a:gd name="connsiteY2" fmla="*/ 20847 h 1702075"/>
              <a:gd name="connsiteX3" fmla="*/ 1247124 w 1247124"/>
              <a:gd name="connsiteY3" fmla="*/ 103167 h 1702075"/>
              <a:gd name="connsiteX4" fmla="*/ 1247124 w 1247124"/>
              <a:gd name="connsiteY4" fmla="*/ 1585656 h 1702075"/>
              <a:gd name="connsiteX5" fmla="*/ 1130705 w 1247124"/>
              <a:gd name="connsiteY5" fmla="*/ 1702075 h 1702075"/>
              <a:gd name="connsiteX6" fmla="*/ 116419 w 1247124"/>
              <a:gd name="connsiteY6" fmla="*/ 1702075 h 1702075"/>
              <a:gd name="connsiteX7" fmla="*/ 0 w 1247124"/>
              <a:gd name="connsiteY7" fmla="*/ 1585656 h 1702075"/>
              <a:gd name="connsiteX8" fmla="*/ 0 w 1247124"/>
              <a:gd name="connsiteY8" fmla="*/ 103167 h 1702075"/>
              <a:gd name="connsiteX9" fmla="*/ 34099 w 1247124"/>
              <a:gd name="connsiteY9" fmla="*/ 20847 h 170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7124" h="1702075">
                <a:moveTo>
                  <a:pt x="65018" y="0"/>
                </a:moveTo>
                <a:lnTo>
                  <a:pt x="1182106" y="0"/>
                </a:lnTo>
                <a:lnTo>
                  <a:pt x="1213026" y="20847"/>
                </a:lnTo>
                <a:cubicBezTo>
                  <a:pt x="1234093" y="41914"/>
                  <a:pt x="1247124" y="71019"/>
                  <a:pt x="1247124" y="103167"/>
                </a:cubicBezTo>
                <a:lnTo>
                  <a:pt x="1247124" y="1585656"/>
                </a:lnTo>
                <a:cubicBezTo>
                  <a:pt x="1247124" y="1649952"/>
                  <a:pt x="1195001" y="1702075"/>
                  <a:pt x="1130705" y="1702075"/>
                </a:cubicBezTo>
                <a:lnTo>
                  <a:pt x="116419" y="1702075"/>
                </a:lnTo>
                <a:cubicBezTo>
                  <a:pt x="52123" y="1702075"/>
                  <a:pt x="0" y="1649952"/>
                  <a:pt x="0" y="1585656"/>
                </a:cubicBezTo>
                <a:lnTo>
                  <a:pt x="0" y="103167"/>
                </a:lnTo>
                <a:cubicBezTo>
                  <a:pt x="0" y="71019"/>
                  <a:pt x="13031" y="41914"/>
                  <a:pt x="34099" y="20847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F8065EE-A184-4475-9868-A8C4B847E6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2" t="468" r="3139" b="815"/>
          <a:stretch>
            <a:fillRect/>
          </a:stretch>
        </p:blipFill>
        <p:spPr>
          <a:xfrm>
            <a:off x="4255326" y="4007675"/>
            <a:ext cx="880961" cy="1185433"/>
          </a:xfrm>
          <a:custGeom>
            <a:avLst/>
            <a:gdLst>
              <a:gd name="connsiteX0" fmla="*/ 159594 w 1247124"/>
              <a:gd name="connsiteY0" fmla="*/ 0 h 1626919"/>
              <a:gd name="connsiteX1" fmla="*/ 1087530 w 1247124"/>
              <a:gd name="connsiteY1" fmla="*/ 0 h 1626919"/>
              <a:gd name="connsiteX2" fmla="*/ 1247124 w 1247124"/>
              <a:gd name="connsiteY2" fmla="*/ 159594 h 1626919"/>
              <a:gd name="connsiteX3" fmla="*/ 1247124 w 1247124"/>
              <a:gd name="connsiteY3" fmla="*/ 1467325 h 1626919"/>
              <a:gd name="connsiteX4" fmla="*/ 1087530 w 1247124"/>
              <a:gd name="connsiteY4" fmla="*/ 1626919 h 1626919"/>
              <a:gd name="connsiteX5" fmla="*/ 159594 w 1247124"/>
              <a:gd name="connsiteY5" fmla="*/ 1626919 h 1626919"/>
              <a:gd name="connsiteX6" fmla="*/ 0 w 1247124"/>
              <a:gd name="connsiteY6" fmla="*/ 1467325 h 1626919"/>
              <a:gd name="connsiteX7" fmla="*/ 0 w 1247124"/>
              <a:gd name="connsiteY7" fmla="*/ 159594 h 1626919"/>
              <a:gd name="connsiteX8" fmla="*/ 159594 w 1247124"/>
              <a:gd name="connsiteY8" fmla="*/ 0 h 162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124" h="1626919">
                <a:moveTo>
                  <a:pt x="159594" y="0"/>
                </a:moveTo>
                <a:lnTo>
                  <a:pt x="1087530" y="0"/>
                </a:lnTo>
                <a:cubicBezTo>
                  <a:pt x="1175671" y="0"/>
                  <a:pt x="1247124" y="71453"/>
                  <a:pt x="1247124" y="159594"/>
                </a:cubicBezTo>
                <a:lnTo>
                  <a:pt x="1247124" y="1467325"/>
                </a:lnTo>
                <a:cubicBezTo>
                  <a:pt x="1247124" y="1555466"/>
                  <a:pt x="1175671" y="1626919"/>
                  <a:pt x="1087530" y="1626919"/>
                </a:cubicBezTo>
                <a:lnTo>
                  <a:pt x="159594" y="1626919"/>
                </a:lnTo>
                <a:cubicBezTo>
                  <a:pt x="71453" y="1626919"/>
                  <a:pt x="0" y="1555466"/>
                  <a:pt x="0" y="1467325"/>
                </a:cubicBezTo>
                <a:lnTo>
                  <a:pt x="0" y="159594"/>
                </a:lnTo>
                <a:cubicBezTo>
                  <a:pt x="0" y="71453"/>
                  <a:pt x="71453" y="0"/>
                  <a:pt x="159594" y="0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pic>
        <p:nvPicPr>
          <p:cNvPr id="39" name="Рисунок 38" descr="Изображение выглядит как еда, часы&#10;&#10;Автоматически созданное описание">
            <a:extLst>
              <a:ext uri="{FF2B5EF4-FFF2-40B4-BE49-F238E27FC236}">
                <a16:creationId xmlns:a16="http://schemas.microsoft.com/office/drawing/2014/main" id="{FC24FDB0-8D55-40C0-BF92-ABBFA39C34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0" r="1955"/>
          <a:stretch>
            <a:fillRect/>
          </a:stretch>
        </p:blipFill>
        <p:spPr>
          <a:xfrm>
            <a:off x="5677972" y="4480273"/>
            <a:ext cx="869078" cy="1185433"/>
          </a:xfrm>
          <a:custGeom>
            <a:avLst/>
            <a:gdLst>
              <a:gd name="connsiteX0" fmla="*/ 147847 w 1235377"/>
              <a:gd name="connsiteY0" fmla="*/ 0 h 1589810"/>
              <a:gd name="connsiteX1" fmla="*/ 1075783 w 1235377"/>
              <a:gd name="connsiteY1" fmla="*/ 0 h 1589810"/>
              <a:gd name="connsiteX2" fmla="*/ 1235377 w 1235377"/>
              <a:gd name="connsiteY2" fmla="*/ 159594 h 1589810"/>
              <a:gd name="connsiteX3" fmla="*/ 1235377 w 1235377"/>
              <a:gd name="connsiteY3" fmla="*/ 1467325 h 1589810"/>
              <a:gd name="connsiteX4" fmla="*/ 1188633 w 1235377"/>
              <a:gd name="connsiteY4" fmla="*/ 1580175 h 1589810"/>
              <a:gd name="connsiteX5" fmla="*/ 1174342 w 1235377"/>
              <a:gd name="connsiteY5" fmla="*/ 1589810 h 1589810"/>
              <a:gd name="connsiteX6" fmla="*/ 49288 w 1235377"/>
              <a:gd name="connsiteY6" fmla="*/ 1589810 h 1589810"/>
              <a:gd name="connsiteX7" fmla="*/ 34997 w 1235377"/>
              <a:gd name="connsiteY7" fmla="*/ 1580175 h 1589810"/>
              <a:gd name="connsiteX8" fmla="*/ 795 w 1235377"/>
              <a:gd name="connsiteY8" fmla="*/ 1529446 h 1589810"/>
              <a:gd name="connsiteX9" fmla="*/ 0 w 1235377"/>
              <a:gd name="connsiteY9" fmla="*/ 1525510 h 1589810"/>
              <a:gd name="connsiteX10" fmla="*/ 0 w 1235377"/>
              <a:gd name="connsiteY10" fmla="*/ 101410 h 1589810"/>
              <a:gd name="connsiteX11" fmla="*/ 795 w 1235377"/>
              <a:gd name="connsiteY11" fmla="*/ 97473 h 1589810"/>
              <a:gd name="connsiteX12" fmla="*/ 147847 w 1235377"/>
              <a:gd name="connsiteY12" fmla="*/ 0 h 15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377" h="1589810">
                <a:moveTo>
                  <a:pt x="147847" y="0"/>
                </a:moveTo>
                <a:lnTo>
                  <a:pt x="1075783" y="0"/>
                </a:lnTo>
                <a:cubicBezTo>
                  <a:pt x="1163924" y="0"/>
                  <a:pt x="1235377" y="71453"/>
                  <a:pt x="1235377" y="159594"/>
                </a:cubicBezTo>
                <a:lnTo>
                  <a:pt x="1235377" y="1467325"/>
                </a:lnTo>
                <a:cubicBezTo>
                  <a:pt x="1235377" y="1511396"/>
                  <a:pt x="1217514" y="1551294"/>
                  <a:pt x="1188633" y="1580175"/>
                </a:cubicBezTo>
                <a:lnTo>
                  <a:pt x="1174342" y="1589810"/>
                </a:lnTo>
                <a:lnTo>
                  <a:pt x="49288" y="1589810"/>
                </a:lnTo>
                <a:lnTo>
                  <a:pt x="34997" y="1580175"/>
                </a:lnTo>
                <a:cubicBezTo>
                  <a:pt x="20557" y="1565735"/>
                  <a:pt x="8871" y="1548540"/>
                  <a:pt x="795" y="1529446"/>
                </a:cubicBezTo>
                <a:lnTo>
                  <a:pt x="0" y="1525510"/>
                </a:lnTo>
                <a:lnTo>
                  <a:pt x="0" y="101410"/>
                </a:lnTo>
                <a:lnTo>
                  <a:pt x="795" y="97473"/>
                </a:lnTo>
                <a:cubicBezTo>
                  <a:pt x="25023" y="40193"/>
                  <a:pt x="81742" y="0"/>
                  <a:pt x="147847" y="0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pic>
        <p:nvPicPr>
          <p:cNvPr id="41" name="Рисунок 40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1FF9CDA-1FAC-4B7C-BF41-5268F17640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17" r="5474"/>
          <a:stretch>
            <a:fillRect/>
          </a:stretch>
        </p:blipFill>
        <p:spPr>
          <a:xfrm>
            <a:off x="7133415" y="4007675"/>
            <a:ext cx="929106" cy="1185433"/>
          </a:xfrm>
          <a:custGeom>
            <a:avLst/>
            <a:gdLst>
              <a:gd name="connsiteX0" fmla="*/ 159594 w 1247124"/>
              <a:gd name="connsiteY0" fmla="*/ 0 h 1572054"/>
              <a:gd name="connsiteX1" fmla="*/ 1087530 w 1247124"/>
              <a:gd name="connsiteY1" fmla="*/ 0 h 1572054"/>
              <a:gd name="connsiteX2" fmla="*/ 1247124 w 1247124"/>
              <a:gd name="connsiteY2" fmla="*/ 159594 h 1572054"/>
              <a:gd name="connsiteX3" fmla="*/ 1247124 w 1247124"/>
              <a:gd name="connsiteY3" fmla="*/ 1467325 h 1572054"/>
              <a:gd name="connsiteX4" fmla="*/ 1234582 w 1247124"/>
              <a:gd name="connsiteY4" fmla="*/ 1529446 h 1572054"/>
              <a:gd name="connsiteX5" fmla="*/ 1205855 w 1247124"/>
              <a:gd name="connsiteY5" fmla="*/ 1572054 h 1572054"/>
              <a:gd name="connsiteX6" fmla="*/ 41269 w 1247124"/>
              <a:gd name="connsiteY6" fmla="*/ 1572054 h 1572054"/>
              <a:gd name="connsiteX7" fmla="*/ 12542 w 1247124"/>
              <a:gd name="connsiteY7" fmla="*/ 1529446 h 1572054"/>
              <a:gd name="connsiteX8" fmla="*/ 0 w 1247124"/>
              <a:gd name="connsiteY8" fmla="*/ 1467325 h 1572054"/>
              <a:gd name="connsiteX9" fmla="*/ 0 w 1247124"/>
              <a:gd name="connsiteY9" fmla="*/ 159594 h 1572054"/>
              <a:gd name="connsiteX10" fmla="*/ 159594 w 1247124"/>
              <a:gd name="connsiteY10" fmla="*/ 0 h 157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7124" h="1572054">
                <a:moveTo>
                  <a:pt x="159594" y="0"/>
                </a:moveTo>
                <a:lnTo>
                  <a:pt x="1087530" y="0"/>
                </a:lnTo>
                <a:cubicBezTo>
                  <a:pt x="1175671" y="0"/>
                  <a:pt x="1247124" y="71453"/>
                  <a:pt x="1247124" y="159594"/>
                </a:cubicBezTo>
                <a:lnTo>
                  <a:pt x="1247124" y="1467325"/>
                </a:lnTo>
                <a:cubicBezTo>
                  <a:pt x="1247124" y="1489361"/>
                  <a:pt x="1242658" y="1510353"/>
                  <a:pt x="1234582" y="1529446"/>
                </a:cubicBezTo>
                <a:lnTo>
                  <a:pt x="1205855" y="1572054"/>
                </a:lnTo>
                <a:lnTo>
                  <a:pt x="41269" y="1572054"/>
                </a:lnTo>
                <a:lnTo>
                  <a:pt x="12542" y="1529446"/>
                </a:lnTo>
                <a:cubicBezTo>
                  <a:pt x="4466" y="1510353"/>
                  <a:pt x="0" y="1489361"/>
                  <a:pt x="0" y="1467325"/>
                </a:cubicBezTo>
                <a:lnTo>
                  <a:pt x="0" y="159594"/>
                </a:lnTo>
                <a:cubicBezTo>
                  <a:pt x="0" y="71453"/>
                  <a:pt x="71453" y="0"/>
                  <a:pt x="159594" y="0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pic>
        <p:nvPicPr>
          <p:cNvPr id="40" name="Рисунок 3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4F25F9D-F896-4928-B94F-2F752C0E8F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4655" y="2396959"/>
            <a:ext cx="929106" cy="1184450"/>
          </a:xfrm>
          <a:custGeom>
            <a:avLst/>
            <a:gdLst>
              <a:gd name="connsiteX0" fmla="*/ 112620 w 1232128"/>
              <a:gd name="connsiteY0" fmla="*/ 0 h 1570750"/>
              <a:gd name="connsiteX1" fmla="*/ 1119509 w 1232128"/>
              <a:gd name="connsiteY1" fmla="*/ 0 h 1570750"/>
              <a:gd name="connsiteX2" fmla="*/ 1142153 w 1232128"/>
              <a:gd name="connsiteY2" fmla="*/ 4572 h 1570750"/>
              <a:gd name="connsiteX3" fmla="*/ 1227084 w 1232128"/>
              <a:gd name="connsiteY3" fmla="*/ 89503 h 1570750"/>
              <a:gd name="connsiteX4" fmla="*/ 1232128 w 1232128"/>
              <a:gd name="connsiteY4" fmla="*/ 114485 h 1570750"/>
              <a:gd name="connsiteX5" fmla="*/ 1232128 w 1232128"/>
              <a:gd name="connsiteY5" fmla="*/ 1496494 h 1570750"/>
              <a:gd name="connsiteX6" fmla="*/ 1227084 w 1232128"/>
              <a:gd name="connsiteY6" fmla="*/ 1521476 h 1570750"/>
              <a:gd name="connsiteX7" fmla="*/ 1193863 w 1232128"/>
              <a:gd name="connsiteY7" fmla="*/ 1570750 h 1570750"/>
              <a:gd name="connsiteX8" fmla="*/ 38265 w 1232128"/>
              <a:gd name="connsiteY8" fmla="*/ 1570750 h 1570750"/>
              <a:gd name="connsiteX9" fmla="*/ 5044 w 1232128"/>
              <a:gd name="connsiteY9" fmla="*/ 1521476 h 1570750"/>
              <a:gd name="connsiteX10" fmla="*/ 0 w 1232128"/>
              <a:gd name="connsiteY10" fmla="*/ 1496494 h 1570750"/>
              <a:gd name="connsiteX11" fmla="*/ 0 w 1232128"/>
              <a:gd name="connsiteY11" fmla="*/ 114485 h 1570750"/>
              <a:gd name="connsiteX12" fmla="*/ 5044 w 1232128"/>
              <a:gd name="connsiteY12" fmla="*/ 89503 h 1570750"/>
              <a:gd name="connsiteX13" fmla="*/ 89975 w 1232128"/>
              <a:gd name="connsiteY13" fmla="*/ 4572 h 157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2128" h="1570750">
                <a:moveTo>
                  <a:pt x="112620" y="0"/>
                </a:moveTo>
                <a:lnTo>
                  <a:pt x="1119509" y="0"/>
                </a:lnTo>
                <a:lnTo>
                  <a:pt x="1142153" y="4572"/>
                </a:lnTo>
                <a:cubicBezTo>
                  <a:pt x="1180340" y="20724"/>
                  <a:pt x="1210932" y="51316"/>
                  <a:pt x="1227084" y="89503"/>
                </a:cubicBezTo>
                <a:lnTo>
                  <a:pt x="1232128" y="114485"/>
                </a:lnTo>
                <a:lnTo>
                  <a:pt x="1232128" y="1496494"/>
                </a:lnTo>
                <a:lnTo>
                  <a:pt x="1227084" y="1521476"/>
                </a:lnTo>
                <a:lnTo>
                  <a:pt x="1193863" y="1570750"/>
                </a:lnTo>
                <a:lnTo>
                  <a:pt x="38265" y="1570750"/>
                </a:lnTo>
                <a:lnTo>
                  <a:pt x="5044" y="1521476"/>
                </a:lnTo>
                <a:lnTo>
                  <a:pt x="0" y="1496494"/>
                </a:lnTo>
                <a:lnTo>
                  <a:pt x="0" y="114485"/>
                </a:lnTo>
                <a:lnTo>
                  <a:pt x="5044" y="89503"/>
                </a:lnTo>
                <a:cubicBezTo>
                  <a:pt x="21196" y="51316"/>
                  <a:pt x="51788" y="20724"/>
                  <a:pt x="89975" y="4572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</p:pic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id="{BC0FA9EF-AAAD-4D0B-AEB8-1BACEFDB6F25}"/>
              </a:ext>
            </a:extLst>
          </p:cNvPr>
          <p:cNvSpPr/>
          <p:nvPr/>
        </p:nvSpPr>
        <p:spPr>
          <a:xfrm flipH="1">
            <a:off x="1180406" y="431795"/>
            <a:ext cx="10407535" cy="936805"/>
          </a:xfrm>
          <a:prstGeom prst="parallelogram">
            <a:avLst>
              <a:gd name="adj" fmla="val 5789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50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2188086" y="265655"/>
            <a:ext cx="9734387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spc="12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МАТЕРИАЛЫ 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БАНКА РОССИИ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64A3A5-A356-4415-906A-5ABA73ABDD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7" y="300614"/>
            <a:ext cx="1320455" cy="32498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466594" y="952323"/>
            <a:ext cx="11455879" cy="69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7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27" y="513277"/>
            <a:ext cx="1985420" cy="2123823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2604742" y="319378"/>
            <a:ext cx="6581988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spc="12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ТЕМЫ ОБУЧЕНИЯ</a:t>
            </a:r>
            <a:endParaRPr kumimoji="0" lang="ru-RU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90454" y="904104"/>
            <a:ext cx="2295507" cy="19569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47" y="1189777"/>
            <a:ext cx="1945415" cy="250773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653ADC1-A41D-4D56-8952-19048A616425}"/>
              </a:ext>
            </a:extLst>
          </p:cNvPr>
          <p:cNvSpPr/>
          <p:nvPr/>
        </p:nvSpPr>
        <p:spPr>
          <a:xfrm>
            <a:off x="2640307" y="845610"/>
            <a:ext cx="5427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b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и инвестиционная грамотность. Начинающий инвестор. Грамотный инвестор.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653ADC1-A41D-4D56-8952-19048A616425}"/>
              </a:ext>
            </a:extLst>
          </p:cNvPr>
          <p:cNvSpPr/>
          <p:nvPr/>
        </p:nvSpPr>
        <p:spPr>
          <a:xfrm>
            <a:off x="3610242" y="2315667"/>
            <a:ext cx="5262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b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мошенничество, в том числе КИБЕРМОШЕННИЧЕСТВО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767">
            <a:off x="272479" y="2322104"/>
            <a:ext cx="3258355" cy="3829643"/>
          </a:xfrm>
          <a:prstGeom prst="rect">
            <a:avLst/>
          </a:prstGeom>
          <a:noFill/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 rot="21420952">
            <a:off x="1374312" y="2897742"/>
            <a:ext cx="1468684" cy="23270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10000"/>
              </a:lnSpc>
            </a:pPr>
            <a:r>
              <a:rPr lang="ru-RU" sz="2000" dirty="0"/>
              <a:t>Жизнь</a:t>
            </a:r>
          </a:p>
          <a:p>
            <a:pPr fontAlgn="base">
              <a:lnSpc>
                <a:spcPct val="110000"/>
              </a:lnSpc>
            </a:pPr>
            <a:r>
              <a:rPr lang="ru-RU" sz="2000" dirty="0"/>
              <a:t>Здоровье</a:t>
            </a:r>
          </a:p>
          <a:p>
            <a:pPr fontAlgn="base">
              <a:lnSpc>
                <a:spcPct val="110000"/>
              </a:lnSpc>
            </a:pPr>
            <a:r>
              <a:rPr lang="ru-RU" sz="2000" dirty="0"/>
              <a:t>Дом</a:t>
            </a:r>
          </a:p>
          <a:p>
            <a:pPr fontAlgn="base">
              <a:lnSpc>
                <a:spcPct val="110000"/>
              </a:lnSpc>
            </a:pPr>
            <a:r>
              <a:rPr lang="ru-RU" sz="2000" dirty="0"/>
              <a:t>Дача </a:t>
            </a:r>
          </a:p>
          <a:p>
            <a:pPr fontAlgn="base">
              <a:lnSpc>
                <a:spcPct val="110000"/>
              </a:lnSpc>
            </a:pPr>
            <a:r>
              <a:rPr lang="ru-RU" sz="2000" dirty="0"/>
              <a:t>Машина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53ADC1-A41D-4D56-8952-19048A616425}"/>
              </a:ext>
            </a:extLst>
          </p:cNvPr>
          <p:cNvSpPr/>
          <p:nvPr/>
        </p:nvSpPr>
        <p:spPr>
          <a:xfrm>
            <a:off x="6584907" y="4122974"/>
            <a:ext cx="31760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</a:p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деньгами на ТЫ</a:t>
            </a:r>
          </a:p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кредитов и займов</a:t>
            </a:r>
          </a:p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есть, денег нет</a:t>
            </a:r>
          </a:p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план подростка </a:t>
            </a:r>
          </a:p>
          <a:p>
            <a:pPr defTabSz="685800">
              <a:defRPr/>
            </a:pPr>
            <a:r>
              <a:rPr lang="ru-RU" sz="2000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58" y="4419873"/>
            <a:ext cx="2139749" cy="23871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91" y="4486759"/>
            <a:ext cx="2554483" cy="229310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53ADC1-A41D-4D56-8952-19048A616425}"/>
              </a:ext>
            </a:extLst>
          </p:cNvPr>
          <p:cNvSpPr/>
          <p:nvPr/>
        </p:nvSpPr>
        <p:spPr>
          <a:xfrm>
            <a:off x="2757142" y="3333727"/>
            <a:ext cx="4524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b="1" spc="-1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Страхование, в том числе ОСАГО </a:t>
            </a:r>
          </a:p>
        </p:txBody>
      </p:sp>
    </p:spTree>
    <p:extLst>
      <p:ext uri="{BB962C8B-B14F-4D97-AF65-F5344CB8AC3E}">
        <p14:creationId xmlns:p14="http://schemas.microsoft.com/office/powerpoint/2010/main" val="228283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0055" y="5864352"/>
            <a:ext cx="906779" cy="248411"/>
          </a:xfrm>
          <a:custGeom>
            <a:avLst/>
            <a:gdLst/>
            <a:ahLst/>
            <a:cxnLst/>
            <a:rect l="l" t="t" r="r" b="b"/>
            <a:pathLst>
              <a:path w="906779" h="248412">
                <a:moveTo>
                  <a:pt x="0" y="248412"/>
                </a:moveTo>
                <a:lnTo>
                  <a:pt x="906779" y="248412"/>
                </a:lnTo>
                <a:lnTo>
                  <a:pt x="906779" y="0"/>
                </a:lnTo>
                <a:lnTo>
                  <a:pt x="0" y="0"/>
                </a:lnTo>
                <a:lnTo>
                  <a:pt x="0" y="248412"/>
                </a:lnTo>
                <a:close/>
              </a:path>
            </a:pathLst>
          </a:custGeom>
          <a:solidFill>
            <a:srgbClr val="F9A61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72200" y="4623815"/>
            <a:ext cx="906779" cy="1488947"/>
          </a:xfrm>
          <a:custGeom>
            <a:avLst/>
            <a:gdLst/>
            <a:ahLst/>
            <a:cxnLst/>
            <a:rect l="l" t="t" r="r" b="b"/>
            <a:pathLst>
              <a:path w="906779" h="1488948">
                <a:moveTo>
                  <a:pt x="0" y="1488947"/>
                </a:moveTo>
                <a:lnTo>
                  <a:pt x="906779" y="1488947"/>
                </a:lnTo>
                <a:lnTo>
                  <a:pt x="906779" y="0"/>
                </a:lnTo>
                <a:lnTo>
                  <a:pt x="0" y="0"/>
                </a:lnTo>
                <a:lnTo>
                  <a:pt x="0" y="1488947"/>
                </a:lnTo>
                <a:close/>
              </a:path>
            </a:pathLst>
          </a:custGeom>
          <a:solidFill>
            <a:srgbClr val="0082B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1246" y="5600496"/>
            <a:ext cx="645795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840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71244" y="3061716"/>
            <a:ext cx="941832" cy="274320"/>
          </a:xfrm>
          <a:custGeom>
            <a:avLst/>
            <a:gdLst/>
            <a:ahLst/>
            <a:cxnLst/>
            <a:rect l="l" t="t" r="r" b="b"/>
            <a:pathLst>
              <a:path w="941832" h="274320">
                <a:moveTo>
                  <a:pt x="0" y="274320"/>
                </a:moveTo>
                <a:lnTo>
                  <a:pt x="941832" y="274320"/>
                </a:lnTo>
                <a:lnTo>
                  <a:pt x="941832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F9A61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66060" y="1927860"/>
            <a:ext cx="941832" cy="1408176"/>
          </a:xfrm>
          <a:custGeom>
            <a:avLst/>
            <a:gdLst/>
            <a:ahLst/>
            <a:cxnLst/>
            <a:rect l="l" t="t" r="r" b="b"/>
            <a:pathLst>
              <a:path w="941832" h="1408176">
                <a:moveTo>
                  <a:pt x="0" y="1408176"/>
                </a:moveTo>
                <a:lnTo>
                  <a:pt x="941832" y="1408176"/>
                </a:lnTo>
                <a:lnTo>
                  <a:pt x="941832" y="0"/>
                </a:lnTo>
                <a:lnTo>
                  <a:pt x="0" y="0"/>
                </a:lnTo>
                <a:lnTo>
                  <a:pt x="0" y="1408176"/>
                </a:lnTo>
                <a:close/>
              </a:path>
            </a:pathLst>
          </a:custGeom>
          <a:solidFill>
            <a:srgbClr val="0082B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8315" y="6163259"/>
            <a:ext cx="82550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1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8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9726" y="6172403"/>
            <a:ext cx="85471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0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64336" y="5097779"/>
            <a:ext cx="917448" cy="979932"/>
          </a:xfrm>
          <a:custGeom>
            <a:avLst/>
            <a:gdLst/>
            <a:ahLst/>
            <a:cxnLst/>
            <a:rect l="l" t="t" r="r" b="b"/>
            <a:pathLst>
              <a:path w="917448" h="979931">
                <a:moveTo>
                  <a:pt x="0" y="979932"/>
                </a:moveTo>
                <a:lnTo>
                  <a:pt x="917448" y="979932"/>
                </a:lnTo>
                <a:lnTo>
                  <a:pt x="917448" y="0"/>
                </a:lnTo>
                <a:lnTo>
                  <a:pt x="0" y="0"/>
                </a:lnTo>
                <a:lnTo>
                  <a:pt x="0" y="979932"/>
                </a:lnTo>
                <a:close/>
              </a:path>
            </a:pathLst>
          </a:custGeom>
          <a:solidFill>
            <a:srgbClr val="F9A61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28672" y="4517135"/>
            <a:ext cx="915924" cy="1560576"/>
          </a:xfrm>
          <a:custGeom>
            <a:avLst/>
            <a:gdLst/>
            <a:ahLst/>
            <a:cxnLst/>
            <a:rect l="l" t="t" r="r" b="b"/>
            <a:pathLst>
              <a:path w="915924" h="1560576">
                <a:moveTo>
                  <a:pt x="0" y="1560576"/>
                </a:moveTo>
                <a:lnTo>
                  <a:pt x="915924" y="1560576"/>
                </a:lnTo>
                <a:lnTo>
                  <a:pt x="915924" y="0"/>
                </a:lnTo>
                <a:lnTo>
                  <a:pt x="0" y="0"/>
                </a:lnTo>
                <a:lnTo>
                  <a:pt x="0" y="1560576"/>
                </a:lnTo>
                <a:close/>
              </a:path>
            </a:pathLst>
          </a:custGeom>
          <a:solidFill>
            <a:srgbClr val="0082B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4857" y="3895151"/>
            <a:ext cx="3166110" cy="6121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147320" algn="l" defTabSz="914400" rtl="0" eaLnBrk="1" fontAlgn="auto" latinLnBrk="0" hangingPunct="1">
              <a:lnSpc>
                <a:spcPct val="6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Участ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к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л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йн-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зачета по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ф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со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вой</a:t>
            </a:r>
            <a:r>
              <a:rPr kumimoji="0" sz="16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г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р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амо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т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ос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т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1703705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478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23969" y="3784472"/>
            <a:ext cx="3928745" cy="255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Ох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ат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мероп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р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иятиями</a:t>
            </a:r>
            <a:r>
              <a:rPr kumimoji="0" sz="16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для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г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р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аждан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7121" y="3950589"/>
            <a:ext cx="3783965" cy="658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р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едпенсион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ого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ctr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пе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сио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ого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возр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человек)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1861185" marR="0" lvl="0" indent="0" algn="l" defTabSz="914400" rtl="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442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624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9452" y="2814320"/>
            <a:ext cx="645795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7626" y="1722882"/>
            <a:ext cx="760095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46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572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44" y="3364865"/>
            <a:ext cx="82550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1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8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3619" y="3383788"/>
            <a:ext cx="85471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0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42161" y="4846446"/>
            <a:ext cx="760095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300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9238" y="6163259"/>
            <a:ext cx="82550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1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8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80869" y="6172403"/>
            <a:ext cx="85471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0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64445" y="43686"/>
            <a:ext cx="9522287" cy="872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</a:t>
            </a:r>
            <a:r>
              <a:rPr kumimoji="0" sz="2800" b="1" i="0" u="none" strike="noStrike" kern="1200" cap="none" spc="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иториями</a:t>
            </a:r>
            <a:r>
              <a:rPr kumimoji="0" sz="2800" b="1" i="0" u="none" strike="noStrike" kern="1200" cap="none" spc="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периметра</a:t>
            </a:r>
            <a:r>
              <a:rPr kumimoji="0" sz="2800" b="1" i="0" u="none" strike="noStrike" kern="1200" cap="none" spc="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разования:</a:t>
            </a:r>
            <a:r>
              <a:rPr kumimoji="0" sz="2800" b="1" i="0" u="none" strike="noStrike" kern="1200" cap="none" spc="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800" b="1" i="0" u="none" strike="noStrike" kern="1200" cap="none" spc="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kumimoji="0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</a:t>
            </a:r>
            <a:r>
              <a:rPr kumimoji="0" sz="2800" b="1" i="0" u="none" strike="noStrike" kern="1200" cap="none" spc="-1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ючевые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ьтаты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2568" y="1121851"/>
            <a:ext cx="2606040" cy="343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0025" marR="12700" lvl="0" indent="-187960" algn="l" defTabSz="914400" rtl="0" eaLnBrk="1" fontAlgn="auto" latinLnBrk="0" hangingPunct="1">
              <a:lnSpc>
                <a:spcPct val="6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осе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ите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л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Fincult.info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сред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ем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за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месяц)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218676" y="2039111"/>
            <a:ext cx="1834896" cy="74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92514" y="2138807"/>
            <a:ext cx="2218055" cy="923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3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00 000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2550" marR="12700" lvl="0" indent="-70485" algn="l" defTabSz="914400" rtl="0" eaLnBrk="1" fontAlgn="auto" latinLnBrk="0" hangingPunct="1">
              <a:lnSpc>
                <a:spcPct val="7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пи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чи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ов</a:t>
            </a:r>
            <a:r>
              <a:rPr kumimoji="0" sz="1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иц в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социальных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ях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60764" y="4283964"/>
            <a:ext cx="2260092" cy="746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4527" y="4384802"/>
            <a:ext cx="3532504" cy="1115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1714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5 000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7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85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" marR="0" lvl="0" indent="0" algn="ctr" defTabSz="914400" rtl="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6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циа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ьных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ях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2700" lvl="0" indent="0" algn="ctr" defTabSz="914400" rtl="0" eaLnBrk="1" fontAlgn="auto" latinLnBrk="0" hangingPunct="1">
              <a:lnSpc>
                <a:spcPct val="781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ках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ви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гаю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щ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их</a:t>
            </a:r>
            <a:r>
              <a:rPr kumimoji="0" sz="16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кам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аний по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фи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анс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ой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01744" y="1020317"/>
            <a:ext cx="3841750" cy="255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Ко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л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-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во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р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осмотров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л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йн-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уроков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8547" y="1186434"/>
            <a:ext cx="3171825" cy="255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по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фина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нсо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вой</a:t>
            </a:r>
            <a:r>
              <a:rPr kumimoji="0" sz="16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гр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ам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отно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ти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30723" y="2429255"/>
            <a:ext cx="879348" cy="783336"/>
          </a:xfrm>
          <a:custGeom>
            <a:avLst/>
            <a:gdLst/>
            <a:ahLst/>
            <a:cxnLst/>
            <a:rect l="l" t="t" r="r" b="b"/>
            <a:pathLst>
              <a:path w="879348" h="783336">
                <a:moveTo>
                  <a:pt x="0" y="783336"/>
                </a:moveTo>
                <a:lnTo>
                  <a:pt x="879348" y="783336"/>
                </a:lnTo>
                <a:lnTo>
                  <a:pt x="879348" y="0"/>
                </a:lnTo>
                <a:lnTo>
                  <a:pt x="0" y="0"/>
                </a:lnTo>
                <a:lnTo>
                  <a:pt x="0" y="783336"/>
                </a:lnTo>
                <a:close/>
              </a:path>
            </a:pathLst>
          </a:custGeom>
          <a:solidFill>
            <a:srgbClr val="F9A61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46291" y="1876044"/>
            <a:ext cx="877823" cy="1336548"/>
          </a:xfrm>
          <a:custGeom>
            <a:avLst/>
            <a:gdLst/>
            <a:ahLst/>
            <a:cxnLst/>
            <a:rect l="l" t="t" r="r" b="b"/>
            <a:pathLst>
              <a:path w="877823" h="1336548">
                <a:moveTo>
                  <a:pt x="0" y="1336548"/>
                </a:moveTo>
                <a:lnTo>
                  <a:pt x="877823" y="1336548"/>
                </a:lnTo>
                <a:lnTo>
                  <a:pt x="877823" y="0"/>
                </a:lnTo>
                <a:lnTo>
                  <a:pt x="0" y="0"/>
                </a:lnTo>
                <a:lnTo>
                  <a:pt x="0" y="1336548"/>
                </a:lnTo>
                <a:close/>
              </a:path>
            </a:pathLst>
          </a:custGeom>
          <a:solidFill>
            <a:srgbClr val="0082B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2473" y="2156078"/>
            <a:ext cx="81661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70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78041" y="1602485"/>
            <a:ext cx="81661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90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68315" y="3279521"/>
            <a:ext cx="199199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9350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1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8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	20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2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0 г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д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57471" y="1077467"/>
            <a:ext cx="0" cy="5272036"/>
          </a:xfrm>
          <a:custGeom>
            <a:avLst/>
            <a:gdLst/>
            <a:ahLst/>
            <a:cxnLst/>
            <a:rect l="l" t="t" r="r" b="b"/>
            <a:pathLst>
              <a:path h="5272036">
                <a:moveTo>
                  <a:pt x="0" y="0"/>
                </a:moveTo>
                <a:lnTo>
                  <a:pt x="0" y="5272036"/>
                </a:lnTo>
              </a:path>
            </a:pathLst>
          </a:custGeom>
          <a:ln w="12192">
            <a:solidFill>
              <a:srgbClr val="0082BA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5883" y="3657600"/>
            <a:ext cx="7642225" cy="0"/>
          </a:xfrm>
          <a:custGeom>
            <a:avLst/>
            <a:gdLst/>
            <a:ahLst/>
            <a:cxnLst/>
            <a:rect l="l" t="t" r="r" b="b"/>
            <a:pathLst>
              <a:path w="7642225">
                <a:moveTo>
                  <a:pt x="0" y="0"/>
                </a:moveTo>
                <a:lnTo>
                  <a:pt x="7642225" y="0"/>
                </a:lnTo>
              </a:path>
            </a:pathLst>
          </a:custGeom>
          <a:ln w="12192">
            <a:solidFill>
              <a:srgbClr val="0082BA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1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0" y="951669"/>
            <a:ext cx="8678360" cy="56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39670" y="5555882"/>
            <a:ext cx="282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Детские дошкольные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Опорные школы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5999235" y="5719663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04" y="2920943"/>
            <a:ext cx="273709" cy="27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46" y="4165909"/>
            <a:ext cx="273709" cy="27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00" y="4176731"/>
            <a:ext cx="273709" cy="27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28" y="4067925"/>
            <a:ext cx="273709" cy="28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82947" y="2899751"/>
            <a:ext cx="329636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Опорные школы в городах и населенных пунктах: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Симферополь - 5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Евпатория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Судак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Феодосия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Белогорск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Ялта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г. Джанкой - 1</a:t>
            </a:r>
          </a:p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Бахчисарайский район: </a:t>
            </a:r>
          </a:p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с. Табачное </a:t>
            </a:r>
          </a:p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Сакский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район: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Фрунзе, с. Орехово </a:t>
            </a: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Симферопольский район: </a:t>
            </a: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Тепловка, с. Денисовка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10456" y="868607"/>
            <a:ext cx="29367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Опорные ДОО: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«Звездочка» п. Школьное Симферопольского района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«Искорка» г. Феодосия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«Аленький цветочек»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Симферополь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«Непоседа»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пгт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Красногвардейское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6002816" y="6171476"/>
            <a:ext cx="136854" cy="139872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2216520" y="3587434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5395277" y="4450440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358937" y="4067925"/>
            <a:ext cx="233536" cy="21313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4670185" y="3969940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3745386" y="5293659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4380961" y="2364870"/>
            <a:ext cx="233536" cy="192033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2666460" y="3727709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2741837" y="3918466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2894236" y="3771390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3994534" y="4192458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4157277" y="4195066"/>
            <a:ext cx="233536" cy="206791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-12494" y="145070"/>
            <a:ext cx="11847444" cy="6580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Опорные общеобразовательные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дошкольные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696170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56F92085EA59D46B56AD74CA55CD5EC" ma:contentTypeVersion="0" ma:contentTypeDescription="Создание документа." ma:contentTypeScope="" ma:versionID="6a85664af4947822114da268f52c855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56E3D5-E39D-444D-9600-2B9B0AD40D1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24FC562-063A-458C-8172-F6BB87557D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9912FC-05EA-4316-834B-20287B30E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12463</TotalTime>
  <Words>1722</Words>
  <Application>Microsoft Office PowerPoint</Application>
  <PresentationFormat>Широкоэкранный</PresentationFormat>
  <Paragraphs>266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Baskerville Old Face</vt:lpstr>
      <vt:lpstr>Bodoni MT</vt:lpstr>
      <vt:lpstr>Calibri</vt:lpstr>
      <vt:lpstr>Georgia</vt:lpstr>
      <vt:lpstr>Lato</vt:lpstr>
      <vt:lpstr>Roboto Slab</vt:lpstr>
      <vt:lpstr>Times New Roman</vt:lpstr>
      <vt:lpstr>Тема Office</vt:lpstr>
      <vt:lpstr>1_Тема Office</vt:lpstr>
      <vt:lpstr>2_Тема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Банк России: «Финансовая культура» </vt:lpstr>
      <vt:lpstr>БАНК РОССИИ В СЕТИ ИНТЕРНЕТ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Fesenko</cp:lastModifiedBy>
  <cp:revision>582</cp:revision>
  <cp:lastPrinted>2021-07-29T13:43:22Z</cp:lastPrinted>
  <dcterms:created xsi:type="dcterms:W3CDTF">2018-11-05T17:34:13Z</dcterms:created>
  <dcterms:modified xsi:type="dcterms:W3CDTF">2021-08-16T07:50:34Z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0x010100A56F92085EA59D46B56AD74CA55CD5EC</vt:lpwstr>
  </property>
</Properties>
</file>