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6" r:id="rId1"/>
  </p:sldMasterIdLst>
  <p:sldIdLst>
    <p:sldId id="256" r:id="rId2"/>
    <p:sldId id="257" r:id="rId3"/>
    <p:sldId id="258" r:id="rId4"/>
    <p:sldId id="259" r:id="rId5"/>
    <p:sldId id="263" r:id="rId6"/>
    <p:sldId id="264" r:id="rId7"/>
    <p:sldId id="260" r:id="rId8"/>
    <p:sldId id="261" r:id="rId9"/>
    <p:sldId id="262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9636" autoAdjust="0"/>
  </p:normalViewPr>
  <p:slideViewPr>
    <p:cSldViewPr>
      <p:cViewPr varScale="1">
        <p:scale>
          <a:sx n="102" d="100"/>
          <a:sy n="102" d="100"/>
        </p:scale>
        <p:origin x="1884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4530"/>
            <a:ext cx="6858000" cy="2387600"/>
          </a:xfrm>
        </p:spPr>
        <p:txBody>
          <a:bodyPr anchor="b">
            <a:normAutofit/>
          </a:bodyPr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06BE6-FC99-4B52-977D-88669738A212}" type="datetimeFigureOut">
              <a:rPr lang="ru-RU" smtClean="0"/>
              <a:pPr/>
              <a:t>15.04.2025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F1145-21DC-4CBA-9BD6-29C4798CB5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99292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06BE6-FC99-4B52-977D-88669738A212}" type="datetimeFigureOut">
              <a:rPr lang="ru-RU" smtClean="0"/>
              <a:pPr/>
              <a:t>15.04.2025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F1145-21DC-4CBA-9BD6-29C4798CB5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39082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0362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0363"/>
            <a:ext cx="5800725" cy="581183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06BE6-FC99-4B52-977D-88669738A212}" type="datetimeFigureOut">
              <a:rPr lang="ru-RU" smtClean="0"/>
              <a:pPr/>
              <a:t>15.04.2025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F1145-21DC-4CBA-9BD6-29C4798CB5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25043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06BE6-FC99-4B52-977D-88669738A212}" type="datetimeFigureOut">
              <a:rPr lang="ru-RU" smtClean="0"/>
              <a:pPr/>
              <a:t>15.04.2025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F1145-21DC-4CBA-9BD6-29C4798CB5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56495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12423"/>
            <a:ext cx="7886700" cy="2851208"/>
          </a:xfrm>
        </p:spPr>
        <p:txBody>
          <a:bodyPr anchor="b">
            <a:normAutofit/>
          </a:bodyPr>
          <a:lstStyle>
            <a:lvl1pPr>
              <a:defRPr sz="45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52634"/>
            <a:ext cx="78867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06BE6-FC99-4B52-977D-88669738A212}" type="datetimeFigureOut">
              <a:rPr lang="ru-RU" smtClean="0"/>
              <a:pPr/>
              <a:t>15.04.2025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F1145-21DC-4CBA-9BD6-29C4798CB5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03329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3845" y="1828801"/>
            <a:ext cx="3886200" cy="435133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8801"/>
            <a:ext cx="3886200" cy="435133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06BE6-FC99-4B52-977D-88669738A212}" type="datetimeFigureOut">
              <a:rPr lang="ru-RU" smtClean="0"/>
              <a:pPr/>
              <a:t>15.04.2025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F1145-21DC-4CBA-9BD6-29C4798CB5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72899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681851"/>
            <a:ext cx="386715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45" y="2507551"/>
            <a:ext cx="3867150" cy="3680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851"/>
            <a:ext cx="38862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7551"/>
            <a:ext cx="3886201" cy="3680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06BE6-FC99-4B52-977D-88669738A212}" type="datetimeFigureOut">
              <a:rPr lang="ru-RU" smtClean="0"/>
              <a:pPr/>
              <a:t>15.04.2025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F1145-21DC-4CBA-9BD6-29C4798CB55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24504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06BE6-FC99-4B52-977D-88669738A212}" type="datetimeFigureOut">
              <a:rPr lang="ru-RU" smtClean="0"/>
              <a:pPr/>
              <a:t>15.04.2025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F1145-21DC-4CBA-9BD6-29C4798CB55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81983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06BE6-FC99-4B52-977D-88669738A212}" type="datetimeFigureOut">
              <a:rPr lang="ru-RU" smtClean="0"/>
              <a:pPr/>
              <a:t>15.04.2025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F1145-21DC-4CBA-9BD6-29C4798CB5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37306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1"/>
            <a:ext cx="2948940" cy="1600197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399"/>
            <a:ext cx="294894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06BE6-FC99-4B52-977D-88669738A212}" type="datetimeFigureOut">
              <a:rPr lang="ru-RU" smtClean="0"/>
              <a:pPr/>
              <a:t>15.04.2025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F1145-21DC-4CBA-9BD6-29C4798CB5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45780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0"/>
            <a:ext cx="2948940" cy="1600200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400"/>
            <a:ext cx="294894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06BE6-FC99-4B52-977D-88669738A212}" type="datetimeFigureOut">
              <a:rPr lang="ru-RU" smtClean="0"/>
              <a:pPr/>
              <a:t>15.04.2025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F1145-21DC-4CBA-9BD6-29C4798CB5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6381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3845" y="365760"/>
            <a:ext cx="78867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828801"/>
            <a:ext cx="78867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4ED06BE6-FC99-4B52-977D-88669738A212}" type="datetimeFigureOut">
              <a:rPr lang="ru-RU" smtClean="0"/>
              <a:pPr/>
              <a:t>15.04.2025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63145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9F1145-21DC-4CBA-9BD6-29C4798CB5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79661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mailto:school_simferopolsiy-rayon34@crimeaedu.ru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75656" y="116632"/>
            <a:ext cx="7236296" cy="1293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11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Муниципальное бюджетное общеобразовательное учреждение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11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sz="1100" b="1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Урожайновская</a:t>
            </a:r>
            <a:r>
              <a:rPr lang="ru-RU" sz="11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школа имени летчика-истребителя Варлыгина Константина Владимировича» Симферопольского района Республики Крым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11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ул.40 лет Победы, 152, с. Урожайное, Симферопольский район, РК, 297535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11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тел/факс +38 (0652) 332-316, </a:t>
            </a:r>
            <a:r>
              <a:rPr lang="ru-RU" sz="1100" b="1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e-mail</a:t>
            </a:r>
            <a:r>
              <a:rPr lang="ru-RU" sz="11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ru-RU" sz="1100" b="1" u="none" strike="noStrike" kern="100" dirty="0">
                <a:solidFill>
                  <a:srgbClr val="0563C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school_simferopolsiy-rayon34@crimeaedu.ru</a:t>
            </a:r>
            <a:r>
              <a:rPr lang="ru-RU" sz="11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ИНН9109008526/КПП910901001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3B6992C-6F1E-0725-F106-F7BCB8CEE5A2}"/>
              </a:ext>
            </a:extLst>
          </p:cNvPr>
          <p:cNvSpPr txBox="1"/>
          <p:nvPr/>
        </p:nvSpPr>
        <p:spPr>
          <a:xfrm>
            <a:off x="2376264" y="2178799"/>
            <a:ext cx="51845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750"/>
              </a:spcBef>
              <a:spcAft>
                <a:spcPts val="1200"/>
              </a:spcAft>
            </a:pPr>
            <a:r>
              <a:rPr lang="ru-RU" sz="2400" i="0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"Возможности оборудования "Точки роста" естественно-научной направленности"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7C33D6B-521B-9FA1-71BC-6753C79A436E}"/>
              </a:ext>
            </a:extLst>
          </p:cNvPr>
          <p:cNvSpPr txBox="1"/>
          <p:nvPr/>
        </p:nvSpPr>
        <p:spPr>
          <a:xfrm>
            <a:off x="6588224" y="5048532"/>
            <a:ext cx="255577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биологии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МБОУ «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Урожайновской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школы им.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К.В.Варлыгина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Власенко Яна Юрьевна</a:t>
            </a:r>
          </a:p>
        </p:txBody>
      </p:sp>
      <p:pic>
        <p:nvPicPr>
          <p:cNvPr id="1026" name="Picture 2" descr="Picture background">
            <a:extLst>
              <a:ext uri="{FF2B5EF4-FFF2-40B4-BE49-F238E27FC236}">
                <a16:creationId xmlns:a16="http://schemas.microsoft.com/office/drawing/2014/main" id="{2ABF404D-84E6-A08F-1DA6-C8AA5A92BD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4136" y="3617177"/>
            <a:ext cx="5364088" cy="2862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E32C9E7C-8F2E-366B-D762-E521207F6A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504" y="116632"/>
            <a:ext cx="7886700" cy="4351337"/>
          </a:xfrm>
        </p:spPr>
        <p:txBody>
          <a:bodyPr/>
          <a:lstStyle/>
          <a:p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Центр образования естественно-научной и технологической направленностей «Точка роста» на базе МБОУ "</a:t>
            </a:r>
            <a:r>
              <a:rPr lang="ru-RU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Урожайновская</a:t>
            </a: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школа им. </a:t>
            </a:r>
            <a:r>
              <a:rPr lang="ru-RU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К.В.Варлыгина</a:t>
            </a: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" создан в 2024 году в рамках федерального проекта «Современная школа» национального проекта «Образование». Он призван обеспечить повышение охвата обучающихся программами основного общего и дополнительного образования естественно-научной и технологической направленности с использованием современного оборудования.</a:t>
            </a:r>
            <a:endParaRPr lang="ru-RU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95AF1A0F-08CC-2EA2-1D0C-3552017C34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2208" y="2233984"/>
            <a:ext cx="5957292" cy="44679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45012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C58A97A7-79E9-A84D-6A6C-07858226BC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510" y="116632"/>
            <a:ext cx="7886700" cy="4351337"/>
          </a:xfrm>
        </p:spPr>
        <p:txBody>
          <a:bodyPr/>
          <a:lstStyle/>
          <a:p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Главная цель проекта — предоставить всем школьникам, независимо от места их проживания, равные возможности на получение качественного и конкурентноспособного образования.  </a:t>
            </a:r>
            <a:endParaRPr lang="ru-RU" dirty="0"/>
          </a:p>
        </p:txBody>
      </p:sp>
      <p:sp>
        <p:nvSpPr>
          <p:cNvPr id="5" name="AutoShape 4">
            <a:extLst>
              <a:ext uri="{FF2B5EF4-FFF2-40B4-BE49-F238E27FC236}">
                <a16:creationId xmlns:a16="http://schemas.microsoft.com/office/drawing/2014/main" id="{CA20803B-460E-3252-25A4-3ED4635A9B7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572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C574E75-9375-EB5C-7AB8-E403F60DD5B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34666" y="1564119"/>
            <a:ext cx="5373218" cy="4034562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32D0911A-C40B-5550-FFB2-03698AAADE0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699340" y="1564119"/>
            <a:ext cx="5373218" cy="4034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28567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736C7083-9D0E-EA78-713F-C2A33DBA06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504" y="332656"/>
            <a:ext cx="7886700" cy="4351337"/>
          </a:xfrm>
        </p:spPr>
        <p:txBody>
          <a:bodyPr/>
          <a:lstStyle/>
          <a:p>
            <a:r>
              <a:rPr lang="ru-RU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Программное обеспечение </a:t>
            </a:r>
            <a:r>
              <a:rPr lang="ru-RU" sz="1800" kern="1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Releon</a:t>
            </a:r>
            <a:r>
              <a:rPr lang="ru-RU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Lite (По </a:t>
            </a:r>
            <a:r>
              <a:rPr lang="ru-RU" sz="1800" kern="1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Releon</a:t>
            </a:r>
            <a:r>
              <a:rPr lang="ru-RU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программное обеспечение, поставляемое в составе цифровой лаборатории, обеспечивающее работу датчиков, сохранение и первичную обработку полученных данных. </a:t>
            </a:r>
            <a:r>
              <a:rPr lang="ru-RU" sz="1800" kern="1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Мультидатчик</a:t>
            </a:r>
            <a:r>
              <a:rPr lang="ru-RU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цифровой датчик, позволяющий вести одновременно учёт нескольких показателей окружающей среды и физиологических показателей организма человека.</a:t>
            </a:r>
            <a:endParaRPr lang="ru-RU" sz="18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102" name="Picture 6" descr="Picture background">
            <a:extLst>
              <a:ext uri="{FF2B5EF4-FFF2-40B4-BE49-F238E27FC236}">
                <a16:creationId xmlns:a16="http://schemas.microsoft.com/office/drawing/2014/main" id="{6DEAE8B3-AEBC-148E-83EE-D539A906A5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3" y="1988840"/>
            <a:ext cx="8056477" cy="4351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68295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A1B8E34-C839-762F-740C-E64F9B3066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F905A56-0F42-10E7-1AC2-C5E2FF4CD9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Picture background">
            <a:extLst>
              <a:ext uri="{FF2B5EF4-FFF2-40B4-BE49-F238E27FC236}">
                <a16:creationId xmlns:a16="http://schemas.microsoft.com/office/drawing/2014/main" id="{DF81B179-BF7F-D1C2-26BC-3E29E4728E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476672"/>
            <a:ext cx="7560840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01356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021FA98-7294-438A-F35D-B28CAC361C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87447" y="549636"/>
            <a:ext cx="9272100" cy="191357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8194" name="Picture 2">
            <a:extLst>
              <a:ext uri="{FF2B5EF4-FFF2-40B4-BE49-F238E27FC236}">
                <a16:creationId xmlns:a16="http://schemas.microsoft.com/office/drawing/2014/main" id="{2A702957-D98C-C881-E2B5-846F72971E3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789"/>
          <a:stretch/>
        </p:blipFill>
        <p:spPr bwMode="auto">
          <a:xfrm>
            <a:off x="395536" y="260648"/>
            <a:ext cx="8871386" cy="4752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Объект 3">
            <a:extLst>
              <a:ext uri="{FF2B5EF4-FFF2-40B4-BE49-F238E27FC236}">
                <a16:creationId xmlns:a16="http://schemas.microsoft.com/office/drawing/2014/main" id="{2AB6E005-5B03-6F1C-C77B-B2A251B70A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531550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9E36D24-93D3-4A15-640F-17F4DE37B0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90687" y="482392"/>
            <a:ext cx="3255078" cy="115521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C967C36-26B5-50F1-6BDC-0C51B554C3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6" name="Picture 4">
            <a:extLst>
              <a:ext uri="{FF2B5EF4-FFF2-40B4-BE49-F238E27FC236}">
                <a16:creationId xmlns:a16="http://schemas.microsoft.com/office/drawing/2014/main" id="{9336D9C1-9DB3-D2AD-029B-373C401186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3816424" cy="5904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>
            <a:extLst>
              <a:ext uri="{FF2B5EF4-FFF2-40B4-BE49-F238E27FC236}">
                <a16:creationId xmlns:a16="http://schemas.microsoft.com/office/drawing/2014/main" id="{1925AFD6-7954-7891-BA26-0BEA4B4364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6774" y="116632"/>
            <a:ext cx="5580112" cy="5904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90578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182D7AA-80B9-DDBD-FE7C-51A3A5F243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0A670BEF-3E08-CBCA-43EE-CBFDFBC3459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23480634"/>
              </p:ext>
            </p:extLst>
          </p:nvPr>
        </p:nvGraphicFramePr>
        <p:xfrm>
          <a:off x="643421" y="260648"/>
          <a:ext cx="7344815" cy="522348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51325">
                  <a:extLst>
                    <a:ext uri="{9D8B030D-6E8A-4147-A177-3AD203B41FA5}">
                      <a16:colId xmlns:a16="http://schemas.microsoft.com/office/drawing/2014/main" val="3615859400"/>
                    </a:ext>
                  </a:extLst>
                </a:gridCol>
                <a:gridCol w="2221073">
                  <a:extLst>
                    <a:ext uri="{9D8B030D-6E8A-4147-A177-3AD203B41FA5}">
                      <a16:colId xmlns:a16="http://schemas.microsoft.com/office/drawing/2014/main" val="164005319"/>
                    </a:ext>
                  </a:extLst>
                </a:gridCol>
                <a:gridCol w="2332322">
                  <a:extLst>
                    <a:ext uri="{9D8B030D-6E8A-4147-A177-3AD203B41FA5}">
                      <a16:colId xmlns:a16="http://schemas.microsoft.com/office/drawing/2014/main" val="1615557350"/>
                    </a:ext>
                  </a:extLst>
                </a:gridCol>
                <a:gridCol w="2040095">
                  <a:extLst>
                    <a:ext uri="{9D8B030D-6E8A-4147-A177-3AD203B41FA5}">
                      <a16:colId xmlns:a16="http://schemas.microsoft.com/office/drawing/2014/main" val="432214062"/>
                    </a:ext>
                  </a:extLst>
                </a:gridCol>
              </a:tblGrid>
              <a:tr h="133350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000" kern="0">
                          <a:effectLst/>
                        </a:rPr>
                        <a:t> </a:t>
                      </a:r>
                      <a:endParaRPr lang="ru-RU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480" marR="484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000" kern="0">
                          <a:effectLst/>
                        </a:rPr>
                        <a:t>Биология</a:t>
                      </a:r>
                      <a:endParaRPr lang="ru-RU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480" marR="484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000" kern="0">
                          <a:effectLst/>
                        </a:rPr>
                        <a:t>Экология</a:t>
                      </a:r>
                      <a:endParaRPr lang="ru-RU" sz="800" kern="10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000" kern="0">
                          <a:effectLst/>
                        </a:rPr>
                        <a:t> </a:t>
                      </a:r>
                      <a:endParaRPr lang="ru-RU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480" marR="484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000" kern="0">
                          <a:effectLst/>
                        </a:rPr>
                        <a:t>Физиологка</a:t>
                      </a:r>
                      <a:endParaRPr lang="ru-RU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480" marR="48480" marT="0" marB="0"/>
                </a:tc>
                <a:extLst>
                  <a:ext uri="{0D108BD9-81ED-4DB2-BD59-A6C34878D82A}">
                    <a16:rowId xmlns:a16="http://schemas.microsoft.com/office/drawing/2014/main" val="583157022"/>
                  </a:ext>
                </a:extLst>
              </a:tr>
              <a:tr h="525875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+mj-lt"/>
                        <a:buAutoNum type="arabicPeriod"/>
                      </a:pPr>
                      <a:r>
                        <a:rPr lang="ru-RU" sz="1000" kern="0">
                          <a:effectLst/>
                        </a:rPr>
                        <a:t> </a:t>
                      </a:r>
                      <a:endParaRPr lang="ru-RU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480" marR="484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000" kern="0">
                          <a:effectLst/>
                        </a:rPr>
                        <a:t>Влажности воздуха</a:t>
                      </a:r>
                      <a:endParaRPr lang="ru-RU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480" marR="484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000" kern="0">
                          <a:effectLst/>
                        </a:rPr>
                        <a:t>Влажности воздуха</a:t>
                      </a:r>
                      <a:endParaRPr lang="ru-RU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480" marR="484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000" kern="0">
                          <a:effectLst/>
                        </a:rPr>
                        <a:t>Артериального давления</a:t>
                      </a:r>
                      <a:endParaRPr lang="ru-RU" sz="800" kern="10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000" kern="0">
                          <a:effectLst/>
                        </a:rPr>
                        <a:t> </a:t>
                      </a:r>
                      <a:endParaRPr lang="ru-RU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480" marR="48480" marT="0" marB="0"/>
                </a:tc>
                <a:extLst>
                  <a:ext uri="{0D108BD9-81ED-4DB2-BD59-A6C34878D82A}">
                    <a16:rowId xmlns:a16="http://schemas.microsoft.com/office/drawing/2014/main" val="3259953626"/>
                  </a:ext>
                </a:extLst>
              </a:tr>
              <a:tr h="302094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+mj-lt"/>
                        <a:buAutoNum type="arabicPeriod"/>
                      </a:pPr>
                      <a:r>
                        <a:rPr lang="ru-RU" sz="1000" kern="0">
                          <a:effectLst/>
                        </a:rPr>
                        <a:t> </a:t>
                      </a:r>
                      <a:endParaRPr lang="ru-RU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480" marR="484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000" kern="0" dirty="0">
                          <a:effectLst/>
                        </a:rPr>
                        <a:t>Электропроводимости </a:t>
                      </a:r>
                      <a:endParaRPr lang="ru-RU" sz="8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480" marR="484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000" kern="0">
                          <a:effectLst/>
                        </a:rPr>
                        <a:t>Электропроводимости </a:t>
                      </a:r>
                      <a:endParaRPr lang="ru-RU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480" marR="484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000" kern="0">
                          <a:effectLst/>
                        </a:rPr>
                        <a:t>Пульса</a:t>
                      </a:r>
                      <a:endParaRPr lang="ru-RU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480" marR="48480" marT="0" marB="0"/>
                </a:tc>
                <a:extLst>
                  <a:ext uri="{0D108BD9-81ED-4DB2-BD59-A6C34878D82A}">
                    <a16:rowId xmlns:a16="http://schemas.microsoft.com/office/drawing/2014/main" val="942783451"/>
                  </a:ext>
                </a:extLst>
              </a:tr>
              <a:tr h="225719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+mj-lt"/>
                        <a:buAutoNum type="arabicPeriod"/>
                      </a:pPr>
                      <a:r>
                        <a:rPr lang="ru-RU" sz="1000" kern="0">
                          <a:effectLst/>
                        </a:rPr>
                        <a:t> </a:t>
                      </a:r>
                      <a:endParaRPr lang="ru-RU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480" marR="484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000" kern="0">
                          <a:effectLst/>
                        </a:rPr>
                        <a:t>Освещенности</a:t>
                      </a:r>
                      <a:endParaRPr lang="ru-RU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480" marR="484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000" kern="0" dirty="0">
                          <a:effectLst/>
                        </a:rPr>
                        <a:t>Освещенности</a:t>
                      </a:r>
                      <a:endParaRPr lang="ru-RU" sz="8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480" marR="484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000" kern="0">
                          <a:effectLst/>
                        </a:rPr>
                        <a:t>Освещенности</a:t>
                      </a:r>
                      <a:endParaRPr lang="ru-RU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480" marR="48480" marT="0" marB="0"/>
                </a:tc>
                <a:extLst>
                  <a:ext uri="{0D108BD9-81ED-4DB2-BD59-A6C34878D82A}">
                    <a16:rowId xmlns:a16="http://schemas.microsoft.com/office/drawing/2014/main" val="3289478422"/>
                  </a:ext>
                </a:extLst>
              </a:tr>
              <a:tr h="213227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+mj-lt"/>
                        <a:buAutoNum type="arabicPeriod"/>
                      </a:pPr>
                      <a:r>
                        <a:rPr lang="ru-RU" sz="1000" kern="0">
                          <a:effectLst/>
                        </a:rPr>
                        <a:t> </a:t>
                      </a:r>
                      <a:endParaRPr lang="ru-RU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480" marR="484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000" kern="0">
                          <a:effectLst/>
                        </a:rPr>
                        <a:t>PH</a:t>
                      </a:r>
                      <a:endParaRPr lang="ru-RU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480" marR="484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000" kern="0">
                          <a:effectLst/>
                        </a:rPr>
                        <a:t>PH</a:t>
                      </a:r>
                      <a:endParaRPr lang="ru-RU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480" marR="484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000" kern="0">
                          <a:effectLst/>
                        </a:rPr>
                        <a:t>PH</a:t>
                      </a:r>
                      <a:endParaRPr lang="ru-RU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480" marR="48480" marT="0" marB="0"/>
                </a:tc>
                <a:extLst>
                  <a:ext uri="{0D108BD9-81ED-4DB2-BD59-A6C34878D82A}">
                    <a16:rowId xmlns:a16="http://schemas.microsoft.com/office/drawing/2014/main" val="1582215115"/>
                  </a:ext>
                </a:extLst>
              </a:tr>
              <a:tr h="306021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+mj-lt"/>
                        <a:buAutoNum type="arabicPeriod"/>
                      </a:pPr>
                      <a:r>
                        <a:rPr lang="ru-RU" sz="1000" kern="0">
                          <a:effectLst/>
                        </a:rPr>
                        <a:t> </a:t>
                      </a:r>
                      <a:endParaRPr lang="ru-RU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480" marR="484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000" kern="0">
                          <a:effectLst/>
                        </a:rPr>
                        <a:t>Температуры окружающей среды</a:t>
                      </a:r>
                      <a:endParaRPr lang="ru-RU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480" marR="484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000" kern="0">
                          <a:effectLst/>
                        </a:rPr>
                        <a:t>Температуры окружающей среды</a:t>
                      </a:r>
                      <a:endParaRPr lang="ru-RU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480" marR="484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000" kern="0">
                          <a:effectLst/>
                        </a:rPr>
                        <a:t>Температуры тела</a:t>
                      </a:r>
                      <a:endParaRPr lang="ru-RU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480" marR="48480" marT="0" marB="0"/>
                </a:tc>
                <a:extLst>
                  <a:ext uri="{0D108BD9-81ED-4DB2-BD59-A6C34878D82A}">
                    <a16:rowId xmlns:a16="http://schemas.microsoft.com/office/drawing/2014/main" val="3146130551"/>
                  </a:ext>
                </a:extLst>
              </a:tr>
              <a:tr h="213227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+mj-lt"/>
                        <a:buAutoNum type="arabicPeriod"/>
                      </a:pPr>
                      <a:r>
                        <a:rPr lang="ru-RU" sz="1000" kern="0">
                          <a:effectLst/>
                        </a:rPr>
                        <a:t> </a:t>
                      </a:r>
                      <a:endParaRPr lang="ru-RU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480" marR="484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000" kern="0">
                          <a:effectLst/>
                        </a:rPr>
                        <a:t> </a:t>
                      </a:r>
                      <a:endParaRPr lang="ru-RU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480" marR="484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000" kern="0" dirty="0">
                          <a:effectLst/>
                        </a:rPr>
                        <a:t>Нитрат </a:t>
                      </a:r>
                      <a:r>
                        <a:rPr lang="en-US" sz="1000" kern="0" dirty="0">
                          <a:effectLst/>
                        </a:rPr>
                        <a:t>и</a:t>
                      </a:r>
                      <a:r>
                        <a:rPr lang="ru-RU" sz="1000" kern="0" dirty="0">
                          <a:effectLst/>
                        </a:rPr>
                        <a:t>оно</a:t>
                      </a:r>
                      <a:r>
                        <a:rPr lang="en-US" sz="1000" kern="0" dirty="0">
                          <a:effectLst/>
                        </a:rPr>
                        <a:t>в</a:t>
                      </a:r>
                      <a:endParaRPr lang="ru-RU" sz="8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480" marR="484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000" kern="0">
                          <a:effectLst/>
                        </a:rPr>
                        <a:t>Частоты дыхания</a:t>
                      </a:r>
                      <a:endParaRPr lang="ru-RU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480" marR="48480" marT="0" marB="0"/>
                </a:tc>
                <a:extLst>
                  <a:ext uri="{0D108BD9-81ED-4DB2-BD59-A6C34878D82A}">
                    <a16:rowId xmlns:a16="http://schemas.microsoft.com/office/drawing/2014/main" val="2268026653"/>
                  </a:ext>
                </a:extLst>
              </a:tr>
              <a:tr h="225719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+mj-lt"/>
                        <a:buAutoNum type="arabicPeriod"/>
                      </a:pPr>
                      <a:r>
                        <a:rPr lang="ru-RU" sz="1000" kern="0">
                          <a:effectLst/>
                        </a:rPr>
                        <a:t> </a:t>
                      </a:r>
                      <a:endParaRPr lang="ru-RU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480" marR="484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000" kern="0">
                          <a:effectLst/>
                        </a:rPr>
                        <a:t> </a:t>
                      </a:r>
                      <a:endParaRPr lang="ru-RU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480" marR="484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000" kern="0">
                          <a:effectLst/>
                        </a:rPr>
                        <a:t>Хлорид-ионо</a:t>
                      </a:r>
                      <a:r>
                        <a:rPr lang="en-US" sz="1000" kern="0">
                          <a:effectLst/>
                        </a:rPr>
                        <a:t>в</a:t>
                      </a:r>
                      <a:endParaRPr lang="ru-RU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480" marR="484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000" kern="0">
                          <a:effectLst/>
                        </a:rPr>
                        <a:t>Ускорения</a:t>
                      </a:r>
                      <a:endParaRPr lang="ru-RU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480" marR="48480" marT="0" marB="0"/>
                </a:tc>
                <a:extLst>
                  <a:ext uri="{0D108BD9-81ED-4DB2-BD59-A6C34878D82A}">
                    <a16:rowId xmlns:a16="http://schemas.microsoft.com/office/drawing/2014/main" val="2697184815"/>
                  </a:ext>
                </a:extLst>
              </a:tr>
              <a:tr h="213227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+mj-lt"/>
                        <a:buAutoNum type="arabicPeriod"/>
                      </a:pPr>
                      <a:r>
                        <a:rPr lang="ru-RU" sz="1000" kern="0">
                          <a:effectLst/>
                        </a:rPr>
                        <a:t> </a:t>
                      </a:r>
                      <a:endParaRPr lang="ru-RU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480" marR="484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000" kern="0">
                          <a:effectLst/>
                        </a:rPr>
                        <a:t> </a:t>
                      </a:r>
                      <a:endParaRPr lang="ru-RU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480" marR="484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000" kern="0">
                          <a:effectLst/>
                        </a:rPr>
                        <a:t>Звука</a:t>
                      </a:r>
                      <a:endParaRPr lang="ru-RU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480" marR="484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000" kern="0">
                          <a:effectLst/>
                        </a:rPr>
                        <a:t>ЭКГ</a:t>
                      </a:r>
                      <a:endParaRPr lang="ru-RU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480" marR="48480" marT="0" marB="0"/>
                </a:tc>
                <a:extLst>
                  <a:ext uri="{0D108BD9-81ED-4DB2-BD59-A6C34878D82A}">
                    <a16:rowId xmlns:a16="http://schemas.microsoft.com/office/drawing/2014/main" val="3359216172"/>
                  </a:ext>
                </a:extLst>
              </a:tr>
              <a:tr h="225719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+mj-lt"/>
                        <a:buAutoNum type="arabicPeriod"/>
                      </a:pPr>
                      <a:r>
                        <a:rPr lang="ru-RU" sz="1000" kern="0">
                          <a:effectLst/>
                        </a:rPr>
                        <a:t> </a:t>
                      </a:r>
                      <a:endParaRPr lang="ru-RU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480" marR="484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000" kern="0">
                          <a:effectLst/>
                        </a:rPr>
                        <a:t> </a:t>
                      </a:r>
                      <a:endParaRPr lang="ru-RU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480" marR="484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000" kern="0">
                          <a:effectLst/>
                        </a:rPr>
                        <a:t>Влажности почвы</a:t>
                      </a:r>
                      <a:endParaRPr lang="ru-RU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480" marR="484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000" kern="0">
                          <a:effectLst/>
                        </a:rPr>
                        <a:t>Силы (эргометр)</a:t>
                      </a:r>
                      <a:endParaRPr lang="ru-RU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480" marR="48480" marT="0" marB="0"/>
                </a:tc>
                <a:extLst>
                  <a:ext uri="{0D108BD9-81ED-4DB2-BD59-A6C34878D82A}">
                    <a16:rowId xmlns:a16="http://schemas.microsoft.com/office/drawing/2014/main" val="162988726"/>
                  </a:ext>
                </a:extLst>
              </a:tr>
              <a:tr h="225719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+mj-lt"/>
                        <a:buAutoNum type="arabicPeriod"/>
                      </a:pPr>
                      <a:r>
                        <a:rPr lang="ru-RU" sz="1000" kern="0">
                          <a:effectLst/>
                        </a:rPr>
                        <a:t> </a:t>
                      </a:r>
                      <a:endParaRPr lang="ru-RU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480" marR="484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000" kern="0">
                          <a:effectLst/>
                        </a:rPr>
                        <a:t> </a:t>
                      </a:r>
                      <a:endParaRPr lang="ru-RU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480" marR="484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000" kern="0">
                          <a:effectLst/>
                        </a:rPr>
                        <a:t>Кислорода</a:t>
                      </a:r>
                      <a:endParaRPr lang="ru-RU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480" marR="484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000" kern="0">
                          <a:effectLst/>
                        </a:rPr>
                        <a:t> </a:t>
                      </a:r>
                      <a:endParaRPr lang="ru-RU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480" marR="48480" marT="0" marB="0"/>
                </a:tc>
                <a:extLst>
                  <a:ext uri="{0D108BD9-81ED-4DB2-BD59-A6C34878D82A}">
                    <a16:rowId xmlns:a16="http://schemas.microsoft.com/office/drawing/2014/main" val="1758198842"/>
                  </a:ext>
                </a:extLst>
              </a:tr>
              <a:tr h="342810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+mj-lt"/>
                        <a:buAutoNum type="arabicPeriod"/>
                      </a:pPr>
                      <a:r>
                        <a:rPr lang="ru-RU" sz="1000" kern="0">
                          <a:effectLst/>
                        </a:rPr>
                        <a:t> </a:t>
                      </a:r>
                      <a:endParaRPr lang="ru-RU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480" marR="484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000" kern="0">
                          <a:effectLst/>
                        </a:rPr>
                        <a:t> </a:t>
                      </a:r>
                      <a:endParaRPr lang="ru-RU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480" marR="484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000" kern="0">
                          <a:effectLst/>
                        </a:rPr>
                        <a:t>Оптической плотности 525н</a:t>
                      </a:r>
                      <a:r>
                        <a:rPr lang="en-US" sz="1000" kern="0">
                          <a:effectLst/>
                        </a:rPr>
                        <a:t>м</a:t>
                      </a:r>
                      <a:r>
                        <a:rPr lang="ru-RU" sz="1000" kern="0">
                          <a:effectLst/>
                        </a:rPr>
                        <a:t> (колориметр)</a:t>
                      </a:r>
                      <a:endParaRPr lang="ru-RU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480" marR="484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000" kern="0">
                          <a:effectLst/>
                        </a:rPr>
                        <a:t> </a:t>
                      </a:r>
                      <a:endParaRPr lang="ru-RU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480" marR="48480" marT="0" marB="0"/>
                </a:tc>
                <a:extLst>
                  <a:ext uri="{0D108BD9-81ED-4DB2-BD59-A6C34878D82A}">
                    <a16:rowId xmlns:a16="http://schemas.microsoft.com/office/drawing/2014/main" val="2018041696"/>
                  </a:ext>
                </a:extLst>
              </a:tr>
              <a:tr h="342810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+mj-lt"/>
                        <a:buAutoNum type="arabicPeriod"/>
                      </a:pPr>
                      <a:r>
                        <a:rPr lang="ru-RU" sz="1000" kern="0">
                          <a:effectLst/>
                        </a:rPr>
                        <a:t> </a:t>
                      </a:r>
                      <a:endParaRPr lang="ru-RU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480" marR="484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000" kern="0">
                          <a:effectLst/>
                        </a:rPr>
                        <a:t> </a:t>
                      </a:r>
                      <a:endParaRPr lang="ru-RU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480" marR="484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000" kern="0">
                          <a:effectLst/>
                        </a:rPr>
                        <a:t>Оптической плотности 470м (колориметр)</a:t>
                      </a:r>
                      <a:endParaRPr lang="ru-RU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480" marR="484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000" kern="0">
                          <a:effectLst/>
                        </a:rPr>
                        <a:t> </a:t>
                      </a:r>
                      <a:endParaRPr lang="ru-RU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480" marR="48480" marT="0" marB="0"/>
                </a:tc>
                <a:extLst>
                  <a:ext uri="{0D108BD9-81ED-4DB2-BD59-A6C34878D82A}">
                    <a16:rowId xmlns:a16="http://schemas.microsoft.com/office/drawing/2014/main" val="733334577"/>
                  </a:ext>
                </a:extLst>
              </a:tr>
              <a:tr h="302094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+mj-lt"/>
                        <a:buAutoNum type="arabicPeriod"/>
                      </a:pPr>
                      <a:r>
                        <a:rPr lang="ru-RU" sz="1000" kern="0">
                          <a:effectLst/>
                        </a:rPr>
                        <a:t> </a:t>
                      </a:r>
                      <a:endParaRPr lang="ru-RU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480" marR="484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000" kern="0">
                          <a:effectLst/>
                        </a:rPr>
                        <a:t> </a:t>
                      </a:r>
                      <a:endParaRPr lang="ru-RU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480" marR="484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000" kern="0">
                          <a:effectLst/>
                        </a:rPr>
                        <a:t>Мутности (турбидиметр)</a:t>
                      </a:r>
                      <a:endParaRPr lang="ru-RU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480" marR="484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000" kern="0">
                          <a:effectLst/>
                        </a:rPr>
                        <a:t> </a:t>
                      </a:r>
                      <a:endParaRPr lang="ru-RU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480" marR="48480" marT="0" marB="0"/>
                </a:tc>
                <a:extLst>
                  <a:ext uri="{0D108BD9-81ED-4DB2-BD59-A6C34878D82A}">
                    <a16:rowId xmlns:a16="http://schemas.microsoft.com/office/drawing/2014/main" val="2723959316"/>
                  </a:ext>
                </a:extLst>
              </a:tr>
              <a:tr h="225719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+mj-lt"/>
                        <a:buAutoNum type="arabicPeriod"/>
                      </a:pPr>
                      <a:r>
                        <a:rPr lang="ru-RU" sz="1000" kern="0">
                          <a:effectLst/>
                        </a:rPr>
                        <a:t> </a:t>
                      </a:r>
                      <a:endParaRPr lang="ru-RU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480" marR="484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000" kern="0">
                          <a:effectLst/>
                        </a:rPr>
                        <a:t> </a:t>
                      </a:r>
                      <a:endParaRPr lang="ru-RU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480" marR="484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000" kern="0">
                          <a:effectLst/>
                        </a:rPr>
                        <a:t>Окиси углерода</a:t>
                      </a:r>
                      <a:endParaRPr lang="ru-RU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480" marR="484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000" kern="0" dirty="0">
                          <a:effectLst/>
                        </a:rPr>
                        <a:t> </a:t>
                      </a:r>
                      <a:endParaRPr lang="ru-RU" sz="8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480" marR="48480" marT="0" marB="0"/>
                </a:tc>
                <a:extLst>
                  <a:ext uri="{0D108BD9-81ED-4DB2-BD59-A6C34878D82A}">
                    <a16:rowId xmlns:a16="http://schemas.microsoft.com/office/drawing/2014/main" val="2553851206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0CD2D838-8CC4-588B-170F-7CBB98245FA0}"/>
              </a:ext>
            </a:extLst>
          </p:cNvPr>
          <p:cNvSpPr txBox="1"/>
          <p:nvPr/>
        </p:nvSpPr>
        <p:spPr>
          <a:xfrm>
            <a:off x="827584" y="5733256"/>
            <a:ext cx="73448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i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Табл 1. Датчики цифровых лабораторий по биологии, экологии и физиологии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34791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628FEE33-8E8B-8414-D5BD-24542FD8730C}"/>
              </a:ext>
            </a:extLst>
          </p:cNvPr>
          <p:cNvSpPr txBox="1"/>
          <p:nvPr/>
        </p:nvSpPr>
        <p:spPr>
          <a:xfrm>
            <a:off x="107504" y="260648"/>
            <a:ext cx="6318448" cy="21522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Практика использования приборов в школе показала, что современные технические средства обучения нового поколения позволяют добиться высокого уровня усвоения учебного материала, устойчивого роста познавательного интереса школьников, т.е. преодолеть те проблемы, о которых так много говорят, когда речь заходит о современном школьном биологическом образовании. </a:t>
            </a:r>
            <a:endParaRPr lang="ru-RU" sz="1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218" name="Picture 2" descr="Picture background">
            <a:extLst>
              <a:ext uri="{FF2B5EF4-FFF2-40B4-BE49-F238E27FC236}">
                <a16:creationId xmlns:a16="http://schemas.microsoft.com/office/drawing/2014/main" id="{6B3E48E7-2B5C-15EB-5973-A1D199A053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2466103"/>
            <a:ext cx="5580112" cy="4185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1694984"/>
      </p:ext>
    </p:extLst>
  </p:cSld>
  <p:clrMapOvr>
    <a:masterClrMapping/>
  </p:clrMapOvr>
</p:sld>
</file>

<file path=ppt/theme/theme1.xml><?xml version="1.0" encoding="utf-8"?>
<a:theme xmlns:a="http://schemas.openxmlformats.org/drawingml/2006/main" name="HDOfficeLightV0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Совет директоров</Template>
  <TotalTime>847</TotalTime>
  <Words>373</Words>
  <Application>Microsoft Office PowerPoint</Application>
  <PresentationFormat>Экран (4:3)</PresentationFormat>
  <Paragraphs>76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Calibri</vt:lpstr>
      <vt:lpstr>Calibri Light</vt:lpstr>
      <vt:lpstr>Times New Roman</vt:lpstr>
      <vt:lpstr>Wingdings 2</vt:lpstr>
      <vt:lpstr>HDOfficeLightV0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aaaa</dc:creator>
  <cp:lastModifiedBy>Влад Червинский</cp:lastModifiedBy>
  <cp:revision>52</cp:revision>
  <dcterms:created xsi:type="dcterms:W3CDTF">2019-10-17T18:12:51Z</dcterms:created>
  <dcterms:modified xsi:type="dcterms:W3CDTF">2025-04-15T17:20:31Z</dcterms:modified>
</cp:coreProperties>
</file>